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78" r:id="rId2"/>
  </p:sldMasterIdLst>
  <p:notesMasterIdLst>
    <p:notesMasterId r:id="rId57"/>
  </p:notesMasterIdLst>
  <p:sldIdLst>
    <p:sldId id="256" r:id="rId3"/>
    <p:sldId id="339" r:id="rId4"/>
    <p:sldId id="340" r:id="rId5"/>
    <p:sldId id="341" r:id="rId6"/>
    <p:sldId id="342" r:id="rId7"/>
    <p:sldId id="343" r:id="rId8"/>
    <p:sldId id="344" r:id="rId9"/>
    <p:sldId id="345" r:id="rId10"/>
    <p:sldId id="346" r:id="rId11"/>
    <p:sldId id="347" r:id="rId12"/>
    <p:sldId id="360" r:id="rId13"/>
    <p:sldId id="361" r:id="rId14"/>
    <p:sldId id="384" r:id="rId15"/>
    <p:sldId id="348" r:id="rId16"/>
    <p:sldId id="302" r:id="rId17"/>
    <p:sldId id="303" r:id="rId18"/>
    <p:sldId id="306" r:id="rId19"/>
    <p:sldId id="309" r:id="rId20"/>
    <p:sldId id="310" r:id="rId21"/>
    <p:sldId id="311" r:id="rId22"/>
    <p:sldId id="307" r:id="rId23"/>
    <p:sldId id="349" r:id="rId24"/>
    <p:sldId id="350" r:id="rId25"/>
    <p:sldId id="351" r:id="rId26"/>
    <p:sldId id="352" r:id="rId27"/>
    <p:sldId id="357" r:id="rId28"/>
    <p:sldId id="353" r:id="rId29"/>
    <p:sldId id="354" r:id="rId30"/>
    <p:sldId id="355" r:id="rId31"/>
    <p:sldId id="356" r:id="rId32"/>
    <p:sldId id="358" r:id="rId33"/>
    <p:sldId id="362" r:id="rId34"/>
    <p:sldId id="363" r:id="rId35"/>
    <p:sldId id="364" r:id="rId36"/>
    <p:sldId id="374" r:id="rId37"/>
    <p:sldId id="366" r:id="rId38"/>
    <p:sldId id="368" r:id="rId39"/>
    <p:sldId id="365" r:id="rId40"/>
    <p:sldId id="369" r:id="rId41"/>
    <p:sldId id="370" r:id="rId42"/>
    <p:sldId id="367" r:id="rId43"/>
    <p:sldId id="371" r:id="rId44"/>
    <p:sldId id="372" r:id="rId45"/>
    <p:sldId id="373" r:id="rId46"/>
    <p:sldId id="375" r:id="rId47"/>
    <p:sldId id="376" r:id="rId48"/>
    <p:sldId id="377" r:id="rId49"/>
    <p:sldId id="378" r:id="rId50"/>
    <p:sldId id="379" r:id="rId51"/>
    <p:sldId id="380" r:id="rId52"/>
    <p:sldId id="381" r:id="rId53"/>
    <p:sldId id="382" r:id="rId54"/>
    <p:sldId id="383" r:id="rId55"/>
    <p:sldId id="336" r:id="rId56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8" d="100"/>
          <a:sy n="68" d="100"/>
        </p:scale>
        <p:origin x="-1336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C7DCD98-6360-4845-BA7B-12FF86A8271C}" type="datetimeFigureOut">
              <a:rPr lang="it-IT"/>
              <a:pPr>
                <a:defRPr/>
              </a:pPr>
              <a:t>13/06/15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8BD3DE0-866F-8F4A-BA1C-7E493072499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44637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1638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FBF9ABB3-0932-334C-A08F-A1D640F934A8}" type="slidenum">
              <a:rPr lang="it-IT" sz="1200"/>
              <a:pPr eaLnBrk="1" hangingPunct="1"/>
              <a:t>1</a:t>
            </a:fld>
            <a:endParaRPr lang="it-IT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D3DE0-866F-8F4A-BA1C-7E4930724994}" type="slidenum">
              <a:rPr lang="it-IT" smtClean="0"/>
              <a:pPr>
                <a:defRPr/>
              </a:pPr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184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D3DE0-866F-8F4A-BA1C-7E4930724994}" type="slidenum">
              <a:rPr lang="it-IT" smtClean="0"/>
              <a:pPr>
                <a:defRPr/>
              </a:pPr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184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D3DE0-866F-8F4A-BA1C-7E4930724994}" type="slidenum">
              <a:rPr lang="it-IT" smtClean="0"/>
              <a:pPr>
                <a:defRPr/>
              </a:pPr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184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D3DE0-866F-8F4A-BA1C-7E4930724994}" type="slidenum">
              <a:rPr lang="it-IT" smtClean="0"/>
              <a:pPr>
                <a:defRPr/>
              </a:pPr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184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D3DE0-866F-8F4A-BA1C-7E4930724994}" type="slidenum">
              <a:rPr lang="it-IT" smtClean="0"/>
              <a:pPr>
                <a:defRPr/>
              </a:pPr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184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D3DE0-866F-8F4A-BA1C-7E4930724994}" type="slidenum">
              <a:rPr lang="it-IT" smtClean="0"/>
              <a:pPr>
                <a:defRPr/>
              </a:pPr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184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D3DE0-866F-8F4A-BA1C-7E4930724994}" type="slidenum">
              <a:rPr lang="it-IT" smtClean="0"/>
              <a:pPr>
                <a:defRPr/>
              </a:pPr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184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D3DE0-866F-8F4A-BA1C-7E4930724994}" type="slidenum">
              <a:rPr lang="it-IT" smtClean="0"/>
              <a:pPr>
                <a:defRPr/>
              </a:pPr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184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D3DE0-866F-8F4A-BA1C-7E4930724994}" type="slidenum">
              <a:rPr lang="it-IT" smtClean="0"/>
              <a:pPr>
                <a:defRPr/>
              </a:pPr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184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D3DE0-866F-8F4A-BA1C-7E4930724994}" type="slidenum">
              <a:rPr lang="it-IT" smtClean="0"/>
              <a:pPr>
                <a:defRPr/>
              </a:pPr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184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No official</a:t>
            </a:r>
            <a:r>
              <a:rPr lang="en-GB" baseline="0" dirty="0" smtClean="0"/>
              <a:t> data on SC use prevalence in Europe are available so far. However a  recent </a:t>
            </a:r>
            <a:r>
              <a:rPr lang="en-GB" baseline="0" dirty="0" err="1" smtClean="0"/>
              <a:t>Eurobarometer</a:t>
            </a:r>
            <a:r>
              <a:rPr lang="en-GB" baseline="0" dirty="0" smtClean="0"/>
              <a:t> survey on more than 13hundred young people age 15 to 24 years old highlighted a lifetime use of novel psychoactive substances of 8% (3% more than 2011). 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D3DE0-866F-8F4A-BA1C-7E4930724994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88212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D3DE0-866F-8F4A-BA1C-7E4930724994}" type="slidenum">
              <a:rPr lang="it-IT" smtClean="0"/>
              <a:pPr>
                <a:defRPr/>
              </a:pPr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184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D3DE0-866F-8F4A-BA1C-7E4930724994}" type="slidenum">
              <a:rPr lang="it-IT" smtClean="0"/>
              <a:pPr>
                <a:defRPr/>
              </a:pPr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1847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D3DE0-866F-8F4A-BA1C-7E4930724994}" type="slidenum">
              <a:rPr lang="it-IT" smtClean="0"/>
              <a:pPr>
                <a:defRPr/>
              </a:pPr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1847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CFBAE5A-A19C-9B40-AAAD-2162DE1A9026}" type="slidenum">
              <a:rPr lang="it-IT"/>
              <a:pPr>
                <a:defRPr/>
              </a:pPr>
              <a:t>54</a:t>
            </a:fld>
            <a:endParaRPr lang="it-IT"/>
          </a:p>
        </p:txBody>
      </p:sp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9pPr>
          </a:lstStyle>
          <a:p>
            <a:pPr algn="r">
              <a:buClrTx/>
              <a:buFontTx/>
              <a:buNone/>
              <a:defRPr/>
            </a:pPr>
            <a:fld id="{AC07BCA1-E161-4743-A429-3D854BEBB9C2}" type="slidenum">
              <a:rPr lang="it-IT" sz="1200" smtClean="0">
                <a:solidFill>
                  <a:srgbClr val="000000"/>
                </a:solidFill>
              </a:rPr>
              <a:pPr algn="r">
                <a:buClrTx/>
                <a:buFontTx/>
                <a:buNone/>
                <a:defRPr/>
              </a:pPr>
              <a:t>54</a:t>
            </a:fld>
            <a:endParaRPr lang="it-IT" sz="1200" smtClean="0">
              <a:solidFill>
                <a:srgbClr val="000000"/>
              </a:solidFill>
            </a:endParaRPr>
          </a:p>
        </p:txBody>
      </p:sp>
      <p:sp>
        <p:nvSpPr>
          <p:cNvPr id="49154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915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dirty="0" smtClean="0">
              <a:cs typeface="Arial Unicode MS" charset="0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9pPr>
          </a:lstStyle>
          <a:p>
            <a:pPr algn="r">
              <a:buClrTx/>
              <a:buFontTx/>
              <a:buNone/>
              <a:defRPr/>
            </a:pPr>
            <a:fld id="{9AE363D7-B978-0F43-A31C-4464A211B5B8}" type="slidenum">
              <a:rPr lang="it-IT" sz="1200" smtClean="0">
                <a:solidFill>
                  <a:srgbClr val="000000"/>
                </a:solidFill>
              </a:rPr>
              <a:pPr algn="r">
                <a:buClrTx/>
                <a:buFontTx/>
                <a:buNone/>
                <a:defRPr/>
              </a:pPr>
              <a:t>54</a:t>
            </a:fld>
            <a:endParaRPr lang="it-IT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D3DE0-866F-8F4A-BA1C-7E4930724994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8821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The</a:t>
            </a:r>
            <a:r>
              <a:rPr lang="en-GB" baseline="0" dirty="0" smtClean="0"/>
              <a:t> so-called deep web or </a:t>
            </a:r>
            <a:r>
              <a:rPr lang="en-GB" baseline="0" dirty="0" err="1" smtClean="0"/>
              <a:t>darknet</a:t>
            </a:r>
            <a:r>
              <a:rPr lang="en-GB" baseline="0" dirty="0" smtClean="0"/>
              <a:t> is a vast part of the internet which is hidden from “common” web surfing. To be accessed it requires a peculiar internet browser (e.g. TOR) able to </a:t>
            </a:r>
            <a:r>
              <a:rPr lang="en-GB" baseline="0" dirty="0" err="1" smtClean="0"/>
              <a:t>anonymise</a:t>
            </a:r>
            <a:r>
              <a:rPr lang="en-GB" baseline="0" dirty="0" smtClean="0"/>
              <a:t> your internet traffic, and it has its own search engine, which is called Grams.</a:t>
            </a:r>
            <a:br>
              <a:rPr lang="en-GB" baseline="0" dirty="0" smtClean="0"/>
            </a:br>
            <a:endParaRPr lang="en-GB" dirty="0" smtClean="0"/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D3DE0-866F-8F4A-BA1C-7E4930724994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184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D3DE0-866F-8F4A-BA1C-7E4930724994}" type="slidenum">
              <a:rPr lang="it-IT" smtClean="0"/>
              <a:pPr>
                <a:defRPr/>
              </a:pPr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184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D3DE0-866F-8F4A-BA1C-7E4930724994}" type="slidenum">
              <a:rPr lang="it-IT" smtClean="0"/>
              <a:pPr>
                <a:defRPr/>
              </a:pPr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184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D3DE0-866F-8F4A-BA1C-7E4930724994}" type="slidenum">
              <a:rPr lang="it-IT" smtClean="0"/>
              <a:pPr>
                <a:defRPr/>
              </a:pPr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184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TOR </a:t>
            </a:r>
            <a:r>
              <a:rPr lang="en-GB" dirty="0" err="1" smtClean="0"/>
              <a:t>è</a:t>
            </a:r>
            <a:r>
              <a:rPr lang="en-GB" dirty="0" smtClean="0"/>
              <a:t> </a:t>
            </a:r>
            <a:r>
              <a:rPr lang="en-GB" dirty="0" err="1" smtClean="0"/>
              <a:t>stato</a:t>
            </a:r>
            <a:r>
              <a:rPr lang="en-GB" dirty="0" smtClean="0"/>
              <a:t> </a:t>
            </a:r>
            <a:r>
              <a:rPr lang="en-GB" dirty="0" err="1" smtClean="0"/>
              <a:t>sviluppato</a:t>
            </a:r>
            <a:r>
              <a:rPr lang="en-GB" dirty="0" smtClean="0"/>
              <a:t> a </a:t>
            </a:r>
            <a:r>
              <a:rPr lang="en-GB" dirty="0" err="1" smtClean="0"/>
              <a:t>metà</a:t>
            </a:r>
            <a:r>
              <a:rPr lang="en-GB" dirty="0" smtClean="0"/>
              <a:t> </a:t>
            </a:r>
            <a:r>
              <a:rPr lang="en-GB" dirty="0" err="1" smtClean="0"/>
              <a:t>degli</a:t>
            </a:r>
            <a:r>
              <a:rPr lang="en-GB" dirty="0" smtClean="0"/>
              <a:t> </a:t>
            </a:r>
            <a:r>
              <a:rPr lang="en-GB" dirty="0" err="1" smtClean="0"/>
              <a:t>anni</a:t>
            </a:r>
            <a:r>
              <a:rPr lang="en-GB" dirty="0" smtClean="0"/>
              <a:t> '90 </a:t>
            </a:r>
            <a:r>
              <a:rPr lang="en-GB" dirty="0" err="1" smtClean="0"/>
              <a:t>dalla</a:t>
            </a:r>
            <a:r>
              <a:rPr lang="en-GB" dirty="0" smtClean="0"/>
              <a:t> US Naval Research Laboratory,</a:t>
            </a:r>
            <a:r>
              <a:rPr lang="en-GB" baseline="0" dirty="0" smtClean="0"/>
              <a:t> </a:t>
            </a:r>
            <a:r>
              <a:rPr lang="en-GB" dirty="0" smtClean="0"/>
              <a:t>con lo </a:t>
            </a:r>
            <a:r>
              <a:rPr lang="en-GB" dirty="0" err="1" smtClean="0"/>
              <a:t>scopo</a:t>
            </a:r>
            <a:r>
              <a:rPr lang="en-GB" dirty="0" smtClean="0"/>
              <a:t> di </a:t>
            </a:r>
            <a:r>
              <a:rPr lang="en-GB" dirty="0" err="1" smtClean="0"/>
              <a:t>proteggere</a:t>
            </a:r>
            <a:r>
              <a:rPr lang="en-GB" dirty="0" smtClean="0"/>
              <a:t> le </a:t>
            </a:r>
            <a:r>
              <a:rPr lang="en-GB" dirty="0" err="1" smtClean="0"/>
              <a:t>comunicazioni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servizi</a:t>
            </a:r>
            <a:r>
              <a:rPr lang="en-GB" dirty="0" smtClean="0"/>
              <a:t> </a:t>
            </a:r>
            <a:r>
              <a:rPr lang="en-GB" dirty="0" err="1" smtClean="0"/>
              <a:t>segreti</a:t>
            </a:r>
            <a:r>
              <a:rPr lang="en-GB" dirty="0" smtClean="0"/>
              <a:t> </a:t>
            </a:r>
            <a:r>
              <a:rPr lang="en-GB" dirty="0" err="1" smtClean="0"/>
              <a:t>americani</a:t>
            </a:r>
            <a:r>
              <a:rPr lang="en-GB" dirty="0" smtClean="0"/>
              <a:t>. </a:t>
            </a:r>
            <a:r>
              <a:rPr lang="en-GB" dirty="0" err="1" smtClean="0"/>
              <a:t>Nel</a:t>
            </a:r>
            <a:r>
              <a:rPr lang="en-GB" dirty="0" smtClean="0"/>
              <a:t> 2004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codice</a:t>
            </a:r>
            <a:r>
              <a:rPr lang="en-GB" dirty="0" smtClean="0"/>
              <a:t> </a:t>
            </a:r>
            <a:r>
              <a:rPr lang="en-GB" dirty="0" err="1" smtClean="0"/>
              <a:t>venne</a:t>
            </a:r>
            <a:r>
              <a:rPr lang="en-GB" dirty="0" smtClean="0"/>
              <a:t> </a:t>
            </a:r>
            <a:r>
              <a:rPr lang="en-GB" dirty="0" err="1" smtClean="0"/>
              <a:t>rilasciato</a:t>
            </a:r>
            <a:r>
              <a:rPr lang="en-GB" dirty="0" smtClean="0"/>
              <a:t> con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licenza</a:t>
            </a:r>
            <a:r>
              <a:rPr lang="en-GB" dirty="0" smtClean="0"/>
              <a:t> </a:t>
            </a:r>
            <a:r>
              <a:rPr lang="en-GB" dirty="0" err="1" smtClean="0"/>
              <a:t>libera</a:t>
            </a:r>
            <a:r>
              <a:rPr lang="en-GB" dirty="0" smtClean="0"/>
              <a:t> e la Electronic Frontier Foundation </a:t>
            </a:r>
            <a:r>
              <a:rPr lang="en-GB" dirty="0" err="1" smtClean="0"/>
              <a:t>concedeva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fondi</a:t>
            </a:r>
            <a:r>
              <a:rPr lang="en-GB" dirty="0" smtClean="0"/>
              <a:t> </a:t>
            </a:r>
            <a:r>
              <a:rPr lang="en-GB" dirty="0" err="1" smtClean="0"/>
              <a:t>affinché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suo</a:t>
            </a:r>
            <a:r>
              <a:rPr lang="en-GB" dirty="0" smtClean="0"/>
              <a:t> </a:t>
            </a:r>
            <a:r>
              <a:rPr lang="en-GB" dirty="0" err="1" smtClean="0"/>
              <a:t>sviluppo</a:t>
            </a:r>
            <a:r>
              <a:rPr lang="en-GB" dirty="0" smtClean="0"/>
              <a:t> fosse </a:t>
            </a:r>
            <a:r>
              <a:rPr lang="en-GB" dirty="0" err="1" smtClean="0"/>
              <a:t>mantenuto</a:t>
            </a:r>
            <a:r>
              <a:rPr lang="en-GB" dirty="0" smtClean="0"/>
              <a:t> </a:t>
            </a:r>
            <a:r>
              <a:rPr lang="en-GB" dirty="0" err="1" smtClean="0"/>
              <a:t>attivo</a:t>
            </a:r>
            <a:r>
              <a:rPr lang="en-GB" dirty="0" smtClean="0"/>
              <a:t>. </a:t>
            </a:r>
            <a:r>
              <a:rPr lang="en-GB" dirty="0" err="1" smtClean="0"/>
              <a:t>Nel</a:t>
            </a:r>
            <a:r>
              <a:rPr lang="en-GB" dirty="0" smtClean="0"/>
              <a:t> 2006 </a:t>
            </a:r>
            <a:r>
              <a:rPr lang="en-GB" dirty="0" err="1" smtClean="0"/>
              <a:t>è</a:t>
            </a:r>
            <a:r>
              <a:rPr lang="en-GB" dirty="0" smtClean="0"/>
              <a:t> </a:t>
            </a:r>
            <a:r>
              <a:rPr lang="en-GB" dirty="0" err="1" smtClean="0"/>
              <a:t>stato</a:t>
            </a:r>
            <a:r>
              <a:rPr lang="en-GB" dirty="0" smtClean="0"/>
              <a:t> </a:t>
            </a:r>
            <a:r>
              <a:rPr lang="en-GB" dirty="0" err="1" smtClean="0"/>
              <a:t>fondato</a:t>
            </a:r>
            <a:r>
              <a:rPr lang="en-GB" dirty="0" smtClean="0"/>
              <a:t> The Tor Project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associazione</a:t>
            </a:r>
            <a:r>
              <a:rPr lang="en-GB" dirty="0" smtClean="0"/>
              <a:t> </a:t>
            </a:r>
            <a:r>
              <a:rPr lang="en-GB" dirty="0" err="1" smtClean="0"/>
              <a:t>senza</a:t>
            </a:r>
            <a:r>
              <a:rPr lang="en-GB" dirty="0" smtClean="0"/>
              <a:t> </a:t>
            </a:r>
            <a:r>
              <a:rPr lang="en-GB" dirty="0" err="1" smtClean="0"/>
              <a:t>scopo</a:t>
            </a:r>
            <a:r>
              <a:rPr lang="en-GB" dirty="0" smtClean="0"/>
              <a:t> di </a:t>
            </a:r>
            <a:r>
              <a:rPr lang="en-GB" dirty="0" err="1" smtClean="0"/>
              <a:t>lucro</a:t>
            </a:r>
            <a:r>
              <a:rPr lang="en-GB" dirty="0" smtClean="0"/>
              <a:t> </a:t>
            </a:r>
            <a:r>
              <a:rPr lang="en-GB" dirty="0" err="1" smtClean="0"/>
              <a:t>responsabile</a:t>
            </a:r>
            <a:r>
              <a:rPr lang="en-GB" dirty="0" smtClean="0"/>
              <a:t> </a:t>
            </a:r>
            <a:r>
              <a:rPr lang="en-GB" dirty="0" err="1" smtClean="0"/>
              <a:t>dello</a:t>
            </a:r>
            <a:r>
              <a:rPr lang="en-GB" dirty="0" smtClean="0"/>
              <a:t> </a:t>
            </a:r>
            <a:r>
              <a:rPr lang="en-GB" dirty="0" err="1" smtClean="0"/>
              <a:t>sviluppo</a:t>
            </a:r>
            <a:r>
              <a:rPr lang="en-GB" dirty="0" smtClean="0"/>
              <a:t> di Tor e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progetti</a:t>
            </a:r>
            <a:r>
              <a:rPr lang="en-GB" dirty="0" smtClean="0"/>
              <a:t> </a:t>
            </a:r>
            <a:r>
              <a:rPr lang="en-GB" dirty="0" err="1" smtClean="0"/>
              <a:t>correlati</a:t>
            </a:r>
            <a:r>
              <a:rPr lang="en-GB" dirty="0" smtClean="0"/>
              <a:t>. Lo </a:t>
            </a:r>
            <a:r>
              <a:rPr lang="en-GB" dirty="0" err="1" smtClean="0"/>
              <a:t>scopo</a:t>
            </a:r>
            <a:r>
              <a:rPr lang="en-GB" dirty="0" smtClean="0"/>
              <a:t> di Tor </a:t>
            </a:r>
            <a:r>
              <a:rPr lang="en-GB" dirty="0" err="1" smtClean="0"/>
              <a:t>è</a:t>
            </a:r>
            <a:r>
              <a:rPr lang="en-GB" dirty="0" smtClean="0"/>
              <a:t> </a:t>
            </a:r>
            <a:r>
              <a:rPr lang="en-GB" dirty="0" err="1" smtClean="0"/>
              <a:t>quello</a:t>
            </a:r>
            <a:r>
              <a:rPr lang="en-GB" dirty="0" smtClean="0"/>
              <a:t> di </a:t>
            </a:r>
            <a:r>
              <a:rPr lang="en-GB" dirty="0" err="1" smtClean="0"/>
              <a:t>rendere</a:t>
            </a:r>
            <a:r>
              <a:rPr lang="en-GB" dirty="0" smtClean="0"/>
              <a:t> </a:t>
            </a:r>
            <a:r>
              <a:rPr lang="en-GB" dirty="0" err="1" smtClean="0"/>
              <a:t>difficile</a:t>
            </a:r>
            <a:r>
              <a:rPr lang="en-GB" dirty="0" smtClean="0"/>
              <a:t> </a:t>
            </a:r>
            <a:r>
              <a:rPr lang="en-GB" dirty="0" err="1" smtClean="0"/>
              <a:t>l'analisi</a:t>
            </a:r>
            <a:r>
              <a:rPr lang="en-GB" dirty="0" smtClean="0"/>
              <a:t> del </a:t>
            </a:r>
            <a:r>
              <a:rPr lang="en-GB" dirty="0" err="1" smtClean="0"/>
              <a:t>traffico</a:t>
            </a:r>
            <a:r>
              <a:rPr lang="en-GB" dirty="0" smtClean="0"/>
              <a:t> e </a:t>
            </a:r>
            <a:r>
              <a:rPr lang="en-GB" dirty="0" err="1" smtClean="0"/>
              <a:t>proteggere</a:t>
            </a:r>
            <a:r>
              <a:rPr lang="en-GB" dirty="0" smtClean="0"/>
              <a:t> </a:t>
            </a:r>
            <a:r>
              <a:rPr lang="en-GB" dirty="0" err="1" smtClean="0"/>
              <a:t>così</a:t>
            </a:r>
            <a:r>
              <a:rPr lang="en-GB" dirty="0" smtClean="0"/>
              <a:t> la privacy, la </a:t>
            </a:r>
            <a:r>
              <a:rPr lang="en-GB" dirty="0" err="1" smtClean="0"/>
              <a:t>riservatezza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comunicazioni</a:t>
            </a:r>
            <a:r>
              <a:rPr lang="en-GB" dirty="0" smtClean="0"/>
              <a:t>, </a:t>
            </a:r>
            <a:r>
              <a:rPr lang="en-GB" dirty="0" err="1" smtClean="0"/>
              <a:t>l'accessibilità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servizi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D3DE0-866F-8F4A-BA1C-7E4930724994}" type="slidenum">
              <a:rPr lang="it-IT" smtClean="0"/>
              <a:pPr>
                <a:defRPr/>
              </a:pPr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184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D3DE0-866F-8F4A-BA1C-7E4930724994}" type="slidenum">
              <a:rPr lang="it-IT" smtClean="0"/>
              <a:pPr>
                <a:defRPr/>
              </a:pPr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184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D0D86-E177-ED40-BA31-7607137B92A7}" type="datetimeFigureOut">
              <a:rPr lang="it-IT"/>
              <a:pPr>
                <a:defRPr/>
              </a:pPr>
              <a:t>13/06/15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E36DE-088A-E548-9686-24C67A220A72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9310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F7EEA-6ECC-BF40-ABF9-B824B599C15D}" type="datetimeFigureOut">
              <a:rPr lang="it-IT"/>
              <a:pPr>
                <a:defRPr/>
              </a:pPr>
              <a:t>13/06/15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2A1CE-F24B-3F48-8220-47736B22DFC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7258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D63C0-51B3-3D4C-8AF7-DD3D2A08176D}" type="datetimeFigureOut">
              <a:rPr lang="it-IT"/>
              <a:pPr>
                <a:defRPr/>
              </a:pPr>
              <a:t>13/06/15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98C37-6E51-BD4F-B95F-F1F4FE2D23DE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3169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481" y="266428"/>
            <a:ext cx="8205120" cy="1129079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42B4AD7-743A-4F41-BE3C-A0CF95F344CC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9979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i-Wise template_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819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i-Wise template_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53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i-Wise template_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039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i-Wise template_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796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i-Wise template_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544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i-Wise template_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967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8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EC4E7-F07F-7D45-A7D9-CAA38445B713}" type="datetimeFigureOut">
              <a:rPr lang="it-IT"/>
              <a:pPr>
                <a:defRPr/>
              </a:pPr>
              <a:t>13/06/15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F55A1-39B0-FB4C-AF4C-68C8AD3DA26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068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40B1B-790D-0849-9DBA-ECAA9C4CE65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13/06/15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DCEE0-2BE6-8A4B-A326-D283792C85D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7227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0D6DB-C734-2740-B5F1-814AAFC4E80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13/06/15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B0D14-DAB4-9B48-B79F-9930C66C93F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817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FB7BC-52C1-8249-8A22-46724DB1FAD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13/06/15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3E590-457B-F94E-9EF5-CA3A58261B1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0220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93CD8-ED2A-994D-8B6B-BC320BC8C5D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13/06/15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0B6B3-D8FF-2743-9D0E-CEF50D90770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3400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30B3A-45B8-6F40-890F-E0CDA40147A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13/06/15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F3A8D-7DED-4C4E-AFEF-8BDDD6D2CBC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13096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3A8EF-4280-E74A-BA24-C44DD22DB6B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13/06/15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23FDA-2727-2D42-AD2E-71014206B0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7689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CBE26-8B08-7B4B-8CD5-0C1BC34D3B3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13/06/15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51ECA-DE0C-4445-AC2A-56EC8A4A96F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4825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CF3CB-31A3-6849-8FEC-E4B49424FD9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13/06/15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09E33-C1DE-AB45-8FEE-BA3C7A695D2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373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E8CD1-571C-3C4A-BEB1-613031B3D01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13/06/15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E2E54-03D7-0C4A-9F0E-2F02570F2BE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689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F4EF8-9125-F440-8924-1E2638682E4A}" type="datetimeFigureOut">
              <a:rPr lang="it-IT"/>
              <a:pPr>
                <a:defRPr/>
              </a:pPr>
              <a:t>13/06/15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578EC-5830-384E-BD28-2C78AB3A4BA8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39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06A28-AAA3-D548-9C39-76D375ED9384}" type="datetimeFigureOut">
              <a:rPr lang="it-IT"/>
              <a:pPr>
                <a:defRPr/>
              </a:pPr>
              <a:t>13/06/15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ECCF5-A563-D547-AA54-9E2A32E2EEC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0012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201B1-B11D-BC43-B3A9-669B3D8017D2}" type="datetimeFigureOut">
              <a:rPr lang="it-IT"/>
              <a:pPr>
                <a:defRPr/>
              </a:pPr>
              <a:t>13/06/15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16073-543B-2D40-85C9-150B4B1735E0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3345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C8849-183C-4C42-8583-8E57E8BC10B3}" type="datetimeFigureOut">
              <a:rPr lang="it-IT"/>
              <a:pPr>
                <a:defRPr/>
              </a:pPr>
              <a:t>13/06/15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411DC-BDD4-5948-B06A-B497537C6568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6072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DD28E-C26C-2D46-A9CF-4D8C60D727E1}" type="datetimeFigureOut">
              <a:rPr lang="it-IT"/>
              <a:pPr>
                <a:defRPr/>
              </a:pPr>
              <a:t>13/06/15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764D1-CDD8-0C40-92BB-E783A670AF29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7823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3455D-7B4A-814A-9471-4F7012A331AD}" type="datetimeFigureOut">
              <a:rPr lang="it-IT"/>
              <a:pPr>
                <a:defRPr/>
              </a:pPr>
              <a:t>13/06/15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56896-98AA-A542-B083-3681E6004353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5994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F78D5-8B3B-4F46-9C8C-633E0243469D}" type="datetimeFigureOut">
              <a:rPr lang="it-IT"/>
              <a:pPr>
                <a:defRPr/>
              </a:pPr>
              <a:t>13/06/15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9EB27-4033-7140-AD25-12D804BBCC7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5391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6C7A304-5D34-1740-9071-6952E689EB1C}" type="datetimeFigureOut">
              <a:rPr lang="it-IT"/>
              <a:pPr>
                <a:defRPr/>
              </a:pPr>
              <a:t>13/06/15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3DC1BCF-0563-6640-A7DA-67D407A6F06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93" r:id="rId13"/>
    <p:sldLayoutId id="2147483794" r:id="rId14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A1D2905-F52D-9C40-A60A-98C4839C33C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13/06/15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D382BCD-3DDB-1744-83FB-CAE11487725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060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grams7enufi7jmdl.onion/" TargetMode="External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sellaDiTesto 2"/>
          <p:cNvSpPr txBox="1">
            <a:spLocks noChangeArrowheads="1"/>
          </p:cNvSpPr>
          <p:nvPr/>
        </p:nvSpPr>
        <p:spPr bwMode="auto">
          <a:xfrm>
            <a:off x="0" y="2252073"/>
            <a:ext cx="9144000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GB" sz="1400" dirty="0">
                <a:latin typeface=""/>
              </a:rPr>
              <a:t> </a:t>
            </a:r>
            <a:r>
              <a:rPr lang="en-GB" sz="2800" b="1" dirty="0" smtClean="0">
                <a:latin typeface="Arial"/>
                <a:cs typeface="Arial"/>
              </a:rPr>
              <a:t>NUOVE SOSTANZE DI ABUSO E PROBLEMATICHE MEDICO-LEGALI</a:t>
            </a:r>
            <a:endParaRPr lang="en-US" sz="2800" b="1" dirty="0" smtClean="0">
              <a:latin typeface="Arial"/>
              <a:cs typeface="Arial"/>
            </a:endParaRPr>
          </a:p>
          <a:p>
            <a:pPr algn="ctr" eaLnBrk="1" hangingPunct="1"/>
            <a:endParaRPr lang="en-US" sz="1800" dirty="0" smtClean="0"/>
          </a:p>
          <a:p>
            <a:pPr algn="ctr" eaLnBrk="1" hangingPunct="1"/>
            <a:r>
              <a:rPr lang="en-US" sz="1800" dirty="0" smtClean="0"/>
              <a:t>Giovanni Martinotti</a:t>
            </a:r>
          </a:p>
          <a:p>
            <a:pPr algn="ctr" eaLnBrk="1" hangingPunct="1"/>
            <a:endParaRPr lang="en-US" sz="1800" dirty="0" smtClean="0"/>
          </a:p>
          <a:p>
            <a:pPr algn="ctr" eaLnBrk="1" hangingPunct="1"/>
            <a:r>
              <a:rPr lang="en-US" sz="1800" dirty="0" smtClean="0"/>
              <a:t>University “G.d’Annunzio”, Chieti</a:t>
            </a:r>
          </a:p>
          <a:p>
            <a:pPr algn="ctr" eaLnBrk="1" hangingPunct="1"/>
            <a:r>
              <a:rPr lang="en-US" sz="1800" dirty="0" smtClean="0"/>
              <a:t>University of </a:t>
            </a:r>
            <a:r>
              <a:rPr lang="en-US" sz="1800" dirty="0" err="1" smtClean="0"/>
              <a:t>Herfordshire</a:t>
            </a:r>
            <a:r>
              <a:rPr lang="en-US" sz="1800" dirty="0" smtClean="0"/>
              <a:t>, </a:t>
            </a:r>
            <a:r>
              <a:rPr lang="en-US" sz="1800" dirty="0" err="1" smtClean="0"/>
              <a:t>Herts</a:t>
            </a:r>
            <a:r>
              <a:rPr lang="en-US" sz="1800" dirty="0" smtClean="0"/>
              <a:t>, UH</a:t>
            </a:r>
          </a:p>
          <a:p>
            <a:pPr algn="ctr" eaLnBrk="1" hangingPunct="1"/>
            <a:endParaRPr lang="en-US" sz="1800" dirty="0"/>
          </a:p>
        </p:txBody>
      </p:sp>
      <p:pic>
        <p:nvPicPr>
          <p:cNvPr id="2" name="Immagine 1" descr="Screen Shot 2015-04-14 at 16.12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850" y="583154"/>
            <a:ext cx="5707705" cy="1207039"/>
          </a:xfrm>
          <a:prstGeom prst="rect">
            <a:avLst/>
          </a:prstGeom>
        </p:spPr>
      </p:pic>
      <p:pic>
        <p:nvPicPr>
          <p:cNvPr id="3" name="Immagine 2" descr="Unknow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52" y="583154"/>
            <a:ext cx="1089404" cy="1207039"/>
          </a:xfrm>
          <a:prstGeom prst="rect">
            <a:avLst/>
          </a:prstGeom>
        </p:spPr>
      </p:pic>
      <p:pic>
        <p:nvPicPr>
          <p:cNvPr id="4" name="Immagine 3" descr="Unknown-1.jpe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1627" y="784304"/>
            <a:ext cx="1402373" cy="87517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/>
          <a:srcRect t="15751" b="11275"/>
          <a:stretch/>
        </p:blipFill>
        <p:spPr>
          <a:xfrm>
            <a:off x="1904903" y="4929917"/>
            <a:ext cx="5595652" cy="1642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err="1">
                <a:solidFill>
                  <a:prstClr val="black"/>
                </a:solidFill>
                <a:latin typeface="Arial"/>
                <a:cs typeface="Arial"/>
              </a:rPr>
              <a:t>CANNABINOiDi</a:t>
            </a:r>
            <a:r>
              <a:rPr lang="en-US" sz="2200" cap="all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200" cap="all" dirty="0" err="1">
                <a:solidFill>
                  <a:prstClr val="black"/>
                </a:solidFill>
                <a:latin typeface="Arial"/>
                <a:cs typeface="Arial"/>
              </a:rPr>
              <a:t>sintetici</a:t>
            </a:r>
            <a:endParaRPr lang="en-US" sz="2200" cap="all" dirty="0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dirty="0">
                <a:solidFill>
                  <a:prstClr val="black"/>
                </a:solidFill>
                <a:latin typeface="Arial"/>
                <a:cs typeface="Arial"/>
              </a:rPr>
              <a:t>A very Spicy Family</a:t>
            </a:r>
          </a:p>
        </p:txBody>
      </p:sp>
      <p:sp>
        <p:nvSpPr>
          <p:cNvPr id="30722" name="CasellaDiTesto 3"/>
          <p:cNvSpPr txBox="1">
            <a:spLocks noChangeArrowheads="1"/>
          </p:cNvSpPr>
          <p:nvPr/>
        </p:nvSpPr>
        <p:spPr bwMode="auto">
          <a:xfrm>
            <a:off x="457200" y="1274763"/>
            <a:ext cx="4103688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r>
              <a:rPr lang="it-IT" sz="1800">
                <a:latin typeface="Arial" charset="0"/>
                <a:cs typeface="Arial" charset="0"/>
              </a:rPr>
              <a:t>Allo stato puro, i cannabinoidi sintetici sono solidi, oli o polveri.</a:t>
            </a: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r>
              <a:rPr lang="it-IT" sz="1800">
                <a:latin typeface="Arial" charset="0"/>
                <a:cs typeface="Arial" charset="0"/>
              </a:rPr>
              <a:t>Mix di cannabinoidi da fumare sono solitamente venduti in bustine contenente 1-3 g di materiale vegetale essiccato, cui sono stati aggiunti uno o più dei cannabinoidi (presumibilmente, una soluzione di cannabinoidi viene spruzzata sul mix di erbe). </a:t>
            </a: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r>
              <a:rPr lang="it-IT" sz="1800">
                <a:latin typeface="Arial" charset="0"/>
                <a:cs typeface="Arial" charset="0"/>
              </a:rPr>
              <a:t>Un certo numero di piante dalle blande proprietà psicoattive sono spesso elencati sulla confezione, ma sembra che molte non siano in realtà presenti nel prodotto finito.</a:t>
            </a: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</p:txBody>
      </p:sp>
      <p:pic>
        <p:nvPicPr>
          <p:cNvPr id="3072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57338"/>
            <a:ext cx="36988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292600"/>
            <a:ext cx="4176712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399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err="1">
                <a:solidFill>
                  <a:prstClr val="black"/>
                </a:solidFill>
                <a:latin typeface="Arial"/>
                <a:cs typeface="Arial"/>
              </a:rPr>
              <a:t>CANNABINOiDi</a:t>
            </a:r>
            <a:r>
              <a:rPr lang="en-US" sz="2200" cap="all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200" cap="all" dirty="0" err="1">
                <a:solidFill>
                  <a:prstClr val="black"/>
                </a:solidFill>
                <a:latin typeface="Arial"/>
                <a:cs typeface="Arial"/>
              </a:rPr>
              <a:t>sintetici</a:t>
            </a:r>
            <a:endParaRPr lang="en-US" sz="2200" cap="all" dirty="0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dirty="0" err="1" smtClean="0">
                <a:solidFill>
                  <a:prstClr val="black"/>
                </a:solidFill>
                <a:latin typeface="Arial"/>
                <a:cs typeface="Arial"/>
              </a:rPr>
              <a:t>prevalenza</a:t>
            </a:r>
            <a:r>
              <a:rPr lang="en-US" cap="all" dirty="0" smtClean="0">
                <a:solidFill>
                  <a:prstClr val="black"/>
                </a:solidFill>
                <a:latin typeface="Arial"/>
                <a:cs typeface="Arial"/>
              </a:rPr>
              <a:t> – </a:t>
            </a:r>
            <a:r>
              <a:rPr lang="en-US" cap="all" dirty="0" err="1" smtClean="0">
                <a:solidFill>
                  <a:prstClr val="black"/>
                </a:solidFill>
                <a:latin typeface="Arial"/>
                <a:cs typeface="Arial"/>
              </a:rPr>
              <a:t>dati</a:t>
            </a:r>
            <a:r>
              <a:rPr lang="en-US" cap="all" dirty="0" smtClean="0">
                <a:solidFill>
                  <a:prstClr val="black"/>
                </a:solidFill>
                <a:latin typeface="Arial"/>
                <a:cs typeface="Arial"/>
              </a:rPr>
              <a:t> EU</a:t>
            </a:r>
            <a:endParaRPr lang="en-US" cap="all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Immagine 3" descr="Screen Shot 2015-06-04 at 11.46.2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9" t="2994" r="14424"/>
          <a:stretch/>
        </p:blipFill>
        <p:spPr>
          <a:xfrm>
            <a:off x="1680797" y="1161992"/>
            <a:ext cx="6293650" cy="569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34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err="1">
                <a:solidFill>
                  <a:prstClr val="black"/>
                </a:solidFill>
                <a:latin typeface="Arial"/>
                <a:cs typeface="Arial"/>
              </a:rPr>
              <a:t>CANNABINOiDi</a:t>
            </a:r>
            <a:r>
              <a:rPr lang="en-US" sz="2200" cap="all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200" cap="all" dirty="0" err="1">
                <a:solidFill>
                  <a:prstClr val="black"/>
                </a:solidFill>
                <a:latin typeface="Arial"/>
                <a:cs typeface="Arial"/>
              </a:rPr>
              <a:t>sintetici</a:t>
            </a:r>
            <a:endParaRPr lang="en-US" sz="2200" cap="all" dirty="0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dirty="0" err="1" smtClean="0">
                <a:solidFill>
                  <a:prstClr val="black"/>
                </a:solidFill>
                <a:latin typeface="Arial"/>
                <a:cs typeface="Arial"/>
              </a:rPr>
              <a:t>prevalenza</a:t>
            </a:r>
            <a:r>
              <a:rPr lang="en-US" cap="all" dirty="0" smtClean="0">
                <a:solidFill>
                  <a:prstClr val="black"/>
                </a:solidFill>
                <a:latin typeface="Arial"/>
                <a:cs typeface="Arial"/>
              </a:rPr>
              <a:t> – </a:t>
            </a:r>
            <a:r>
              <a:rPr lang="en-US" cap="all" dirty="0" err="1" smtClean="0">
                <a:solidFill>
                  <a:prstClr val="black"/>
                </a:solidFill>
                <a:latin typeface="Arial"/>
                <a:cs typeface="Arial"/>
              </a:rPr>
              <a:t>dati</a:t>
            </a:r>
            <a:r>
              <a:rPr lang="en-US" cap="all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cap="all" dirty="0" err="1" smtClean="0">
                <a:solidFill>
                  <a:prstClr val="black"/>
                </a:solidFill>
                <a:latin typeface="Arial"/>
                <a:cs typeface="Arial"/>
              </a:rPr>
              <a:t>italia</a:t>
            </a:r>
            <a:endParaRPr lang="en-US" cap="all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3" name="Immagine 2" descr="Screen Shot 2015-06-04 at 11.55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4775"/>
            <a:ext cx="9144000" cy="50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34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cap="all" dirty="0">
                <a:solidFill>
                  <a:schemeClr val="tx1"/>
                </a:solidFill>
                <a:latin typeface="Arial"/>
                <a:cs typeface="Arial"/>
              </a:rPr>
              <a:t>NPS AND PSYCHIATRIC COMORBIDITIES</a:t>
            </a:r>
            <a:endParaRPr lang="en-US" sz="2200" cap="all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9458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374775"/>
            <a:ext cx="961231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176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9963" y="2590800"/>
            <a:ext cx="7197725" cy="159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cap="all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746" name="CasellaDiTesto 4"/>
          <p:cNvSpPr txBox="1">
            <a:spLocks noChangeArrowheads="1"/>
          </p:cNvSpPr>
          <p:nvPr/>
        </p:nvSpPr>
        <p:spPr bwMode="auto">
          <a:xfrm>
            <a:off x="806450" y="2832100"/>
            <a:ext cx="76596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IL LABORATORIO DELLE SPICE DRUGS</a:t>
            </a:r>
            <a:endParaRPr lang="it-IT" sz="28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10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00"/>
            <a:ext cx="9144000" cy="671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43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718"/>
            <a:ext cx="9144000" cy="643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15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200"/>
            <a:ext cx="9144000" cy="644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97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428"/>
            <a:ext cx="9144000" cy="612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63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5900"/>
            <a:ext cx="9144000" cy="641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74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/>
          <p:nvPr/>
        </p:nvSpPr>
        <p:spPr>
          <a:xfrm>
            <a:off x="617538" y="317500"/>
            <a:ext cx="7754937" cy="1049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prstClr val="black"/>
                </a:solidFill>
                <a:latin typeface="Arial"/>
                <a:cs typeface="Arial"/>
              </a:rPr>
              <a:t>LE </a:t>
            </a:r>
            <a:r>
              <a:rPr lang="en-US" sz="2200" cap="all" dirty="0">
                <a:solidFill>
                  <a:prstClr val="black"/>
                </a:solidFill>
                <a:latin typeface="Arial"/>
                <a:cs typeface="Arial"/>
              </a:rPr>
              <a:t>NUOVE SOSTANZE PSICOATTIVE</a:t>
            </a:r>
            <a:br>
              <a:rPr lang="en-US" sz="2200" cap="all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it-IT" cap="all" dirty="0" smtClean="0">
                <a:solidFill>
                  <a:prstClr val="black"/>
                </a:solidFill>
                <a:latin typeface="Arial"/>
                <a:cs typeface="Arial"/>
              </a:rPr>
              <a:t>A market on the </a:t>
            </a:r>
            <a:r>
              <a:rPr lang="it-IT" cap="all" dirty="0" err="1" smtClean="0">
                <a:solidFill>
                  <a:prstClr val="black"/>
                </a:solidFill>
                <a:latin typeface="Arial"/>
                <a:cs typeface="Arial"/>
              </a:rPr>
              <a:t>move</a:t>
            </a:r>
            <a:endParaRPr lang="it-IT" cap="all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410" name="CasellaDiTesto 7"/>
          <p:cNvSpPr txBox="1">
            <a:spLocks noChangeArrowheads="1"/>
          </p:cNvSpPr>
          <p:nvPr/>
        </p:nvSpPr>
        <p:spPr bwMode="auto">
          <a:xfrm>
            <a:off x="4479925" y="1951038"/>
            <a:ext cx="4322763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Nuova Sostanza Psicoattiva (NPS) è il termine usato per indicare una nuova droga o una nuova sostanza psicotropa, in forma pura o contenuta in un preparato, che non è controllata dalla Convenzione delle Nazioni Unite del 1971 sulle Sostanze Psicotrope, ma che può̀ presentare aspetti di rischio per la sanità pubblica comparabili a quelli posti dalle sostanze incluse in queste convenzioni </a:t>
            </a:r>
          </a:p>
          <a:p>
            <a:pPr algn="ctr" eaLnBrk="1" hangingPunct="1"/>
            <a:endParaRPr lang="it-IT" sz="18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1" hangingPunct="1"/>
            <a:endParaRPr lang="it-IT" sz="18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11" name="Rettangolo 8"/>
          <p:cNvSpPr>
            <a:spLocks noChangeArrowheads="1"/>
          </p:cNvSpPr>
          <p:nvPr/>
        </p:nvSpPr>
        <p:spPr bwMode="auto">
          <a:xfrm>
            <a:off x="539750" y="6413500"/>
            <a:ext cx="8110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400" i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United Nations Office On Drugs And Crime-UNODC World Drug Report 2013</a:t>
            </a:r>
          </a:p>
        </p:txBody>
      </p:sp>
      <p:pic>
        <p:nvPicPr>
          <p:cNvPr id="1741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1700213"/>
            <a:ext cx="3678237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3935413"/>
            <a:ext cx="3405188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12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"/>
            <a:ext cx="9144000" cy="668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61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800"/>
            <a:ext cx="9144000" cy="648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27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>
                <a:solidFill>
                  <a:prstClr val="black"/>
                </a:solidFill>
                <a:latin typeface="Arial"/>
                <a:cs typeface="Arial"/>
              </a:rPr>
              <a:t>spice-effects</a:t>
            </a:r>
            <a:endParaRPr lang="en-US" cap="all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68313" y="3357563"/>
            <a:ext cx="8351837" cy="273526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000000"/>
                </a:solidFill>
              </a:rPr>
              <a:t>“I wake up, rolling around the family room of my house. My shoulder is fully dislocated, and I am utterly TERRIFIED. I guess 'wake up' is the wrong term. I was definitely having some form of seizure. The Doors lyric comes to mind: 'lost in a wilderness of pain.' I was completely convinced that I was a SKELETON, and my bones were all dislocated and I was paralyzed. I distinctly remember looking to my right and seeing my pelvic bone, covered in blood, lying a few feet from my head.”</a:t>
            </a:r>
          </a:p>
        </p:txBody>
      </p:sp>
      <p:sp>
        <p:nvSpPr>
          <p:cNvPr id="39939" name="CasellaDiTesto 3"/>
          <p:cNvSpPr txBox="1">
            <a:spLocks noChangeArrowheads="1"/>
          </p:cNvSpPr>
          <p:nvPr/>
        </p:nvSpPr>
        <p:spPr bwMode="auto">
          <a:xfrm>
            <a:off x="468313" y="1557338"/>
            <a:ext cx="835183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 dirty="0">
                <a:solidFill>
                  <a:srgbClr val="000000"/>
                </a:solidFill>
                <a:latin typeface="Arial" charset="0"/>
                <a:cs typeface="Arial" charset="0"/>
              </a:rPr>
              <a:t>Sintomi riferiti da </a:t>
            </a:r>
            <a:r>
              <a:rPr lang="it-IT" sz="1800" dirty="0" err="1">
                <a:solidFill>
                  <a:srgbClr val="000000"/>
                </a:solidFill>
                <a:latin typeface="Arial" charset="0"/>
                <a:cs typeface="Arial" charset="0"/>
              </a:rPr>
              <a:t>users</a:t>
            </a:r>
            <a:r>
              <a:rPr lang="it-IT" sz="1800" dirty="0">
                <a:solidFill>
                  <a:srgbClr val="000000"/>
                </a:solidFill>
                <a:latin typeface="Arial" charset="0"/>
                <a:cs typeface="Arial" charset="0"/>
              </a:rPr>
              <a:t> di </a:t>
            </a:r>
            <a:r>
              <a:rPr lang="it-IT" sz="18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cannabinoidi</a:t>
            </a:r>
            <a:r>
              <a:rPr lang="it-IT" sz="1800" dirty="0">
                <a:solidFill>
                  <a:srgbClr val="000000"/>
                </a:solidFill>
                <a:latin typeface="Arial" charset="0"/>
                <a:cs typeface="Arial" charset="0"/>
              </a:rPr>
              <a:t> sintetici includono </a:t>
            </a:r>
          </a:p>
          <a:p>
            <a:pPr algn="ctr" eaLnBrk="1" hangingPunct="1"/>
            <a:r>
              <a:rPr lang="it-IT" sz="1800" dirty="0">
                <a:solidFill>
                  <a:srgbClr val="000000"/>
                </a:solidFill>
                <a:latin typeface="Arial" charset="0"/>
                <a:cs typeface="Arial" charset="0"/>
              </a:rPr>
              <a:t>allucinazioni visive ed uditive complesse, ideazione paranoide, depersonalizzazione/derealizzazione, agitazione psicomotoria, ansia intensa, tachicardia e convulsioni, probabilmente legate ad una inibizione della neurotrasmissione </a:t>
            </a:r>
            <a:r>
              <a:rPr lang="it-IT" sz="1800" dirty="0" err="1">
                <a:solidFill>
                  <a:srgbClr val="000000"/>
                </a:solidFill>
                <a:latin typeface="Arial" charset="0"/>
                <a:cs typeface="Arial" charset="0"/>
              </a:rPr>
              <a:t>GABAergica</a:t>
            </a:r>
            <a:r>
              <a:rPr lang="it-IT" sz="1800" dirty="0">
                <a:solidFill>
                  <a:srgbClr val="000000"/>
                </a:solidFill>
                <a:latin typeface="Arial" charset="0"/>
                <a:cs typeface="Arial" charset="0"/>
              </a:rPr>
              <a:t> maggiore di quella data dal THC. </a:t>
            </a:r>
          </a:p>
          <a:p>
            <a:pPr algn="ctr" eaLnBrk="1" hangingPunct="1"/>
            <a:endParaRPr lang="it-IT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1" hangingPunct="1"/>
            <a:endParaRPr lang="it-IT" sz="1800" b="1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496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>
                <a:solidFill>
                  <a:prstClr val="black"/>
                </a:solidFill>
                <a:latin typeface="Arial"/>
                <a:cs typeface="Arial"/>
              </a:rPr>
              <a:t>“SPICEOPHRENIA”</a:t>
            </a:r>
            <a:endParaRPr lang="en-US" cap="all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1986" name="Immagine 6" descr="Schermata 05-2456419 alle 19.10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933575"/>
            <a:ext cx="820420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Immagine 7" descr="Schermata 05-2456419 alle 19.31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5014913"/>
            <a:ext cx="82042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241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cap="all" dirty="0">
              <a:solidFill>
                <a:schemeClr val="tx1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err="1">
                <a:solidFill>
                  <a:schemeClr val="tx1"/>
                </a:solidFill>
                <a:latin typeface="Arial"/>
                <a:cs typeface="Arial"/>
              </a:rPr>
              <a:t>Cannabinoidi</a:t>
            </a:r>
            <a:r>
              <a:rPr lang="en-US" sz="2200" cap="all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200" cap="all" dirty="0" err="1">
                <a:solidFill>
                  <a:schemeClr val="tx1"/>
                </a:solidFill>
                <a:latin typeface="Arial"/>
                <a:cs typeface="Arial"/>
              </a:rPr>
              <a:t>Sintetici</a:t>
            </a:r>
            <a:r>
              <a:rPr lang="en-US" sz="2200" cap="all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200" cap="all" dirty="0" err="1">
                <a:solidFill>
                  <a:schemeClr val="tx1"/>
                </a:solidFill>
                <a:latin typeface="Arial"/>
                <a:cs typeface="Arial"/>
              </a:rPr>
              <a:t>ed</a:t>
            </a:r>
            <a:r>
              <a:rPr lang="en-US" sz="2200" cap="all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200" cap="all" dirty="0" err="1">
                <a:solidFill>
                  <a:schemeClr val="tx1"/>
                </a:solidFill>
                <a:latin typeface="Arial"/>
                <a:cs typeface="Arial"/>
              </a:rPr>
              <a:t>emergenze</a:t>
            </a:r>
            <a:endParaRPr lang="en-US" sz="2200" cap="all" dirty="0">
              <a:solidFill>
                <a:schemeClr val="tx1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cap="all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3010" name="Immagine 5" descr="Screen Shot 2014-10-23 at 09.50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1374775"/>
            <a:ext cx="74517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CasellaDiTesto 6"/>
          <p:cNvSpPr txBox="1">
            <a:spLocks noChangeArrowheads="1"/>
          </p:cNvSpPr>
          <p:nvPr/>
        </p:nvSpPr>
        <p:spPr bwMode="auto">
          <a:xfrm>
            <a:off x="441325" y="3370263"/>
            <a:ext cx="8207375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>
                <a:solidFill>
                  <a:srgbClr val="000000"/>
                </a:solidFill>
                <a:latin typeface="Arial" charset="0"/>
                <a:cs typeface="Arial" charset="0"/>
              </a:rPr>
              <a:t>Secondo i dati forniti dalla Substance Abuse and Mental Health Services Administration, nel 2010 11.406 accessi in Pronto Soccorso negli USA sono stati dovuti a consumo di cannabinoidi sintetici; gli accessi sono diventati 28,531 nel 2011.</a:t>
            </a:r>
          </a:p>
          <a:p>
            <a:pPr algn="ctr" eaLnBrk="1" hangingPunct="1"/>
            <a:endParaRPr lang="it-IT" sz="18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it-IT" sz="1800">
                <a:solidFill>
                  <a:srgbClr val="000000"/>
                </a:solidFill>
                <a:latin typeface="Arial" charset="0"/>
                <a:cs typeface="Arial" charset="0"/>
              </a:rPr>
              <a:t>Le sintomatologie riportate dai pazienti includevano ansia, nausea, vomito, tachicardia, agitazione psicomotoria, ipertensione, tremori, allucinazioni, convulsioni e deliri perlopiù a carattere paranoide. </a:t>
            </a:r>
          </a:p>
          <a:p>
            <a:pPr algn="ctr" eaLnBrk="1" hangingPunct="1"/>
            <a:endParaRPr lang="it-IT" sz="18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it-IT" sz="1800">
                <a:solidFill>
                  <a:srgbClr val="000000"/>
                </a:solidFill>
                <a:latin typeface="Arial" charset="0"/>
                <a:cs typeface="Arial" charset="0"/>
              </a:rPr>
              <a:t>Il 75% degli accessi in PS riguardavano pazienti giovani o giovanissimi, di età compresa tra i 12 ed i 29 anni, prevalentemente di </a:t>
            </a:r>
            <a:r>
              <a:rPr lang="it-IT" sz="1800">
                <a:solidFill>
                  <a:srgbClr val="000000"/>
                </a:solidFill>
                <a:cs typeface="Arial" charset="0"/>
              </a:rPr>
              <a:t>sesso maschile (79%)</a:t>
            </a:r>
          </a:p>
        </p:txBody>
      </p:sp>
    </p:spTree>
    <p:extLst>
      <p:ext uri="{BB962C8B-B14F-4D97-AF65-F5344CB8AC3E}">
        <p14:creationId xmlns:p14="http://schemas.microsoft.com/office/powerpoint/2010/main" val="2191223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cap="all" dirty="0">
              <a:solidFill>
                <a:schemeClr val="tx1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err="1">
                <a:solidFill>
                  <a:schemeClr val="tx1"/>
                </a:solidFill>
                <a:latin typeface="Arial"/>
                <a:cs typeface="Arial"/>
              </a:rPr>
              <a:t>Cannabinoidi</a:t>
            </a:r>
            <a:r>
              <a:rPr lang="en-US" sz="2200" cap="all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200" cap="all" dirty="0" err="1">
                <a:solidFill>
                  <a:schemeClr val="tx1"/>
                </a:solidFill>
                <a:latin typeface="Arial"/>
                <a:cs typeface="Arial"/>
              </a:rPr>
              <a:t>Sintetici</a:t>
            </a:r>
            <a:r>
              <a:rPr lang="en-US" sz="2200" cap="all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200" cap="all" dirty="0" err="1">
                <a:solidFill>
                  <a:schemeClr val="tx1"/>
                </a:solidFill>
                <a:latin typeface="Arial"/>
                <a:cs typeface="Arial"/>
              </a:rPr>
              <a:t>ed</a:t>
            </a:r>
            <a:r>
              <a:rPr lang="en-US" sz="2200" cap="all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200" cap="all" dirty="0" err="1">
                <a:solidFill>
                  <a:schemeClr val="tx1"/>
                </a:solidFill>
                <a:latin typeface="Arial"/>
                <a:cs typeface="Arial"/>
              </a:rPr>
              <a:t>emergenze</a:t>
            </a:r>
            <a:endParaRPr lang="en-US" sz="2200" cap="all" dirty="0">
              <a:solidFill>
                <a:schemeClr val="tx1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cap="all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4034" name="Immagine 4" descr="Screen Shot 2014-10-23 at 09.54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12875"/>
            <a:ext cx="78359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ttangolo 6"/>
          <p:cNvSpPr>
            <a:spLocks noChangeArrowheads="1"/>
          </p:cNvSpPr>
          <p:nvPr/>
        </p:nvSpPr>
        <p:spPr bwMode="auto">
          <a:xfrm>
            <a:off x="611188" y="6308725"/>
            <a:ext cx="8110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400" i="1">
                <a:cs typeface="Arial" charset="0"/>
              </a:rPr>
              <a:t>SAMHSA Drug Abuse Warning Network, 2014</a:t>
            </a:r>
          </a:p>
        </p:txBody>
      </p:sp>
    </p:spTree>
    <p:extLst>
      <p:ext uri="{BB962C8B-B14F-4D97-AF65-F5344CB8AC3E}">
        <p14:creationId xmlns:p14="http://schemas.microsoft.com/office/powerpoint/2010/main" val="179463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cap="all" dirty="0">
              <a:solidFill>
                <a:schemeClr val="tx1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I </a:t>
            </a:r>
            <a:r>
              <a:rPr lang="en-US" sz="2200" cap="all" dirty="0" err="1" smtClean="0">
                <a:solidFill>
                  <a:schemeClr val="tx1"/>
                </a:solidFill>
                <a:latin typeface="Arial"/>
                <a:cs typeface="Arial"/>
              </a:rPr>
              <a:t>sequestri</a:t>
            </a: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 di </a:t>
            </a:r>
            <a:r>
              <a:rPr lang="en-US" sz="2200" cap="all" dirty="0" err="1" smtClean="0">
                <a:solidFill>
                  <a:schemeClr val="tx1"/>
                </a:solidFill>
                <a:latin typeface="Arial"/>
                <a:cs typeface="Arial"/>
              </a:rPr>
              <a:t>cannabinoidi</a:t>
            </a: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200" cap="all" dirty="0" err="1" smtClean="0">
                <a:solidFill>
                  <a:schemeClr val="tx1"/>
                </a:solidFill>
                <a:latin typeface="Arial"/>
                <a:cs typeface="Arial"/>
              </a:rPr>
              <a:t>sintetici</a:t>
            </a: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 in </a:t>
            </a:r>
            <a:r>
              <a:rPr lang="en-US" sz="2200" cap="all" dirty="0" err="1" smtClean="0">
                <a:solidFill>
                  <a:schemeClr val="tx1"/>
                </a:solidFill>
                <a:latin typeface="Arial"/>
                <a:cs typeface="Arial"/>
              </a:rPr>
              <a:t>Eu</a:t>
            </a:r>
            <a:endParaRPr lang="en-US" sz="2200" cap="all" dirty="0">
              <a:solidFill>
                <a:schemeClr val="tx1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cap="all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3" name="Immagine 2" descr="Screen Shot 2015-06-04 at 11.26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53207"/>
            <a:ext cx="4872437" cy="4473057"/>
          </a:xfrm>
          <a:prstGeom prst="rect">
            <a:avLst/>
          </a:prstGeom>
        </p:spPr>
      </p:pic>
      <p:pic>
        <p:nvPicPr>
          <p:cNvPr id="4" name="Immagine 3" descr="Screen Shot 2015-06-04 at 11.26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00" y="2533133"/>
            <a:ext cx="4643200" cy="2038477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17538" y="6407849"/>
            <a:ext cx="804058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it-IT" sz="1400" dirty="0" smtClean="0">
                <a:solidFill>
                  <a:srgbClr val="000000"/>
                </a:solidFill>
              </a:rPr>
              <a:t>EMCDDA – New </a:t>
            </a:r>
            <a:r>
              <a:rPr lang="it-IT" sz="1400" dirty="0" err="1" smtClean="0">
                <a:solidFill>
                  <a:srgbClr val="000000"/>
                </a:solidFill>
              </a:rPr>
              <a:t>Psychoactive</a:t>
            </a:r>
            <a:r>
              <a:rPr lang="it-IT" sz="1400" dirty="0" smtClean="0">
                <a:solidFill>
                  <a:srgbClr val="000000"/>
                </a:solidFill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</a:rPr>
              <a:t>Substances</a:t>
            </a:r>
            <a:r>
              <a:rPr lang="it-IT" sz="1400" dirty="0" smtClean="0">
                <a:solidFill>
                  <a:srgbClr val="000000"/>
                </a:solidFill>
              </a:rPr>
              <a:t> in Europe. March 2015 </a:t>
            </a:r>
          </a:p>
        </p:txBody>
      </p:sp>
    </p:spTree>
    <p:extLst>
      <p:ext uri="{BB962C8B-B14F-4D97-AF65-F5344CB8AC3E}">
        <p14:creationId xmlns:p14="http://schemas.microsoft.com/office/powerpoint/2010/main" val="475952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9963" y="2590800"/>
            <a:ext cx="7197725" cy="159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 cap="all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5058" name="CasellaDiTesto 4"/>
          <p:cNvSpPr txBox="1">
            <a:spLocks noChangeArrowheads="1"/>
          </p:cNvSpPr>
          <p:nvPr/>
        </p:nvSpPr>
        <p:spPr bwMode="auto">
          <a:xfrm>
            <a:off x="806450" y="3573463"/>
            <a:ext cx="7659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>
                <a:solidFill>
                  <a:schemeClr val="bg1"/>
                </a:solidFill>
                <a:latin typeface="Arial" charset="0"/>
                <a:cs typeface="Arial" charset="0"/>
              </a:rPr>
              <a:t>I CATINONI SINTETICI</a:t>
            </a:r>
          </a:p>
        </p:txBody>
      </p:sp>
    </p:spTree>
    <p:extLst>
      <p:ext uri="{BB962C8B-B14F-4D97-AF65-F5344CB8AC3E}">
        <p14:creationId xmlns:p14="http://schemas.microsoft.com/office/powerpoint/2010/main" val="3290669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200" cap="all" dirty="0" err="1">
                <a:solidFill>
                  <a:schemeClr val="tx1"/>
                </a:solidFill>
                <a:latin typeface="Arial"/>
                <a:cs typeface="Arial"/>
              </a:rPr>
              <a:t>mefedrone</a:t>
            </a:r>
            <a:endParaRPr lang="en-US" cap="all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6082" name="CasellaDiTesto 4"/>
          <p:cNvSpPr txBox="1">
            <a:spLocks noChangeArrowheads="1"/>
          </p:cNvSpPr>
          <p:nvPr/>
        </p:nvSpPr>
        <p:spPr bwMode="auto">
          <a:xfrm>
            <a:off x="4192588" y="1828800"/>
            <a:ext cx="43942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>
                <a:solidFill>
                  <a:srgbClr val="000000"/>
                </a:solidFill>
                <a:latin typeface="Arial" charset="0"/>
                <a:cs typeface="Arial" charset="0"/>
              </a:rPr>
              <a:t>Il mefedrone (4-metilmethcatinone, noto come Meow Meow, M-Cat, 4MMC) è una polvere bianca o giallastra, solitamente assunta per via intranasale, ma anche ingerita in “bombe” (involucri di carta) o in compresse o capsule.</a:t>
            </a:r>
          </a:p>
          <a:p>
            <a:pPr algn="ctr" eaLnBrk="1" hangingPunct="1"/>
            <a:endParaRPr lang="en-GB" sz="18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en-GB" sz="1800">
                <a:solidFill>
                  <a:srgbClr val="000000"/>
                </a:solidFill>
                <a:latin typeface="Arial" charset="0"/>
                <a:cs typeface="Arial" charset="0"/>
              </a:rPr>
              <a:t>1 grammo di mefedrone può costare da 12 a 17 €.</a:t>
            </a:r>
          </a:p>
          <a:p>
            <a:pPr algn="ctr" eaLnBrk="1" hangingPunct="1"/>
            <a:endParaRPr lang="en-GB" sz="18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en-GB" sz="1800">
                <a:solidFill>
                  <a:srgbClr val="000000"/>
                </a:solidFill>
                <a:latin typeface="Arial" charset="0"/>
                <a:cs typeface="Arial" charset="0"/>
              </a:rPr>
              <a:t>Il mefedrone ha effetti stimolanti simili alle amfetamine o alla cocaina: euforia, senso di benessere, socievolezza, elevata autostima.</a:t>
            </a:r>
          </a:p>
          <a:p>
            <a:pPr algn="ctr" eaLnBrk="1" hangingPunct="1"/>
            <a:endParaRPr lang="en-GB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16853" y="1828745"/>
            <a:ext cx="2801888" cy="1799148"/>
          </a:xfrm>
          <a:prstGeom prst="rect">
            <a:avLst/>
          </a:prstGeom>
        </p:spPr>
      </p:pic>
      <p:pic>
        <p:nvPicPr>
          <p:cNvPr id="46084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4195763"/>
            <a:ext cx="28797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CasellaDiTesto 8"/>
          <p:cNvSpPr txBox="1">
            <a:spLocks noChangeArrowheads="1"/>
          </p:cNvSpPr>
          <p:nvPr/>
        </p:nvSpPr>
        <p:spPr bwMode="auto">
          <a:xfrm>
            <a:off x="412750" y="6365875"/>
            <a:ext cx="7559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i="1">
                <a:solidFill>
                  <a:srgbClr val="000000"/>
                </a:solidFill>
                <a:latin typeface="Arial" charset="0"/>
                <a:cs typeface="Arial" charset="0"/>
              </a:rPr>
              <a:t>Mephedrone Factsheet – The ReDNet Research Group - 2012</a:t>
            </a:r>
          </a:p>
        </p:txBody>
      </p:sp>
    </p:spTree>
    <p:extLst>
      <p:ext uri="{BB962C8B-B14F-4D97-AF65-F5344CB8AC3E}">
        <p14:creationId xmlns:p14="http://schemas.microsoft.com/office/powerpoint/2010/main" val="819136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200" cap="all" dirty="0" err="1">
                <a:solidFill>
                  <a:schemeClr val="tx1"/>
                </a:solidFill>
                <a:latin typeface="Arial"/>
                <a:cs typeface="Arial"/>
              </a:rPr>
              <a:t>mefedrone</a:t>
            </a:r>
            <a:endParaRPr lang="en-US" cap="all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7106" name="CasellaDiTesto 4"/>
          <p:cNvSpPr txBox="1">
            <a:spLocks noChangeArrowheads="1"/>
          </p:cNvSpPr>
          <p:nvPr/>
        </p:nvSpPr>
        <p:spPr bwMode="auto">
          <a:xfrm>
            <a:off x="3775075" y="1839913"/>
            <a:ext cx="4953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>
                <a:solidFill>
                  <a:srgbClr val="000000"/>
                </a:solidFill>
                <a:latin typeface="Arial" charset="0"/>
                <a:cs typeface="Arial" charset="0"/>
              </a:rPr>
              <a:t>Epistassi, tensione muscolare, palpitazioni, disturbi della vista, insonnia ed allucinazioni fanno parte del corteo degli effetti avversi riportati per il mefedrone. In taluni casi si è evidenziato lo sviluppo di dipendenza psicologica dalla sostanza. </a:t>
            </a:r>
          </a:p>
          <a:p>
            <a:pPr algn="ctr" eaLnBrk="1" hangingPunct="1"/>
            <a:endParaRPr lang="en-GB" sz="18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en-GB" sz="1800">
                <a:solidFill>
                  <a:srgbClr val="000000"/>
                </a:solidFill>
                <a:latin typeface="Arial" charset="0"/>
                <a:cs typeface="Arial" charset="0"/>
              </a:rPr>
              <a:t>Dal 2010 in poi, diversi decessi riconducibili all’assunzione di mefedrone si sono verificati sia in Europa che negli Stati Uniti.</a:t>
            </a:r>
          </a:p>
          <a:p>
            <a:pPr algn="ctr" eaLnBrk="1" hangingPunct="1"/>
            <a:endParaRPr lang="en-GB" sz="18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en-GB" sz="1800">
                <a:solidFill>
                  <a:srgbClr val="000000"/>
                </a:solidFill>
                <a:latin typeface="Arial" charset="0"/>
                <a:cs typeface="Arial" charset="0"/>
              </a:rPr>
              <a:t>Il mefedrone è stato reso illegale nel Regno Unito nel 2010; è attualmente illegale anche in Italia, Svezia, Danimarca, Finlandia e Germania.</a:t>
            </a:r>
          </a:p>
          <a:p>
            <a:pPr algn="ctr" eaLnBrk="1" hangingPunct="1"/>
            <a:endParaRPr lang="en-GB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7107" name="CasellaDiTesto 8"/>
          <p:cNvSpPr txBox="1">
            <a:spLocks noChangeArrowheads="1"/>
          </p:cNvSpPr>
          <p:nvPr/>
        </p:nvSpPr>
        <p:spPr bwMode="auto">
          <a:xfrm>
            <a:off x="412750" y="6365875"/>
            <a:ext cx="7559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i="1">
                <a:solidFill>
                  <a:srgbClr val="000000"/>
                </a:solidFill>
                <a:latin typeface="Arial" charset="0"/>
                <a:cs typeface="Arial" charset="0"/>
              </a:rPr>
              <a:t>Mephedrone Factsheet – The ReDNet Research Group - 2012</a:t>
            </a:r>
          </a:p>
        </p:txBody>
      </p:sp>
      <p:pic>
        <p:nvPicPr>
          <p:cNvPr id="47108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1839913"/>
            <a:ext cx="3016250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462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>
                <a:solidFill>
                  <a:prstClr val="black"/>
                </a:solidFill>
                <a:latin typeface="Arial"/>
                <a:cs typeface="Arial"/>
              </a:rPr>
              <a:t>LE NUOVE SOSTANZE PSICOATTIVE</a:t>
            </a:r>
            <a:br>
              <a:rPr lang="en-US" sz="2200" cap="all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it-IT" cap="all" dirty="0">
                <a:solidFill>
                  <a:prstClr val="black"/>
                </a:solidFill>
                <a:latin typeface="Arial"/>
                <a:cs typeface="Arial"/>
              </a:rPr>
              <a:t>A market on </a:t>
            </a:r>
            <a:r>
              <a:rPr lang="en-CA" cap="all" dirty="0">
                <a:solidFill>
                  <a:prstClr val="black"/>
                </a:solidFill>
                <a:latin typeface="Arial"/>
                <a:cs typeface="Arial"/>
              </a:rPr>
              <a:t>the move</a:t>
            </a:r>
          </a:p>
        </p:txBody>
      </p:sp>
      <p:sp>
        <p:nvSpPr>
          <p:cNvPr id="18434" name="CasellaDiTesto 4"/>
          <p:cNvSpPr txBox="1">
            <a:spLocks noChangeArrowheads="1"/>
          </p:cNvSpPr>
          <p:nvPr/>
        </p:nvSpPr>
        <p:spPr bwMode="auto">
          <a:xfrm>
            <a:off x="4268788" y="1852613"/>
            <a:ext cx="4251325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 smtClean="0">
                <a:solidFill>
                  <a:srgbClr val="000000"/>
                </a:solidFill>
                <a:latin typeface="Arial" charset="0"/>
                <a:cs typeface="Arial" charset="0"/>
              </a:rPr>
              <a:t>In questo contesto, il termine "nuovo" non si riferisce necessariamente a nuove invenzioni, dal momento che spesso le NPS sono frutto del “riciclaggio” di molecole studiate in passato dalla farmacologia ufficiale, ma piuttosto a sostanze che sono recentemente resi disponibili in mercati specifici. </a:t>
            </a:r>
          </a:p>
          <a:p>
            <a:pPr algn="ctr" eaLnBrk="1" hangingPunct="1"/>
            <a:endParaRPr lang="it-IT" sz="180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it-IT" sz="1800" smtClean="0">
                <a:solidFill>
                  <a:srgbClr val="000000"/>
                </a:solidFill>
                <a:latin typeface="Arial" charset="0"/>
                <a:cs typeface="Arial" charset="0"/>
              </a:rPr>
              <a:t>Gli effetti a lungo termine dell’assunzione di tali sostanze, e per talune anche gli effetti a breve termine, non sono noti.</a:t>
            </a:r>
          </a:p>
        </p:txBody>
      </p:sp>
      <p:sp>
        <p:nvSpPr>
          <p:cNvPr id="18435" name="Rettangolo 7"/>
          <p:cNvSpPr>
            <a:spLocks noChangeArrowheads="1"/>
          </p:cNvSpPr>
          <p:nvPr/>
        </p:nvSpPr>
        <p:spPr bwMode="auto">
          <a:xfrm>
            <a:off x="539750" y="6413500"/>
            <a:ext cx="8110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400" i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United Nations Office On Drugs And Crime-UNODC World Drug Report 2013</a:t>
            </a:r>
          </a:p>
        </p:txBody>
      </p:sp>
      <p:pic>
        <p:nvPicPr>
          <p:cNvPr id="18436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" t="6567" r="5743" b="6178"/>
          <a:stretch>
            <a:fillRect/>
          </a:stretch>
        </p:blipFill>
        <p:spPr bwMode="auto">
          <a:xfrm>
            <a:off x="892175" y="1844675"/>
            <a:ext cx="3241675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242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200" cap="all" dirty="0" err="1">
                <a:solidFill>
                  <a:schemeClr val="tx1"/>
                </a:solidFill>
                <a:latin typeface="Arial"/>
                <a:cs typeface="Arial"/>
              </a:rPr>
              <a:t>mefedrone</a:t>
            </a:r>
            <a:endParaRPr lang="en-US" cap="all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8130" name="CasellaDiTesto 4"/>
          <p:cNvSpPr txBox="1">
            <a:spLocks noChangeArrowheads="1"/>
          </p:cNvSpPr>
          <p:nvPr/>
        </p:nvSpPr>
        <p:spPr bwMode="auto">
          <a:xfrm>
            <a:off x="4394200" y="2420938"/>
            <a:ext cx="421322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>
                <a:solidFill>
                  <a:srgbClr val="000000"/>
                </a:solidFill>
                <a:latin typeface="Arial" charset="0"/>
                <a:cs typeface="Arial" charset="0"/>
              </a:rPr>
              <a:t>“</a:t>
            </a:r>
            <a:r>
              <a:rPr lang="en-GB" altLang="ja-JP" sz="1800">
                <a:solidFill>
                  <a:srgbClr val="000000"/>
                </a:solidFill>
                <a:latin typeface="Arial" charset="0"/>
                <a:cs typeface="Arial" charset="0"/>
              </a:rPr>
              <a:t>Vedevo ombre uscire da ogni dove e salutarmi, le immagini riflesse da specchi e acqua sembravano fantastiche, e i volti delle persone che mi circondavano cambiavano aspetto (pagliacci, streghe)…</a:t>
            </a:r>
            <a:r>
              <a:rPr lang="en-GB" sz="1800">
                <a:solidFill>
                  <a:srgbClr val="000000"/>
                </a:solidFill>
                <a:latin typeface="Arial" charset="0"/>
                <a:cs typeface="Arial" charset="0"/>
              </a:rPr>
              <a:t>”</a:t>
            </a:r>
            <a:endParaRPr lang="en-GB" altLang="ja-JP" sz="18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1" hangingPunct="1"/>
            <a:endParaRPr lang="en-GB" sz="18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en-GB" sz="1400">
                <a:solidFill>
                  <a:srgbClr val="000000"/>
                </a:solidFill>
                <a:latin typeface="Arial" charset="0"/>
                <a:cs typeface="Arial" charset="0"/>
              </a:rPr>
              <a:t>Esperienza soggettiva di un ragazzo americano dopo aver assunto 750 mg di mefedrone.</a:t>
            </a:r>
          </a:p>
          <a:p>
            <a:pPr algn="ctr" eaLnBrk="1" hangingPunct="1"/>
            <a:endParaRPr lang="en-GB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48131" name="Picture 2" descr="http://www.juliusdesign.net/wp-content/uploads/2009/10/ste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8" r="20905"/>
          <a:stretch>
            <a:fillRect/>
          </a:stretch>
        </p:blipFill>
        <p:spPr bwMode="auto">
          <a:xfrm>
            <a:off x="617538" y="2120900"/>
            <a:ext cx="3659187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334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cap="all" dirty="0">
              <a:solidFill>
                <a:schemeClr val="tx1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I </a:t>
            </a:r>
            <a:r>
              <a:rPr lang="en-US" sz="2200" cap="all" dirty="0" err="1" smtClean="0">
                <a:solidFill>
                  <a:schemeClr val="tx1"/>
                </a:solidFill>
                <a:latin typeface="Arial"/>
                <a:cs typeface="Arial"/>
              </a:rPr>
              <a:t>sequestri</a:t>
            </a: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 di </a:t>
            </a:r>
            <a:r>
              <a:rPr lang="en-US" sz="2200" cap="all" dirty="0" err="1" smtClean="0">
                <a:solidFill>
                  <a:schemeClr val="tx1"/>
                </a:solidFill>
                <a:latin typeface="Arial"/>
                <a:cs typeface="Arial"/>
              </a:rPr>
              <a:t>catinoni</a:t>
            </a: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200" cap="all" dirty="0" err="1" smtClean="0">
                <a:solidFill>
                  <a:schemeClr val="tx1"/>
                </a:solidFill>
                <a:latin typeface="Arial"/>
                <a:cs typeface="Arial"/>
              </a:rPr>
              <a:t>sintetici</a:t>
            </a: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 in </a:t>
            </a:r>
            <a:r>
              <a:rPr lang="en-US" sz="2200" cap="all" dirty="0" err="1" smtClean="0">
                <a:solidFill>
                  <a:schemeClr val="tx1"/>
                </a:solidFill>
                <a:latin typeface="Arial"/>
                <a:cs typeface="Arial"/>
              </a:rPr>
              <a:t>Eu</a:t>
            </a:r>
            <a:endParaRPr lang="en-US" sz="2200" cap="all" dirty="0">
              <a:solidFill>
                <a:schemeClr val="tx1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cap="all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17538" y="6407849"/>
            <a:ext cx="804058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it-IT" sz="1400" dirty="0" smtClean="0">
                <a:solidFill>
                  <a:srgbClr val="000000"/>
                </a:solidFill>
              </a:rPr>
              <a:t>EMCDDA – New </a:t>
            </a:r>
            <a:r>
              <a:rPr lang="it-IT" sz="1400" dirty="0" err="1" smtClean="0">
                <a:solidFill>
                  <a:srgbClr val="000000"/>
                </a:solidFill>
              </a:rPr>
              <a:t>Psychoactive</a:t>
            </a:r>
            <a:r>
              <a:rPr lang="it-IT" sz="1400" dirty="0" smtClean="0">
                <a:solidFill>
                  <a:srgbClr val="000000"/>
                </a:solidFill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</a:rPr>
              <a:t>Substances</a:t>
            </a:r>
            <a:r>
              <a:rPr lang="it-IT" sz="1400" dirty="0" smtClean="0">
                <a:solidFill>
                  <a:srgbClr val="000000"/>
                </a:solidFill>
              </a:rPr>
              <a:t> in Europe. March 2015 </a:t>
            </a:r>
          </a:p>
        </p:txBody>
      </p:sp>
      <p:pic>
        <p:nvPicPr>
          <p:cNvPr id="5" name="Immagine 4" descr="Screen Shot 2015-06-04 at 11.27.1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r="8503"/>
          <a:stretch/>
        </p:blipFill>
        <p:spPr>
          <a:xfrm>
            <a:off x="224106" y="1374775"/>
            <a:ext cx="4668879" cy="4761927"/>
          </a:xfrm>
          <a:prstGeom prst="rect">
            <a:avLst/>
          </a:prstGeom>
        </p:spPr>
      </p:pic>
      <p:pic>
        <p:nvPicPr>
          <p:cNvPr id="6" name="Immagine 5" descr="Screen Shot 2015-06-04 at 11.27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246" y="2842986"/>
            <a:ext cx="4294753" cy="193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74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9963" y="2590800"/>
            <a:ext cx="7197725" cy="159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cap="all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5602" name="CasellaDiTesto 4"/>
          <p:cNvSpPr txBox="1">
            <a:spLocks noChangeArrowheads="1"/>
          </p:cNvSpPr>
          <p:nvPr/>
        </p:nvSpPr>
        <p:spPr bwMode="auto">
          <a:xfrm>
            <a:off x="806450" y="2832100"/>
            <a:ext cx="76596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DOVE SI COMPRANO LE NPS?</a:t>
            </a:r>
            <a:endParaRPr lang="it-IT" sz="28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15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DOVE SI COMPRANO LE NPS?</a:t>
            </a:r>
            <a:endParaRPr lang="en-US" sz="2200" cap="all" dirty="0">
              <a:solidFill>
                <a:schemeClr val="tx1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cap="all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3" name="Immagine 2" descr="Screen Shot 2015-06-04 at 11.57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55" y="1340468"/>
            <a:ext cx="8777494" cy="551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79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IL MODO </a:t>
            </a:r>
            <a:r>
              <a:rPr lang="en-US" sz="2200" cap="all" dirty="0" err="1" smtClean="0">
                <a:solidFill>
                  <a:schemeClr val="tx1"/>
                </a:solidFill>
                <a:latin typeface="Arial"/>
                <a:cs typeface="Arial"/>
              </a:rPr>
              <a:t>Più</a:t>
            </a: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 SEMPLICE PER COMPRARE NPS</a:t>
            </a:r>
            <a:endParaRPr lang="en-US" sz="2200" cap="all" dirty="0">
              <a:solidFill>
                <a:schemeClr val="tx1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dirty="0" smtClean="0">
                <a:solidFill>
                  <a:schemeClr val="tx1"/>
                </a:solidFill>
                <a:latin typeface="Arial"/>
                <a:cs typeface="Arial"/>
              </a:rPr>
              <a:t>(E QUALSIASI ALTRA COSA VI VENGA IN MENTE)</a:t>
            </a:r>
            <a:endParaRPr lang="en-US" cap="all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Immagine 3" descr="Screen Shot 2015-06-04 at 11.29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7" y="1512587"/>
            <a:ext cx="8411248" cy="502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35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Il deep web o dark net</a:t>
            </a:r>
            <a:endParaRPr lang="en-US" cap="all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t="3887"/>
          <a:stretch/>
        </p:blipFill>
        <p:spPr>
          <a:xfrm>
            <a:off x="617538" y="1587283"/>
            <a:ext cx="7887330" cy="483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11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GRAMS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dirty="0" err="1" smtClean="0">
                <a:solidFill>
                  <a:schemeClr val="tx1"/>
                </a:solidFill>
                <a:latin typeface="Arial"/>
                <a:cs typeface="Arial"/>
              </a:rPr>
              <a:t>il</a:t>
            </a:r>
            <a:r>
              <a:rPr lang="en-US" cap="all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cap="all" dirty="0" err="1" smtClean="0">
                <a:solidFill>
                  <a:schemeClr val="tx1"/>
                </a:solidFill>
                <a:latin typeface="Arial"/>
                <a:cs typeface="Arial"/>
              </a:rPr>
              <a:t>google</a:t>
            </a:r>
            <a:r>
              <a:rPr lang="en-US" cap="all" dirty="0" smtClean="0">
                <a:solidFill>
                  <a:schemeClr val="tx1"/>
                </a:solidFill>
                <a:latin typeface="Arial"/>
                <a:cs typeface="Arial"/>
              </a:rPr>
              <a:t> del </a:t>
            </a:r>
            <a:r>
              <a:rPr lang="en-US" cap="all" dirty="0" err="1" smtClean="0">
                <a:solidFill>
                  <a:schemeClr val="tx1"/>
                </a:solidFill>
                <a:latin typeface="Arial"/>
                <a:cs typeface="Arial"/>
              </a:rPr>
              <a:t>darknet</a:t>
            </a:r>
            <a:endParaRPr lang="en-US" cap="all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617538" y="1953646"/>
            <a:ext cx="8010551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9pPr>
          </a:lstStyle>
          <a:p>
            <a:pPr algn="just">
              <a:defRPr/>
            </a:pPr>
            <a:r>
              <a:rPr lang="it-IT" dirty="0" smtClean="0">
                <a:solidFill>
                  <a:srgbClr val="000000"/>
                </a:solidFill>
              </a:rPr>
              <a:t>GRAMS è uno dei principali motori di ricerca utilizzati sul </a:t>
            </a:r>
            <a:r>
              <a:rPr lang="it-IT" dirty="0" err="1" smtClean="0">
                <a:solidFill>
                  <a:srgbClr val="000000"/>
                </a:solidFill>
              </a:rPr>
              <a:t>darknet</a:t>
            </a:r>
            <a:r>
              <a:rPr lang="it-IT" dirty="0" smtClean="0">
                <a:solidFill>
                  <a:srgbClr val="000000"/>
                </a:solidFill>
              </a:rPr>
              <a:t>. Usa un’interfaccia estremamente simile a quella di Google, e consente di cercare ogni tipo di prodotto (lecito o illecito) su tutti i </a:t>
            </a:r>
            <a:r>
              <a:rPr lang="it-IT" i="1" dirty="0" err="1" smtClean="0">
                <a:solidFill>
                  <a:srgbClr val="000000"/>
                </a:solidFill>
              </a:rPr>
              <a:t>marketplace</a:t>
            </a:r>
            <a:r>
              <a:rPr lang="it-IT" i="1" dirty="0" smtClean="0">
                <a:solidFill>
                  <a:srgbClr val="000000"/>
                </a:solidFill>
              </a:rPr>
              <a:t> </a:t>
            </a:r>
            <a:r>
              <a:rPr lang="it-IT" dirty="0" smtClean="0">
                <a:solidFill>
                  <a:srgbClr val="000000"/>
                </a:solidFill>
              </a:rPr>
              <a:t>della rete nascosta.</a:t>
            </a:r>
            <a:endParaRPr lang="it-IT" i="1" dirty="0" smtClean="0">
              <a:solidFill>
                <a:srgbClr val="00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33183" y="1525549"/>
            <a:ext cx="3297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hlinkClick r:id="rId3"/>
              </a:rPr>
              <a:t>http://grams7enufi7jmdl.onion/</a:t>
            </a:r>
            <a:endParaRPr lang="en-GB" dirty="0"/>
          </a:p>
        </p:txBody>
      </p:sp>
      <p:pic>
        <p:nvPicPr>
          <p:cNvPr id="7" name="Immagine 6" descr="Screen Shot 2015-04-15 at 13.09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454" y="2963660"/>
            <a:ext cx="8534618" cy="374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57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GRAMS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dirty="0" err="1" smtClean="0">
                <a:solidFill>
                  <a:schemeClr val="tx1"/>
                </a:solidFill>
                <a:latin typeface="Arial"/>
                <a:cs typeface="Arial"/>
              </a:rPr>
              <a:t>il</a:t>
            </a:r>
            <a:r>
              <a:rPr lang="en-US" cap="all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cap="all" dirty="0" err="1" smtClean="0">
                <a:solidFill>
                  <a:schemeClr val="tx1"/>
                </a:solidFill>
                <a:latin typeface="Arial"/>
                <a:cs typeface="Arial"/>
              </a:rPr>
              <a:t>google</a:t>
            </a:r>
            <a:r>
              <a:rPr lang="en-US" cap="all" dirty="0" smtClean="0">
                <a:solidFill>
                  <a:schemeClr val="tx1"/>
                </a:solidFill>
                <a:latin typeface="Arial"/>
                <a:cs typeface="Arial"/>
              </a:rPr>
              <a:t> del </a:t>
            </a:r>
            <a:r>
              <a:rPr lang="en-US" cap="all" dirty="0" err="1" smtClean="0">
                <a:solidFill>
                  <a:schemeClr val="tx1"/>
                </a:solidFill>
                <a:latin typeface="Arial"/>
                <a:cs typeface="Arial"/>
              </a:rPr>
              <a:t>darknet</a:t>
            </a:r>
            <a:endParaRPr lang="en-US" cap="all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3" name="Immagine 2" descr="Screen Shot 2015-06-04 at 11.29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477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7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IL BROWSER TOR</a:t>
            </a:r>
            <a:endParaRPr lang="en-US" cap="all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3" name="Immagine 2" descr="Screen Shot 2015-06-04 at 12.04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5" y="1545004"/>
            <a:ext cx="2578100" cy="1130300"/>
          </a:xfrm>
          <a:prstGeom prst="rect">
            <a:avLst/>
          </a:prstGeom>
        </p:spPr>
      </p:pic>
      <p:pic>
        <p:nvPicPr>
          <p:cNvPr id="5" name="Immagine 4" descr="Screen Shot 2015-06-04 at 12.04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5" y="3289934"/>
            <a:ext cx="8180317" cy="3209669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052178" y="1533426"/>
            <a:ext cx="5320297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9pPr>
          </a:lstStyle>
          <a:p>
            <a:pPr algn="just">
              <a:defRPr/>
            </a:pPr>
            <a:r>
              <a:rPr lang="it-IT" dirty="0" smtClean="0">
                <a:solidFill>
                  <a:srgbClr val="000000"/>
                </a:solidFill>
              </a:rPr>
              <a:t>TOR è l’acronimo di “The </a:t>
            </a:r>
            <a:r>
              <a:rPr lang="it-IT" dirty="0" err="1" smtClean="0">
                <a:solidFill>
                  <a:srgbClr val="000000"/>
                </a:solidFill>
              </a:rPr>
              <a:t>Onion</a:t>
            </a:r>
            <a:r>
              <a:rPr lang="it-IT" dirty="0" smtClean="0">
                <a:solidFill>
                  <a:srgbClr val="000000"/>
                </a:solidFill>
              </a:rPr>
              <a:t> Router” (Il router-cipolla), così definito </a:t>
            </a:r>
            <a:r>
              <a:rPr lang="it-IT" dirty="0" err="1" smtClean="0">
                <a:solidFill>
                  <a:srgbClr val="000000"/>
                </a:solidFill>
              </a:rPr>
              <a:t>perchè</a:t>
            </a:r>
            <a:r>
              <a:rPr lang="it-IT" dirty="0" smtClean="0">
                <a:solidFill>
                  <a:srgbClr val="000000"/>
                </a:solidFill>
              </a:rPr>
              <a:t> protegge gli utenti dall'analisi del traffico attraverso una rete di router (detti anche </a:t>
            </a:r>
            <a:r>
              <a:rPr lang="it-IT" dirty="0" err="1" smtClean="0">
                <a:solidFill>
                  <a:srgbClr val="000000"/>
                </a:solidFill>
              </a:rPr>
              <a:t>onion</a:t>
            </a:r>
            <a:r>
              <a:rPr lang="it-IT" dirty="0" smtClean="0">
                <a:solidFill>
                  <a:srgbClr val="000000"/>
                </a:solidFill>
              </a:rPr>
              <a:t> router), gestiti da volontari, che permettono il traffico anonimo in uscita e la realizzazione di servizi anonimi nascosti.</a:t>
            </a:r>
          </a:p>
        </p:txBody>
      </p:sp>
    </p:spTree>
    <p:extLst>
      <p:ext uri="{BB962C8B-B14F-4D97-AF65-F5344CB8AC3E}">
        <p14:creationId xmlns:p14="http://schemas.microsoft.com/office/powerpoint/2010/main" val="1120495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Silk road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1654674"/>
            <a:ext cx="78740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7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cap="all" dirty="0">
                <a:solidFill>
                  <a:prstClr val="black"/>
                </a:solidFill>
                <a:latin typeface="Arial"/>
                <a:cs typeface="Arial"/>
              </a:rPr>
              <a:t>LE NUOVE SOSTANZE PSICOATTIVE</a:t>
            </a:r>
            <a:br>
              <a:rPr lang="it-IT" sz="2200" cap="all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it-IT" cap="all" dirty="0">
                <a:solidFill>
                  <a:prstClr val="black"/>
                </a:solidFill>
                <a:latin typeface="Arial"/>
                <a:cs typeface="Arial"/>
              </a:rPr>
              <a:t>A market on the </a:t>
            </a:r>
            <a:r>
              <a:rPr lang="it-IT" cap="all" dirty="0" err="1">
                <a:solidFill>
                  <a:prstClr val="black"/>
                </a:solidFill>
                <a:latin typeface="Arial"/>
                <a:cs typeface="Arial"/>
              </a:rPr>
              <a:t>move</a:t>
            </a:r>
            <a:endParaRPr lang="it-IT" cap="all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458" name="CasellaDiTesto 4"/>
          <p:cNvSpPr txBox="1">
            <a:spLocks noChangeArrowheads="1"/>
          </p:cNvSpPr>
          <p:nvPr/>
        </p:nvSpPr>
        <p:spPr bwMode="auto">
          <a:xfrm>
            <a:off x="5027613" y="2382838"/>
            <a:ext cx="35591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 smtClean="0">
                <a:solidFill>
                  <a:srgbClr val="000000"/>
                </a:solidFill>
                <a:latin typeface="Arial" charset="0"/>
                <a:cs typeface="Arial" charset="0"/>
              </a:rPr>
              <a:t>In origine, le NPS più comuni appartenevano alle famiglie delle fenetilamine e delle triptamine.</a:t>
            </a:r>
          </a:p>
          <a:p>
            <a:pPr algn="ctr" eaLnBrk="1" hangingPunct="1"/>
            <a:endParaRPr lang="it-IT" sz="180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it-IT" sz="1800" smtClean="0">
                <a:solidFill>
                  <a:srgbClr val="000000"/>
                </a:solidFill>
                <a:latin typeface="Arial" charset="0"/>
                <a:cs typeface="Arial" charset="0"/>
              </a:rPr>
              <a:t>Negli ultimi cinque anni si è invece assistito alla comparsa sul mercato di sostanze derivanti da un più vasto range di “famiglie chimiche”, quali i catinoni, i cannabinoidi sintetici (spice), le fenciclidine, i benzofurani.</a:t>
            </a:r>
          </a:p>
          <a:p>
            <a:pPr algn="ctr" eaLnBrk="1" hangingPunct="1"/>
            <a:endParaRPr lang="en-GB" sz="1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9459" name="Immagine 5" descr="Screen Shot 2015-05-19 at 14.45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852613"/>
            <a:ext cx="4640263" cy="412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96924" y="6453188"/>
            <a:ext cx="804058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it-IT" sz="1400" dirty="0" smtClean="0">
                <a:solidFill>
                  <a:srgbClr val="000000"/>
                </a:solidFill>
              </a:rPr>
              <a:t>EMCDDA – New </a:t>
            </a:r>
            <a:r>
              <a:rPr lang="it-IT" sz="1400" dirty="0" err="1" smtClean="0">
                <a:solidFill>
                  <a:srgbClr val="000000"/>
                </a:solidFill>
              </a:rPr>
              <a:t>Psychoactive</a:t>
            </a:r>
            <a:r>
              <a:rPr lang="it-IT" sz="1400" dirty="0" smtClean="0">
                <a:solidFill>
                  <a:srgbClr val="000000"/>
                </a:solidFill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</a:rPr>
              <a:t>Substances</a:t>
            </a:r>
            <a:r>
              <a:rPr lang="it-IT" sz="1400" dirty="0" smtClean="0">
                <a:solidFill>
                  <a:srgbClr val="000000"/>
                </a:solidFill>
              </a:rPr>
              <a:t> in Europe. March 2015 </a:t>
            </a:r>
          </a:p>
        </p:txBody>
      </p:sp>
    </p:spTree>
    <p:extLst>
      <p:ext uri="{BB962C8B-B14F-4D97-AF65-F5344CB8AC3E}">
        <p14:creationId xmlns:p14="http://schemas.microsoft.com/office/powerpoint/2010/main" val="382474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Silk road</a:t>
            </a: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617539" y="1533426"/>
            <a:ext cx="4200744" cy="508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9pPr>
          </a:lstStyle>
          <a:p>
            <a:pPr algn="just">
              <a:defRPr/>
            </a:pPr>
            <a:r>
              <a:rPr lang="it-IT" dirty="0" err="1">
                <a:solidFill>
                  <a:srgbClr val="000000"/>
                </a:solidFill>
              </a:rPr>
              <a:t>Silk</a:t>
            </a:r>
            <a:r>
              <a:rPr lang="it-IT" dirty="0">
                <a:solidFill>
                  <a:srgbClr val="000000"/>
                </a:solidFill>
              </a:rPr>
              <a:t> Road era un sito di commercio elettronico che funzionava attraverso i servizi nascosti del software di anonimato Tor. Solo attraverso Tor, infatti, era possibile accedere al sito. Vari prodotti venduti su </a:t>
            </a:r>
            <a:r>
              <a:rPr lang="it-IT" dirty="0" err="1">
                <a:solidFill>
                  <a:srgbClr val="000000"/>
                </a:solidFill>
              </a:rPr>
              <a:t>Silk</a:t>
            </a:r>
            <a:r>
              <a:rPr lang="it-IT" dirty="0">
                <a:solidFill>
                  <a:srgbClr val="000000"/>
                </a:solidFill>
              </a:rPr>
              <a:t> Road sono classificati come prodotti di contrabbando dalla maggioranza delle giurisdizioni </a:t>
            </a:r>
            <a:r>
              <a:rPr lang="it-IT" dirty="0" smtClean="0">
                <a:solidFill>
                  <a:srgbClr val="000000"/>
                </a:solidFill>
              </a:rPr>
              <a:t>mondiali. </a:t>
            </a:r>
            <a:r>
              <a:rPr lang="it-IT" dirty="0" err="1" smtClean="0">
                <a:solidFill>
                  <a:srgbClr val="000000"/>
                </a:solidFill>
              </a:rPr>
              <a:t>Silk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>
                <a:solidFill>
                  <a:srgbClr val="000000"/>
                </a:solidFill>
              </a:rPr>
              <a:t>Road è stato definito come "l'Amazon delle </a:t>
            </a:r>
            <a:r>
              <a:rPr lang="it-IT" dirty="0" smtClean="0">
                <a:solidFill>
                  <a:srgbClr val="000000"/>
                </a:solidFill>
              </a:rPr>
              <a:t>droghe”.</a:t>
            </a:r>
          </a:p>
          <a:p>
            <a:pPr algn="just">
              <a:defRPr/>
            </a:pPr>
            <a:endParaRPr lang="it-IT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it-IT" dirty="0">
                <a:solidFill>
                  <a:srgbClr val="000000"/>
                </a:solidFill>
              </a:rPr>
              <a:t>Il 3 ottobre 2013 </a:t>
            </a:r>
            <a:r>
              <a:rPr lang="it-IT" dirty="0" err="1">
                <a:solidFill>
                  <a:srgbClr val="000000"/>
                </a:solidFill>
              </a:rPr>
              <a:t>Silk</a:t>
            </a:r>
            <a:r>
              <a:rPr lang="it-IT" dirty="0">
                <a:solidFill>
                  <a:srgbClr val="000000"/>
                </a:solidFill>
              </a:rPr>
              <a:t> Road fu chiuso dall'FBI. Ai primi di novembre viene annunciata la </a:t>
            </a:r>
            <a:r>
              <a:rPr lang="it-IT" dirty="0" smtClean="0">
                <a:solidFill>
                  <a:srgbClr val="000000"/>
                </a:solidFill>
              </a:rPr>
              <a:t>riapertura. Il </a:t>
            </a:r>
            <a:r>
              <a:rPr lang="it-IT" dirty="0">
                <a:solidFill>
                  <a:srgbClr val="000000"/>
                </a:solidFill>
              </a:rPr>
              <a:t>6 novembre 2014 </a:t>
            </a:r>
            <a:r>
              <a:rPr lang="it-IT" dirty="0" err="1">
                <a:solidFill>
                  <a:srgbClr val="000000"/>
                </a:solidFill>
              </a:rPr>
              <a:t>Silk</a:t>
            </a:r>
            <a:r>
              <a:rPr lang="it-IT" dirty="0">
                <a:solidFill>
                  <a:srgbClr val="000000"/>
                </a:solidFill>
              </a:rPr>
              <a:t> Road viene chiuso definitivamente dall'FBI. 2 ore dopo la chiusura da parte dell'FBI apre </a:t>
            </a:r>
            <a:r>
              <a:rPr lang="it-IT" dirty="0" err="1">
                <a:solidFill>
                  <a:srgbClr val="000000"/>
                </a:solidFill>
              </a:rPr>
              <a:t>Silk</a:t>
            </a:r>
            <a:r>
              <a:rPr lang="it-IT" dirty="0">
                <a:solidFill>
                  <a:srgbClr val="000000"/>
                </a:solidFill>
              </a:rPr>
              <a:t> Road </a:t>
            </a:r>
            <a:r>
              <a:rPr lang="it-IT" dirty="0" smtClean="0">
                <a:solidFill>
                  <a:srgbClr val="000000"/>
                </a:solidFill>
              </a:rPr>
              <a:t>3.0.</a:t>
            </a:r>
          </a:p>
        </p:txBody>
      </p:sp>
      <p:pic>
        <p:nvPicPr>
          <p:cNvPr id="3" name="Immagine 2" descr="screen_shot_2014-11-07_at_11_25_25.pn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r="10748"/>
          <a:stretch/>
        </p:blipFill>
        <p:spPr>
          <a:xfrm>
            <a:off x="4994271" y="1850882"/>
            <a:ext cx="3876597" cy="414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2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err="1" smtClean="0">
                <a:solidFill>
                  <a:schemeClr val="tx1"/>
                </a:solidFill>
                <a:latin typeface="Arial"/>
                <a:cs typeface="Arial"/>
              </a:rPr>
              <a:t>Bitcoins</a:t>
            </a:r>
            <a:endParaRPr lang="en-US" sz="2200" cap="all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dirty="0" smtClean="0">
                <a:solidFill>
                  <a:schemeClr val="tx1"/>
                </a:solidFill>
                <a:latin typeface="Arial"/>
                <a:cs typeface="Arial"/>
              </a:rPr>
              <a:t>la </a:t>
            </a:r>
            <a:r>
              <a:rPr lang="en-US" cap="all" dirty="0" err="1" smtClean="0">
                <a:solidFill>
                  <a:schemeClr val="tx1"/>
                </a:solidFill>
                <a:latin typeface="Arial"/>
                <a:cs typeface="Arial"/>
              </a:rPr>
              <a:t>moneta</a:t>
            </a:r>
            <a:r>
              <a:rPr lang="en-US" cap="all" dirty="0" smtClean="0">
                <a:solidFill>
                  <a:schemeClr val="tx1"/>
                </a:solidFill>
                <a:latin typeface="Arial"/>
                <a:cs typeface="Arial"/>
              </a:rPr>
              <a:t> del </a:t>
            </a:r>
            <a:r>
              <a:rPr lang="en-US" cap="all" dirty="0" err="1" smtClean="0">
                <a:solidFill>
                  <a:schemeClr val="tx1"/>
                </a:solidFill>
                <a:latin typeface="Arial"/>
                <a:cs typeface="Arial"/>
              </a:rPr>
              <a:t>darknet</a:t>
            </a:r>
            <a:endParaRPr lang="en-US" cap="all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193513" y="1953646"/>
            <a:ext cx="5434576" cy="424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9pPr>
          </a:lstStyle>
          <a:p>
            <a:pPr algn="just">
              <a:defRPr/>
            </a:pPr>
            <a:r>
              <a:rPr lang="it-IT" dirty="0" err="1">
                <a:solidFill>
                  <a:srgbClr val="000000"/>
                </a:solidFill>
              </a:rPr>
              <a:t>Bitcoin</a:t>
            </a:r>
            <a:r>
              <a:rPr lang="it-IT" dirty="0">
                <a:solidFill>
                  <a:srgbClr val="000000"/>
                </a:solidFill>
              </a:rPr>
              <a:t> (simbolo: ฿; codice: BTC o XBT) è una moneta elettronica creata nel 2009 da un anonimo conosciuto con lo pseudonimo di </a:t>
            </a:r>
            <a:r>
              <a:rPr lang="it-IT" dirty="0" err="1">
                <a:solidFill>
                  <a:srgbClr val="000000"/>
                </a:solidFill>
              </a:rPr>
              <a:t>Satoshi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Nakamoto</a:t>
            </a:r>
            <a:r>
              <a:rPr lang="it-IT" dirty="0">
                <a:solidFill>
                  <a:srgbClr val="000000"/>
                </a:solidFill>
              </a:rPr>
              <a:t>. La rete </a:t>
            </a:r>
            <a:r>
              <a:rPr lang="it-IT" dirty="0" err="1">
                <a:solidFill>
                  <a:srgbClr val="000000"/>
                </a:solidFill>
              </a:rPr>
              <a:t>Bitcoin</a:t>
            </a:r>
            <a:r>
              <a:rPr lang="it-IT" dirty="0">
                <a:solidFill>
                  <a:srgbClr val="000000"/>
                </a:solidFill>
              </a:rPr>
              <a:t> consente il possesso ed il trasferimento anonimo delle monete; i dati necessari ad utilizzare i propri </a:t>
            </a:r>
            <a:r>
              <a:rPr lang="it-IT" dirty="0" err="1">
                <a:solidFill>
                  <a:srgbClr val="000000"/>
                </a:solidFill>
              </a:rPr>
              <a:t>bitcoin</a:t>
            </a:r>
            <a:r>
              <a:rPr lang="it-IT" dirty="0">
                <a:solidFill>
                  <a:srgbClr val="000000"/>
                </a:solidFill>
              </a:rPr>
              <a:t> possono essere salvati su uno o più personal computer sotto forma di "portafoglio" digitale, o mantenuti presso terze parti che svolgono funzioni simili ad una banca. In ogni caso, i </a:t>
            </a:r>
            <a:r>
              <a:rPr lang="it-IT" dirty="0" err="1">
                <a:solidFill>
                  <a:srgbClr val="000000"/>
                </a:solidFill>
              </a:rPr>
              <a:t>bitcoin</a:t>
            </a:r>
            <a:r>
              <a:rPr lang="it-IT" dirty="0">
                <a:solidFill>
                  <a:srgbClr val="000000"/>
                </a:solidFill>
              </a:rPr>
              <a:t> possono essere trasferiti attraverso Internet verso chiunque disponga di un "indirizzo </a:t>
            </a:r>
            <a:r>
              <a:rPr lang="it-IT" dirty="0" err="1">
                <a:solidFill>
                  <a:srgbClr val="000000"/>
                </a:solidFill>
              </a:rPr>
              <a:t>bitcoin</a:t>
            </a:r>
            <a:r>
              <a:rPr lang="it-IT" dirty="0">
                <a:solidFill>
                  <a:srgbClr val="000000"/>
                </a:solidFill>
              </a:rPr>
              <a:t>". La struttura peer-to-peer della rete </a:t>
            </a:r>
            <a:r>
              <a:rPr lang="it-IT" dirty="0" err="1">
                <a:solidFill>
                  <a:srgbClr val="000000"/>
                </a:solidFill>
              </a:rPr>
              <a:t>Bitcoin</a:t>
            </a:r>
            <a:r>
              <a:rPr lang="it-IT" dirty="0">
                <a:solidFill>
                  <a:srgbClr val="000000"/>
                </a:solidFill>
              </a:rPr>
              <a:t> e la mancanza di un ente centrale rende impossibile per qualunque autorità, governativa o meno, di bloccare la rete, sequestrare </a:t>
            </a:r>
            <a:r>
              <a:rPr lang="it-IT" dirty="0" err="1">
                <a:solidFill>
                  <a:srgbClr val="000000"/>
                </a:solidFill>
              </a:rPr>
              <a:t>bitcoin</a:t>
            </a:r>
            <a:r>
              <a:rPr lang="it-IT" dirty="0">
                <a:solidFill>
                  <a:srgbClr val="000000"/>
                </a:solidFill>
              </a:rPr>
              <a:t> ai legittimi possessori o di svalutarla creando nuova moneta.</a:t>
            </a:r>
            <a:endParaRPr lang="it-IT" dirty="0" smtClean="0">
              <a:solidFill>
                <a:srgbClr val="000000"/>
              </a:solidFill>
            </a:endParaRPr>
          </a:p>
        </p:txBody>
      </p:sp>
      <p:pic>
        <p:nvPicPr>
          <p:cNvPr id="3" name="Immagine 2" descr="Gold-Bitco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5" y="2496895"/>
            <a:ext cx="2707950" cy="270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27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Dread pirate </a:t>
            </a:r>
            <a:r>
              <a:rPr lang="en-US" sz="2200" cap="all" dirty="0" err="1" smtClean="0">
                <a:solidFill>
                  <a:schemeClr val="tx1"/>
                </a:solidFill>
                <a:latin typeface="Arial"/>
                <a:cs typeface="Arial"/>
              </a:rPr>
              <a:t>roberts</a:t>
            </a:r>
            <a:endParaRPr lang="en-US" sz="2200" cap="all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dirty="0" smtClean="0">
                <a:solidFill>
                  <a:schemeClr val="tx1"/>
                </a:solidFill>
                <a:latin typeface="Arial"/>
                <a:cs typeface="Arial"/>
              </a:rPr>
              <a:t>aka Ross Ulbricht</a:t>
            </a: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62757" y="4886562"/>
            <a:ext cx="7954523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9pPr>
          </a:lstStyle>
          <a:p>
            <a:pPr algn="just">
              <a:defRPr/>
            </a:pPr>
            <a:r>
              <a:rPr lang="it-IT" dirty="0" err="1" smtClean="0">
                <a:solidFill>
                  <a:srgbClr val="000000"/>
                </a:solidFill>
              </a:rPr>
              <a:t>Ross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Ulbricht</a:t>
            </a:r>
            <a:r>
              <a:rPr lang="it-IT" dirty="0" smtClean="0">
                <a:solidFill>
                  <a:srgbClr val="000000"/>
                </a:solidFill>
              </a:rPr>
              <a:t>, 31 anni, ingegnere texano. Arrestato nel 2013 per essere il fondatore e il gestore del sito </a:t>
            </a:r>
            <a:r>
              <a:rPr lang="it-IT" dirty="0" err="1" smtClean="0">
                <a:solidFill>
                  <a:srgbClr val="000000"/>
                </a:solidFill>
              </a:rPr>
              <a:t>Silk</a:t>
            </a:r>
            <a:r>
              <a:rPr lang="it-IT" dirty="0" smtClean="0">
                <a:solidFill>
                  <a:srgbClr val="000000"/>
                </a:solidFill>
              </a:rPr>
              <a:t> Road sotto lo pseudonimo di </a:t>
            </a:r>
            <a:r>
              <a:rPr lang="it-IT" dirty="0" err="1" smtClean="0">
                <a:solidFill>
                  <a:srgbClr val="000000"/>
                </a:solidFill>
              </a:rPr>
              <a:t>Dread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Pirate</a:t>
            </a:r>
            <a:r>
              <a:rPr lang="it-IT" dirty="0" smtClean="0">
                <a:solidFill>
                  <a:srgbClr val="000000"/>
                </a:solidFill>
              </a:rPr>
              <a:t> Roberts. </a:t>
            </a:r>
          </a:p>
          <a:p>
            <a:pPr algn="just">
              <a:defRPr/>
            </a:pPr>
            <a:r>
              <a:rPr lang="it-IT" dirty="0" smtClean="0">
                <a:solidFill>
                  <a:srgbClr val="000000"/>
                </a:solidFill>
              </a:rPr>
              <a:t>Il </a:t>
            </a:r>
            <a:r>
              <a:rPr lang="it-IT" dirty="0">
                <a:solidFill>
                  <a:srgbClr val="000000"/>
                </a:solidFill>
              </a:rPr>
              <a:t>30 maggio 2015 </a:t>
            </a:r>
            <a:r>
              <a:rPr lang="it-IT" dirty="0" err="1">
                <a:solidFill>
                  <a:srgbClr val="000000"/>
                </a:solidFill>
              </a:rPr>
              <a:t>Ross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Ulbricht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smtClean="0">
                <a:solidFill>
                  <a:srgbClr val="000000"/>
                </a:solidFill>
              </a:rPr>
              <a:t>è </a:t>
            </a:r>
            <a:r>
              <a:rPr lang="it-IT" dirty="0">
                <a:solidFill>
                  <a:srgbClr val="000000"/>
                </a:solidFill>
              </a:rPr>
              <a:t>stato condannato in primo grado all'ergastolo per i reati di associazione a delinquere, frode informatica, distribuzione di false identità, riciclaggio di denaro, traffico di droga, traffico di droga su internet e cospirazione al fine di trafficare droga.</a:t>
            </a:r>
            <a:endParaRPr lang="it-IT" dirty="0" smtClean="0">
              <a:solidFill>
                <a:srgbClr val="000000"/>
              </a:solidFill>
            </a:endParaRPr>
          </a:p>
        </p:txBody>
      </p:sp>
      <p:pic>
        <p:nvPicPr>
          <p:cNvPr id="4" name="Immagine 3" descr="Screen Shot 2015-06-04 at 12.03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467" y="1374775"/>
            <a:ext cx="4715221" cy="33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2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Dread pirate </a:t>
            </a:r>
            <a:r>
              <a:rPr lang="en-US" sz="2200" cap="all" dirty="0" err="1" smtClean="0">
                <a:solidFill>
                  <a:schemeClr val="tx1"/>
                </a:solidFill>
                <a:latin typeface="Arial"/>
                <a:cs typeface="Arial"/>
              </a:rPr>
              <a:t>roberts</a:t>
            </a:r>
            <a:endParaRPr lang="en-US" sz="2200" cap="all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dirty="0" smtClean="0">
                <a:solidFill>
                  <a:schemeClr val="tx1"/>
                </a:solidFill>
                <a:latin typeface="Arial"/>
                <a:cs typeface="Arial"/>
              </a:rPr>
              <a:t>aka Ross Ulbricht</a:t>
            </a:r>
          </a:p>
        </p:txBody>
      </p:sp>
      <p:pic>
        <p:nvPicPr>
          <p:cNvPr id="5" name="Immagine 4" descr="Screen Shot 2015-06-04 at 13.34.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87"/>
          <a:stretch/>
        </p:blipFill>
        <p:spPr>
          <a:xfrm>
            <a:off x="0" y="2377532"/>
            <a:ext cx="4444773" cy="1340029"/>
          </a:xfrm>
          <a:prstGeom prst="rect">
            <a:avLst/>
          </a:prstGeom>
        </p:spPr>
      </p:pic>
      <p:pic>
        <p:nvPicPr>
          <p:cNvPr id="3" name="Immagine 2" descr="Screen Shot 2015-06-04 at 13.34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842"/>
            <a:ext cx="3286891" cy="992470"/>
          </a:xfrm>
          <a:prstGeom prst="rect">
            <a:avLst/>
          </a:prstGeom>
        </p:spPr>
      </p:pic>
      <p:pic>
        <p:nvPicPr>
          <p:cNvPr id="7" name="Immagine 6" descr="Screen Shot 2015-06-04 at 13.36.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18" y="1662312"/>
            <a:ext cx="2527300" cy="889000"/>
          </a:xfrm>
          <a:prstGeom prst="rect">
            <a:avLst/>
          </a:prstGeom>
        </p:spPr>
      </p:pic>
      <p:pic>
        <p:nvPicPr>
          <p:cNvPr id="8" name="Immagine 7" descr="Screen Shot 2015-06-04 at 13.36.19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4" t="-23065" r="5078" b="23065"/>
          <a:stretch/>
        </p:blipFill>
        <p:spPr>
          <a:xfrm>
            <a:off x="5135768" y="2314912"/>
            <a:ext cx="3862428" cy="1402649"/>
          </a:xfrm>
          <a:prstGeom prst="rect">
            <a:avLst/>
          </a:prstGeom>
        </p:spPr>
      </p:pic>
      <p:pic>
        <p:nvPicPr>
          <p:cNvPr id="9" name="Immagine 8" descr="Screen Shot 2015-06-04 at 13.37.4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98" y="4104700"/>
            <a:ext cx="4117077" cy="671065"/>
          </a:xfrm>
          <a:prstGeom prst="rect">
            <a:avLst/>
          </a:prstGeom>
        </p:spPr>
      </p:pic>
      <p:pic>
        <p:nvPicPr>
          <p:cNvPr id="10" name="Immagine 9" descr="Screen Shot 2015-06-04 at 13.37.4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35" y="4775766"/>
            <a:ext cx="7972463" cy="103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03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Dread pirate </a:t>
            </a:r>
            <a:r>
              <a:rPr lang="en-US" sz="2200" cap="all" dirty="0" err="1" smtClean="0">
                <a:solidFill>
                  <a:schemeClr val="tx1"/>
                </a:solidFill>
                <a:latin typeface="Arial"/>
                <a:cs typeface="Arial"/>
              </a:rPr>
              <a:t>roberts</a:t>
            </a:r>
            <a:endParaRPr lang="en-US" sz="2200" cap="all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dirty="0" smtClean="0">
                <a:solidFill>
                  <a:schemeClr val="tx1"/>
                </a:solidFill>
                <a:latin typeface="Arial"/>
                <a:cs typeface="Arial"/>
              </a:rPr>
              <a:t>aka Ross Ulbricht</a:t>
            </a:r>
          </a:p>
        </p:txBody>
      </p:sp>
      <p:pic>
        <p:nvPicPr>
          <p:cNvPr id="4" name="Immagine 3" descr="Screen Shot 2015-06-04 at 13.38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050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50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9963" y="2590800"/>
            <a:ext cx="7197725" cy="159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cap="all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746" name="CasellaDiTesto 4"/>
          <p:cNvSpPr txBox="1">
            <a:spLocks noChangeArrowheads="1"/>
          </p:cNvSpPr>
          <p:nvPr/>
        </p:nvSpPr>
        <p:spPr bwMode="auto">
          <a:xfrm>
            <a:off x="806450" y="2832100"/>
            <a:ext cx="76596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L’ATTUALE LEGISLAZIONE SULLE NPS IN ITALIA</a:t>
            </a:r>
            <a:endParaRPr lang="it-IT" sz="28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38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NPS NELLA LEGISLAZIONE ITALIANA</a:t>
            </a:r>
            <a:endParaRPr lang="en-US" cap="all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62757" y="3419720"/>
            <a:ext cx="7954523" cy="286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9pPr>
          </a:lstStyle>
          <a:p>
            <a:pPr algn="just">
              <a:defRPr/>
            </a:pPr>
            <a:r>
              <a:rPr lang="it-IT" dirty="0" smtClean="0">
                <a:solidFill>
                  <a:srgbClr val="000000"/>
                </a:solidFill>
              </a:rPr>
              <a:t>In </a:t>
            </a:r>
            <a:r>
              <a:rPr lang="it-IT" dirty="0">
                <a:solidFill>
                  <a:srgbClr val="000000"/>
                </a:solidFill>
              </a:rPr>
              <a:t>Italia, le sostanze stupefacenti o psicotrope sottoposte alla vigilanza ed al controllo del Ministero della Salute sono raggruppate, in conformità ai criteri di cui all'articolo 14 del DPR 309/90, in due tabelle, allegate al testo unico. Il Ministero della Salute stabilisce con proprio decreto il completamento e l'aggiornamento delle </a:t>
            </a:r>
            <a:r>
              <a:rPr lang="it-IT" dirty="0" smtClean="0">
                <a:solidFill>
                  <a:srgbClr val="000000"/>
                </a:solidFill>
              </a:rPr>
              <a:t>tabelle.</a:t>
            </a:r>
          </a:p>
          <a:p>
            <a:pPr algn="just">
              <a:defRPr/>
            </a:pPr>
            <a:endParaRPr lang="it-IT" dirty="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it-IT" dirty="0" smtClean="0">
                <a:solidFill>
                  <a:srgbClr val="000000"/>
                </a:solidFill>
              </a:rPr>
              <a:t>A </a:t>
            </a:r>
            <a:r>
              <a:rPr lang="it-IT" dirty="0">
                <a:solidFill>
                  <a:srgbClr val="000000"/>
                </a:solidFill>
              </a:rPr>
              <a:t>seguito delle segnalazioni ricevute, nell’ambito della procedura operativa per l’attivazione delle misure di sicurezza </a:t>
            </a:r>
            <a:r>
              <a:rPr lang="it-IT" dirty="0" smtClean="0">
                <a:solidFill>
                  <a:srgbClr val="000000"/>
                </a:solidFill>
              </a:rPr>
              <a:t>relative </a:t>
            </a:r>
            <a:r>
              <a:rPr lang="it-IT" dirty="0">
                <a:solidFill>
                  <a:srgbClr val="000000"/>
                </a:solidFill>
              </a:rPr>
              <a:t>alle nuove sostanze psicoattive individuate attraverso il Sistema Nazionale di Allerta Precoce, </a:t>
            </a:r>
            <a:r>
              <a:rPr lang="it-IT" dirty="0" smtClean="0">
                <a:solidFill>
                  <a:srgbClr val="000000"/>
                </a:solidFill>
              </a:rPr>
              <a:t>dal </a:t>
            </a:r>
            <a:r>
              <a:rPr lang="it-IT" dirty="0">
                <a:solidFill>
                  <a:srgbClr val="000000"/>
                </a:solidFill>
              </a:rPr>
              <a:t>2010 sono stati emanati diversi decreti per l’aggiornamento della Tabella I del DPR 309/</a:t>
            </a:r>
            <a:r>
              <a:rPr lang="it-IT" dirty="0" smtClean="0">
                <a:solidFill>
                  <a:srgbClr val="000000"/>
                </a:solidFill>
              </a:rPr>
              <a:t>90.</a:t>
            </a:r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3" name="Immagine 2" descr="Screen Shot 2015-06-06 at 17.06.2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1" b="15438"/>
          <a:stretch/>
        </p:blipFill>
        <p:spPr>
          <a:xfrm>
            <a:off x="429536" y="1571759"/>
            <a:ext cx="8347957" cy="169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34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NPS NELLA LEGISLAZIONE ITALIANA</a:t>
            </a:r>
            <a:endParaRPr lang="en-US" cap="all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Immagine 3" descr="Screen Shot 2015-06-06 at 17.09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976"/>
            <a:ext cx="9144000" cy="640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30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NPS NELLA LEGISLAZIONE ITALIANA</a:t>
            </a:r>
            <a:endParaRPr lang="en-US" cap="all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3" name="Immagine 2" descr="Screen Shot 2015-06-06 at 17.09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88" y="327025"/>
            <a:ext cx="8297644" cy="653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96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NPS NELLA LEGISLAZIONE ITALIANA</a:t>
            </a:r>
            <a:endParaRPr lang="en-US" cap="all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3" name="Immagine 2" descr="Screen Shot 2015-06-06 at 17.09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81" y="0"/>
            <a:ext cx="8376972" cy="6593413"/>
          </a:xfrm>
          <a:prstGeom prst="rect">
            <a:avLst/>
          </a:prstGeom>
        </p:spPr>
      </p:pic>
      <p:pic>
        <p:nvPicPr>
          <p:cNvPr id="4" name="Immagine 3" descr="Screen Shot 2015-06-06 at 17.09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8" y="841806"/>
            <a:ext cx="8029226" cy="601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92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>
                <a:solidFill>
                  <a:prstClr val="black"/>
                </a:solidFill>
                <a:latin typeface="Arial"/>
                <a:cs typeface="Arial"/>
              </a:rPr>
              <a:t>The European </a:t>
            </a:r>
            <a:r>
              <a:rPr lang="en-US" sz="2200" cap="all" dirty="0" smtClean="0">
                <a:solidFill>
                  <a:prstClr val="black"/>
                </a:solidFill>
                <a:latin typeface="Arial"/>
                <a:cs typeface="Arial"/>
              </a:rPr>
              <a:t>NPS </a:t>
            </a:r>
            <a:r>
              <a:rPr lang="en-US" sz="2200" cap="all" dirty="0">
                <a:solidFill>
                  <a:prstClr val="black"/>
                </a:solidFill>
                <a:latin typeface="Arial"/>
                <a:cs typeface="Arial"/>
              </a:rPr>
              <a:t>market at a glance</a:t>
            </a:r>
            <a:br>
              <a:rPr lang="en-US" sz="2200" cap="all" dirty="0">
                <a:solidFill>
                  <a:prstClr val="black"/>
                </a:solidFill>
                <a:latin typeface="Arial"/>
                <a:cs typeface="Arial"/>
              </a:rPr>
            </a:br>
            <a:endParaRPr lang="en-CA" cap="all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6" name="Immagine 5" descr="Screen Shot 2015-04-15 at 11.52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15" y="1395507"/>
            <a:ext cx="4354790" cy="4560527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96924" y="6453188"/>
            <a:ext cx="804058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charset="0"/>
                <a:ea typeface="ＭＳ Ｐゴシック" charset="0"/>
                <a:cs typeface="MS PGothic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it-IT" sz="1400" dirty="0" smtClean="0">
                <a:solidFill>
                  <a:srgbClr val="000000"/>
                </a:solidFill>
              </a:rPr>
              <a:t>EMCDDA – New </a:t>
            </a:r>
            <a:r>
              <a:rPr lang="it-IT" sz="1400" dirty="0" err="1" smtClean="0">
                <a:solidFill>
                  <a:srgbClr val="000000"/>
                </a:solidFill>
              </a:rPr>
              <a:t>Psychoactive</a:t>
            </a:r>
            <a:r>
              <a:rPr lang="it-IT" sz="1400" dirty="0" smtClean="0">
                <a:solidFill>
                  <a:srgbClr val="000000"/>
                </a:solidFill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</a:rPr>
              <a:t>Substances</a:t>
            </a:r>
            <a:r>
              <a:rPr lang="it-IT" sz="1400" dirty="0" smtClean="0">
                <a:solidFill>
                  <a:srgbClr val="000000"/>
                </a:solidFill>
              </a:rPr>
              <a:t> in Europe. March 2015 </a:t>
            </a:r>
          </a:p>
        </p:txBody>
      </p:sp>
      <p:pic>
        <p:nvPicPr>
          <p:cNvPr id="3" name="Immagine 2" descr="Screen Shot 2015-06-03 at 16.12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5" y="2577002"/>
            <a:ext cx="4359389" cy="226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42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NPS NELLA LEGISLAZIONE ITALIANA</a:t>
            </a:r>
            <a:endParaRPr lang="en-US" cap="all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5" name="Immagine 4" descr="Screen Shot 2015-06-06 at 17.10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3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9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NPS NELLA LEGISLAZIONE ITALIANA</a:t>
            </a:r>
            <a:endParaRPr lang="en-US" cap="all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5" name="Immagine 4" descr="Screen Shot 2015-06-06 at 17.10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3520" cy="6858000"/>
          </a:xfrm>
          <a:prstGeom prst="rect">
            <a:avLst/>
          </a:prstGeom>
        </p:spPr>
      </p:pic>
      <p:pic>
        <p:nvPicPr>
          <p:cNvPr id="3" name="Immagine 2" descr="Screen Shot 2015-06-06 at 17.10.2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05" y="774668"/>
            <a:ext cx="8441335" cy="598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31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reen Shot 2015-06-06 at 17.10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04"/>
            <a:ext cx="9144000" cy="39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78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schemeClr val="tx1"/>
                </a:solidFill>
                <a:latin typeface="Arial"/>
                <a:cs typeface="Arial"/>
              </a:rPr>
              <a:t>NPS NELLA LEGISLAZIONE ITALIANA</a:t>
            </a:r>
            <a:endParaRPr lang="en-US" cap="all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17538" y="1524685"/>
            <a:ext cx="6240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Sostanze</a:t>
            </a:r>
            <a:r>
              <a:rPr lang="fr-FR" dirty="0" smtClean="0"/>
              <a:t> </a:t>
            </a:r>
            <a:r>
              <a:rPr lang="fr-FR" dirty="0" err="1" smtClean="0"/>
              <a:t>che</a:t>
            </a:r>
            <a:r>
              <a:rPr lang="fr-FR" dirty="0" smtClean="0"/>
              <a:t> non </a:t>
            </a:r>
            <a:r>
              <a:rPr lang="fr-FR" dirty="0" err="1" smtClean="0"/>
              <a:t>possono</a:t>
            </a:r>
            <a:r>
              <a:rPr lang="fr-FR" dirty="0" smtClean="0"/>
              <a:t> </a:t>
            </a:r>
            <a:r>
              <a:rPr lang="fr-FR" dirty="0" err="1" smtClean="0"/>
              <a:t>essere</a:t>
            </a:r>
            <a:r>
              <a:rPr lang="fr-FR" dirty="0" smtClean="0"/>
              <a:t> più </a:t>
            </a:r>
            <a:r>
              <a:rPr lang="fr-FR" dirty="0" err="1" smtClean="0"/>
              <a:t>usate</a:t>
            </a:r>
            <a:r>
              <a:rPr lang="fr-FR" dirty="0" smtClean="0"/>
              <a:t> in </a:t>
            </a:r>
            <a:r>
              <a:rPr lang="fr-FR" dirty="0" err="1" smtClean="0"/>
              <a:t>terapia</a:t>
            </a:r>
            <a:r>
              <a:rPr lang="fr-FR" dirty="0" smtClean="0"/>
              <a:t>. </a:t>
            </a:r>
            <a:endParaRPr lang="fr-FR" dirty="0"/>
          </a:p>
        </p:txBody>
      </p:sp>
      <p:pic>
        <p:nvPicPr>
          <p:cNvPr id="8" name="Immagine 7" descr="Screen Shot 2015-06-06 at 17.16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98" y="2024735"/>
            <a:ext cx="6797888" cy="459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46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531147" y="2296893"/>
            <a:ext cx="46128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 dirty="0" smtClean="0"/>
              <a:t>THANKS FOR YOUR KIND ATTENTION!</a:t>
            </a:r>
            <a:endParaRPr lang="en-GB" sz="48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87" y="716121"/>
            <a:ext cx="4407422" cy="550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65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9963" y="2590800"/>
            <a:ext cx="7197725" cy="159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cap="all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5602" name="CasellaDiTesto 4"/>
          <p:cNvSpPr txBox="1">
            <a:spLocks noChangeArrowheads="1"/>
          </p:cNvSpPr>
          <p:nvPr/>
        </p:nvSpPr>
        <p:spPr bwMode="auto">
          <a:xfrm>
            <a:off x="806450" y="2832100"/>
            <a:ext cx="76596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>
                <a:solidFill>
                  <a:schemeClr val="bg1"/>
                </a:solidFill>
                <a:latin typeface="Arial" charset="0"/>
                <a:cs typeface="Arial" charset="0"/>
              </a:rPr>
              <a:t>SPICE DRUGS</a:t>
            </a:r>
          </a:p>
        </p:txBody>
      </p:sp>
    </p:spTree>
    <p:extLst>
      <p:ext uri="{BB962C8B-B14F-4D97-AF65-F5344CB8AC3E}">
        <p14:creationId xmlns:p14="http://schemas.microsoft.com/office/powerpoint/2010/main" val="4290308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cap="all" dirty="0">
                <a:solidFill>
                  <a:prstClr val="black"/>
                </a:solidFill>
                <a:latin typeface="Arial"/>
                <a:cs typeface="Arial"/>
              </a:rPr>
              <a:t>a quali “</a:t>
            </a:r>
            <a:r>
              <a:rPr lang="it-IT" sz="2200" cap="all" dirty="0" err="1">
                <a:solidFill>
                  <a:prstClr val="black"/>
                </a:solidFill>
                <a:latin typeface="Arial"/>
                <a:cs typeface="Arial"/>
              </a:rPr>
              <a:t>spice</a:t>
            </a:r>
            <a:r>
              <a:rPr lang="it-IT" sz="2200" cap="all" dirty="0">
                <a:solidFill>
                  <a:prstClr val="black"/>
                </a:solidFill>
                <a:latin typeface="Arial"/>
                <a:cs typeface="Arial"/>
              </a:rPr>
              <a:t>” ci riferiamo? </a:t>
            </a:r>
            <a:endParaRPr lang="en-US" cap="all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7650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t="8215" r="9344" b="12001"/>
          <a:stretch>
            <a:fillRect/>
          </a:stretch>
        </p:blipFill>
        <p:spPr bwMode="auto">
          <a:xfrm>
            <a:off x="354013" y="1374775"/>
            <a:ext cx="2116137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11400" r="6564" b="11311"/>
          <a:stretch>
            <a:fillRect/>
          </a:stretch>
        </p:blipFill>
        <p:spPr bwMode="auto">
          <a:xfrm>
            <a:off x="2470150" y="1374775"/>
            <a:ext cx="22320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" t="4767" r="6213" b="5244"/>
          <a:stretch>
            <a:fillRect/>
          </a:stretch>
        </p:blipFill>
        <p:spPr bwMode="auto">
          <a:xfrm>
            <a:off x="4384675" y="1163638"/>
            <a:ext cx="2484438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8" y="1374775"/>
            <a:ext cx="19589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"/>
          <a:stretch>
            <a:fillRect/>
          </a:stretch>
        </p:blipFill>
        <p:spPr bwMode="auto">
          <a:xfrm>
            <a:off x="3144838" y="4286250"/>
            <a:ext cx="3113087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071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cap="all" dirty="0" err="1">
                <a:solidFill>
                  <a:prstClr val="black"/>
                </a:solidFill>
                <a:latin typeface="Arial"/>
                <a:cs typeface="Arial"/>
              </a:rPr>
              <a:t>CANNABINOiDi</a:t>
            </a:r>
            <a:r>
              <a:rPr lang="it-IT" sz="2200" cap="all" dirty="0">
                <a:solidFill>
                  <a:prstClr val="black"/>
                </a:solidFill>
                <a:latin typeface="Arial"/>
                <a:cs typeface="Arial"/>
              </a:rPr>
              <a:t> sintetici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dirty="0">
                <a:solidFill>
                  <a:prstClr val="black"/>
                </a:solidFill>
                <a:latin typeface="Arial"/>
                <a:cs typeface="Arial"/>
              </a:rPr>
              <a:t>a very spicy family</a:t>
            </a:r>
          </a:p>
        </p:txBody>
      </p:sp>
      <p:sp>
        <p:nvSpPr>
          <p:cNvPr id="28674" name="CasellaDiTesto 4"/>
          <p:cNvSpPr txBox="1">
            <a:spLocks noChangeArrowheads="1"/>
          </p:cNvSpPr>
          <p:nvPr/>
        </p:nvSpPr>
        <p:spPr bwMode="auto">
          <a:xfrm>
            <a:off x="434975" y="1512888"/>
            <a:ext cx="8420100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it-IT" sz="1600" baseline="30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it-IT" sz="1800">
                <a:solidFill>
                  <a:srgbClr val="000000"/>
                </a:solidFill>
                <a:latin typeface="Arial" charset="0"/>
                <a:cs typeface="Arial" charset="0"/>
              </a:rPr>
              <a:t>Apparso sul mercato illecito  all'inizio del millennio, questo gruppo di sostanze è costituito da molti composti sintetici, i cui principi attivi mimano gli effetti del fitocannabinoide THC; il cannabidiolo non è invece presente.</a:t>
            </a:r>
          </a:p>
          <a:p>
            <a:pPr algn="ctr" eaLnBrk="1" hangingPunct="1"/>
            <a:endParaRPr lang="it-IT" sz="18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it-IT" sz="1800">
                <a:solidFill>
                  <a:srgbClr val="000000"/>
                </a:solidFill>
                <a:latin typeface="Arial" charset="0"/>
                <a:cs typeface="Arial" charset="0"/>
              </a:rPr>
              <a:t> Hanno una potenza molto maggiore dei cannabinoidi naturali, e non sono rintracciabili nei campioni biologici con i test standard.</a:t>
            </a:r>
          </a:p>
          <a:p>
            <a:pPr algn="ctr" eaLnBrk="1" hangingPunct="1"/>
            <a:endParaRPr lang="it-IT" sz="18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it-IT" sz="180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28675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3467100"/>
            <a:ext cx="4849812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646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538" y="327025"/>
            <a:ext cx="7754937" cy="104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cap="all" dirty="0" err="1">
                <a:solidFill>
                  <a:prstClr val="black"/>
                </a:solidFill>
                <a:latin typeface="Arial"/>
                <a:cs typeface="Arial"/>
              </a:rPr>
              <a:t>CANNABINOiDi</a:t>
            </a:r>
            <a:r>
              <a:rPr lang="it-IT" sz="2200" cap="all" dirty="0">
                <a:solidFill>
                  <a:prstClr val="black"/>
                </a:solidFill>
                <a:latin typeface="Arial"/>
                <a:cs typeface="Arial"/>
              </a:rPr>
              <a:t> sintetici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dirty="0">
                <a:solidFill>
                  <a:prstClr val="black"/>
                </a:solidFill>
                <a:latin typeface="Arial"/>
                <a:cs typeface="Arial"/>
              </a:rPr>
              <a:t>A very spicy family</a:t>
            </a:r>
          </a:p>
        </p:txBody>
      </p:sp>
      <p:pic>
        <p:nvPicPr>
          <p:cNvPr id="29698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2"/>
          <a:stretch>
            <a:fillRect/>
          </a:stretch>
        </p:blipFill>
        <p:spPr bwMode="auto">
          <a:xfrm>
            <a:off x="865188" y="1174750"/>
            <a:ext cx="7204075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520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racusa 2015 Gi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Siracusa 2015 Gio.potx</Template>
  <TotalTime>2603</TotalTime>
  <Words>1952</Words>
  <Application>Microsoft Macintosh PowerPoint</Application>
  <PresentationFormat>Presentazione su schermo (4:3)</PresentationFormat>
  <Paragraphs>157</Paragraphs>
  <Slides>54</Slides>
  <Notes>23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54</vt:i4>
      </vt:variant>
    </vt:vector>
  </HeadingPairs>
  <TitlesOfParts>
    <vt:vector size="56" baseType="lpstr">
      <vt:lpstr>Siracusa 2015 Gio</vt:lpstr>
      <vt:lpstr>Office Theme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UNIPD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Luciano Gamberini</dc:creator>
  <cp:lastModifiedBy>Giovanni Martinotti</cp:lastModifiedBy>
  <cp:revision>181</cp:revision>
  <dcterms:created xsi:type="dcterms:W3CDTF">2013-07-19T11:03:05Z</dcterms:created>
  <dcterms:modified xsi:type="dcterms:W3CDTF">2015-06-13T09:00:50Z</dcterms:modified>
</cp:coreProperties>
</file>