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409" r:id="rId3"/>
    <p:sldId id="485" r:id="rId4"/>
    <p:sldId id="503" r:id="rId5"/>
    <p:sldId id="306" r:id="rId6"/>
    <p:sldId id="361" r:id="rId7"/>
    <p:sldId id="504" r:id="rId8"/>
    <p:sldId id="279" r:id="rId9"/>
    <p:sldId id="278" r:id="rId10"/>
    <p:sldId id="284" r:id="rId11"/>
    <p:sldId id="296" r:id="rId12"/>
    <p:sldId id="260" r:id="rId13"/>
    <p:sldId id="262" r:id="rId14"/>
    <p:sldId id="264" r:id="rId15"/>
    <p:sldId id="265" r:id="rId16"/>
    <p:sldId id="266" r:id="rId17"/>
    <p:sldId id="267" r:id="rId18"/>
    <p:sldId id="313" r:id="rId19"/>
    <p:sldId id="275" r:id="rId20"/>
    <p:sldId id="371" r:id="rId21"/>
    <p:sldId id="374" r:id="rId22"/>
    <p:sldId id="322" r:id="rId23"/>
    <p:sldId id="323" r:id="rId24"/>
    <p:sldId id="328" r:id="rId25"/>
    <p:sldId id="375" r:id="rId26"/>
    <p:sldId id="501" r:id="rId27"/>
    <p:sldId id="502" r:id="rId28"/>
    <p:sldId id="382" r:id="rId29"/>
    <p:sldId id="497" r:id="rId30"/>
    <p:sldId id="498" r:id="rId31"/>
    <p:sldId id="500" r:id="rId32"/>
    <p:sldId id="496" r:id="rId33"/>
    <p:sldId id="499" r:id="rId34"/>
    <p:sldId id="505"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48341-B106-44F8-93FB-B39B9C452D9C}" type="datetimeFigureOut">
              <a:rPr lang="it-IT" smtClean="0"/>
              <a:pPr/>
              <a:t>11/07/2015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6C0B0-FD08-4AEC-B625-B1EFB77D623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AAC1E377-1094-4F63-9FC3-3EFB8713D9E2}" type="slidenum">
              <a:rPr lang="en-GB"/>
              <a:pPr/>
              <a:t>2</a:t>
            </a:fld>
            <a:endParaRPr lang="en-GB"/>
          </a:p>
        </p:txBody>
      </p:sp>
      <p:sp>
        <p:nvSpPr>
          <p:cNvPr id="145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it-IT"/>
          </a:p>
        </p:txBody>
      </p:sp>
      <p:sp>
        <p:nvSpPr>
          <p:cNvPr id="145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82550" tIns="42862" rIns="82550" bIns="42862" anchor="b"/>
          <a:lstStyle/>
          <a:p>
            <a:pPr algn="r" defTabSz="831850"/>
            <a:r>
              <a:rPr lang="it-IT" sz="1500"/>
              <a:t>1</a:t>
            </a:r>
          </a:p>
        </p:txBody>
      </p:sp>
      <p:sp>
        <p:nvSpPr>
          <p:cNvPr id="145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it-IT"/>
          </a:p>
        </p:txBody>
      </p:sp>
      <p:sp>
        <p:nvSpPr>
          <p:cNvPr id="145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it-IT"/>
          </a:p>
        </p:txBody>
      </p:sp>
      <p:sp>
        <p:nvSpPr>
          <p:cNvPr id="145414" name="Rectangle 6"/>
          <p:cNvSpPr>
            <a:spLocks noGrp="1" noRot="1" noChangeAspect="1" noChangeArrowheads="1" noTextEdit="1"/>
          </p:cNvSpPr>
          <p:nvPr>
            <p:ph type="sldImg"/>
          </p:nvPr>
        </p:nvSpPr>
        <p:spPr>
          <a:xfrm>
            <a:off x="1289050" y="795338"/>
            <a:ext cx="4281488" cy="3211512"/>
          </a:xfrm>
          <a:ln w="12700" cap="flat"/>
        </p:spPr>
      </p:sp>
      <p:sp>
        <p:nvSpPr>
          <p:cNvPr id="145415" name="Rectangle 7"/>
          <p:cNvSpPr>
            <a:spLocks noGrp="1" noChangeArrowheads="1"/>
          </p:cNvSpPr>
          <p:nvPr>
            <p:ph type="body" idx="1"/>
          </p:nvPr>
        </p:nvSpPr>
        <p:spPr>
          <a:xfrm>
            <a:off x="914400" y="4346575"/>
            <a:ext cx="5029200" cy="3857625"/>
          </a:xfrm>
          <a:ln/>
        </p:spPr>
        <p:txBody>
          <a:bodyPr lIns="82550" tIns="42862" rIns="82550" bIns="42862"/>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round/>
            <a:headEnd/>
            <a:tailEnd/>
          </a:ln>
        </p:spPr>
        <p:txBody>
          <a:bodyPr/>
          <a:lstStyle/>
          <a:p>
            <a:fld id="{84D50FC5-6692-4F6D-8DD9-05C8C9C6C0AF}" type="slidenum">
              <a:rPr lang="it-IT" smtClean="0"/>
              <a:pPr/>
              <a:t>26</a:t>
            </a:fld>
            <a:endParaRPr lang="it-IT" smtClean="0"/>
          </a:p>
        </p:txBody>
      </p:sp>
      <p:sp>
        <p:nvSpPr>
          <p:cNvPr id="50179" name="Text Box 1"/>
          <p:cNvSpPr txBox="1">
            <a:spLocks noChangeArrowheads="1"/>
          </p:cNvSpPr>
          <p:nvPr/>
        </p:nvSpPr>
        <p:spPr bwMode="auto">
          <a:xfrm>
            <a:off x="3883852" y="8684826"/>
            <a:ext cx="2970945" cy="456249"/>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706C127-1B5C-4F08-B677-D0F50B53E6ED}" type="slidenum">
              <a:rPr lang="it-IT"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it-IT" sz="1200">
              <a:solidFill>
                <a:srgbClr val="000000"/>
              </a:solidFill>
            </a:endParaRPr>
          </a:p>
        </p:txBody>
      </p:sp>
      <p:sp>
        <p:nvSpPr>
          <p:cNvPr id="50180" name="Rectangle 2"/>
          <p:cNvSpPr>
            <a:spLocks noGrp="1" noRot="1" noChangeAspect="1" noChangeArrowheads="1" noTextEdit="1"/>
          </p:cNvSpPr>
          <p:nvPr>
            <p:ph type="sldImg"/>
          </p:nvPr>
        </p:nvSpPr>
        <p:spPr>
          <a:xfrm>
            <a:off x="925719" y="685838"/>
            <a:ext cx="5006564" cy="3429182"/>
          </a:xfrm>
          <a:solidFill>
            <a:srgbClr val="FFFFFF"/>
          </a:solidFill>
          <a:ln/>
        </p:spPr>
      </p:sp>
      <p:sp>
        <p:nvSpPr>
          <p:cNvPr id="50181" name="Rectangle 3"/>
          <p:cNvSpPr>
            <a:spLocks noGrp="1" noChangeArrowheads="1"/>
          </p:cNvSpPr>
          <p:nvPr>
            <p:ph type="body" idx="1"/>
          </p:nvPr>
        </p:nvSpPr>
        <p:spPr>
          <a:xfrm>
            <a:off x="685479" y="4343144"/>
            <a:ext cx="5485440" cy="4113557"/>
          </a:xfrm>
          <a:noFill/>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a:ln>
            <a:round/>
            <a:headEnd/>
            <a:tailEnd/>
          </a:ln>
        </p:spPr>
        <p:txBody>
          <a:bodyPr/>
          <a:lstStyle/>
          <a:p>
            <a:fld id="{4BDFDE80-EBA1-4ADE-BB67-E2DB2DB461CF}" type="slidenum">
              <a:rPr lang="it-IT" smtClean="0"/>
              <a:pPr/>
              <a:t>27</a:t>
            </a:fld>
            <a:endParaRPr lang="it-IT" smtClean="0"/>
          </a:p>
        </p:txBody>
      </p:sp>
      <p:sp>
        <p:nvSpPr>
          <p:cNvPr id="55299" name="Text Box 1"/>
          <p:cNvSpPr txBox="1">
            <a:spLocks noChangeArrowheads="1"/>
          </p:cNvSpPr>
          <p:nvPr/>
        </p:nvSpPr>
        <p:spPr bwMode="auto">
          <a:xfrm>
            <a:off x="3883852" y="8684826"/>
            <a:ext cx="2970945" cy="456249"/>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56ABB8E-0BA4-4235-A4A2-C1F3CA3B09D4}" type="slidenum">
              <a:rPr lang="it-IT"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it-IT" sz="1200">
              <a:solidFill>
                <a:srgbClr val="000000"/>
              </a:solidFill>
            </a:endParaRPr>
          </a:p>
        </p:txBody>
      </p:sp>
      <p:sp>
        <p:nvSpPr>
          <p:cNvPr id="55300" name="Rectangle 2"/>
          <p:cNvSpPr>
            <a:spLocks noGrp="1" noRot="1" noChangeAspect="1" noChangeArrowheads="1" noTextEdit="1"/>
          </p:cNvSpPr>
          <p:nvPr>
            <p:ph type="sldImg"/>
          </p:nvPr>
        </p:nvSpPr>
        <p:spPr>
          <a:xfrm>
            <a:off x="925719" y="685838"/>
            <a:ext cx="5006564" cy="3429182"/>
          </a:xfrm>
          <a:solidFill>
            <a:srgbClr val="FFFFFF"/>
          </a:solidFill>
          <a:ln/>
        </p:spPr>
      </p:sp>
      <p:sp>
        <p:nvSpPr>
          <p:cNvPr id="55301" name="Rectangle 3"/>
          <p:cNvSpPr>
            <a:spLocks noGrp="1" noChangeArrowheads="1"/>
          </p:cNvSpPr>
          <p:nvPr>
            <p:ph type="body" idx="1"/>
          </p:nvPr>
        </p:nvSpPr>
        <p:spPr>
          <a:xfrm>
            <a:off x="685479" y="4343144"/>
            <a:ext cx="5485440" cy="4113557"/>
          </a:xfrm>
          <a:noFill/>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26431" y="329595"/>
            <a:ext cx="9398000" cy="13716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526431" y="1920120"/>
            <a:ext cx="4671067" cy="270116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252789" y="1920120"/>
            <a:ext cx="4671643" cy="270116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26431" y="4650318"/>
            <a:ext cx="4671067" cy="270116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5252789" y="4650318"/>
            <a:ext cx="4671643" cy="270116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F482062-0890-4D4C-89B8-4ACCD8E21D3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11/07/2015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it/imgres?imgurl=http://4.bp.blogspot.com/_Hss0lU32xNs/STsD2IRuvxI/AAAAAAAAAaY/36OK-2NdkRE/s320/spermatozoo.jpg&amp;imgrefurl=http://www.cittadinoqualunque.com/2008/12/sigarette-nemico-numero-uno-per-gli.html&amp;usg=__wiOiBWPYNWN5f5JaGXB3FJlzvc8=&amp;h=300&amp;w=300&amp;sz=9&amp;hl=it&amp;start=63&amp;um=1&amp;tbnid=q9VZt8dlcChELM:&amp;tbnh=116&amp;tbnw=116&amp;prev=/images?q=spermatozoi&amp;ndsp=18&amp;hl=it&amp;sa=N&amp;start=54&amp;um=1"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hyperlink" Target="http://www.ncbi.nlm.nih.gov/pubmed/?term=Lutton%20D%5bAuthor%5d&amp;cauthor=true&amp;cauthor_uid=23200202" TargetMode="External"/><Relationship Id="rId3" Type="http://schemas.openxmlformats.org/officeDocument/2006/relationships/hyperlink" Target="http://www.ncbi.nlm.nih.gov/pubmed/?term=Simon%20L%5bAuthor%5d&amp;cauthor=true&amp;cauthor_uid=23200202" TargetMode="External"/><Relationship Id="rId7" Type="http://schemas.openxmlformats.org/officeDocument/2006/relationships/hyperlink" Target="http://www.ncbi.nlm.nih.gov/pubmed/?term=McManus%20J%5bAuthor%5d&amp;cauthor=true&amp;cauthor_uid=23200202" TargetMode="External"/><Relationship Id="rId2" Type="http://schemas.openxmlformats.org/officeDocument/2006/relationships/hyperlink" Target="http://www.ncbi.nlm.nih.gov/pubmed/23200202" TargetMode="External"/><Relationship Id="rId1" Type="http://schemas.openxmlformats.org/officeDocument/2006/relationships/slideLayout" Target="../slideLayouts/slideLayout2.xml"/><Relationship Id="rId6" Type="http://schemas.openxmlformats.org/officeDocument/2006/relationships/hyperlink" Target="http://www.ncbi.nlm.nih.gov/pubmed/?term=Jennings%20D%5bAuthor%5d&amp;cauthor=true&amp;cauthor_uid=23200202" TargetMode="External"/><Relationship Id="rId5" Type="http://schemas.openxmlformats.org/officeDocument/2006/relationships/hyperlink" Target="http://www.ncbi.nlm.nih.gov/pubmed/?term=Stevenson%20M%5bAuthor%5d&amp;cauthor=true&amp;cauthor_uid=23200202" TargetMode="External"/><Relationship Id="rId4" Type="http://schemas.openxmlformats.org/officeDocument/2006/relationships/hyperlink" Target="http://www.ncbi.nlm.nih.gov/pubmed/?term=Proutski%20I%5bAuthor%5d&amp;cauthor=true&amp;cauthor_uid=23200202" TargetMode="External"/><Relationship Id="rId9" Type="http://schemas.openxmlformats.org/officeDocument/2006/relationships/hyperlink" Target="http://www.ncbi.nlm.nih.gov/pubmed/?term=Lewis%20SE%5bAuthor%5d&amp;cauthor=true&amp;cauthor_uid=2320020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a:stretch>
            <a:fillRect/>
          </a:stretch>
        </p:blipFill>
        <p:spPr bwMode="auto">
          <a:xfrm>
            <a:off x="4472108" y="0"/>
            <a:ext cx="4671891" cy="647700"/>
          </a:xfrm>
          <a:prstGeom prst="rect">
            <a:avLst/>
          </a:prstGeom>
          <a:noFill/>
        </p:spPr>
      </p:pic>
      <p:sp>
        <p:nvSpPr>
          <p:cNvPr id="14" name="Titolo 1"/>
          <p:cNvSpPr txBox="1">
            <a:spLocks/>
          </p:cNvSpPr>
          <p:nvPr/>
        </p:nvSpPr>
        <p:spPr>
          <a:xfrm>
            <a:off x="4760139" y="953953"/>
            <a:ext cx="4283968" cy="1431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endParaRPr kumimoji="0" lang="it-IT" sz="1600" b="1" i="0" u="none" strike="noStrike" kern="1200" cap="none" spc="0" normalizeH="0" baseline="0" noProof="0" dirty="0" smtClean="0">
              <a:ln>
                <a:noFill/>
              </a:ln>
              <a:solidFill>
                <a:schemeClr val="tx1">
                  <a:lumMod val="65000"/>
                  <a:lumOff val="35000"/>
                </a:schemeClr>
              </a:solidFill>
              <a:effectLst/>
              <a:uLnTx/>
              <a:uFillTx/>
              <a:latin typeface="Calibri"/>
            </a:endParaRPr>
          </a:p>
          <a:p>
            <a:pPr lvl="0"/>
            <a:endParaRPr lang="it-IT" sz="1600" b="1" dirty="0" smtClean="0">
              <a:solidFill>
                <a:schemeClr val="tx1">
                  <a:lumMod val="65000"/>
                  <a:lumOff val="35000"/>
                </a:schemeClr>
              </a:solidFill>
              <a:latin typeface="Calibri"/>
            </a:endParaRPr>
          </a:p>
          <a:p>
            <a:pPr lvl="0"/>
            <a:r>
              <a:rPr lang="it-IT" sz="1600" b="1" dirty="0" smtClean="0">
                <a:solidFill>
                  <a:schemeClr val="tx1">
                    <a:lumMod val="65000"/>
                    <a:lumOff val="35000"/>
                  </a:schemeClr>
                </a:solidFill>
              </a:rPr>
              <a:t>Ospedale Sandro Pertini</a:t>
            </a:r>
          </a:p>
          <a:p>
            <a:pPr lvl="0"/>
            <a:r>
              <a:rPr kumimoji="0" lang="it-IT" sz="1600" b="1" i="0" u="none" strike="noStrike" kern="1200" cap="none" spc="0" normalizeH="0" baseline="0" noProof="0" dirty="0" smtClean="0">
                <a:ln>
                  <a:noFill/>
                </a:ln>
                <a:solidFill>
                  <a:schemeClr val="tx1">
                    <a:lumMod val="65000"/>
                    <a:lumOff val="35000"/>
                  </a:schemeClr>
                </a:solidFill>
                <a:effectLst/>
                <a:uLnTx/>
                <a:uFillTx/>
                <a:latin typeface="Calibri"/>
              </a:rPr>
              <a:t>UOSD Fisiopatologia della Riproduzione</a:t>
            </a:r>
            <a:br>
              <a:rPr kumimoji="0" lang="it-IT" sz="1600" b="1" i="0" u="none" strike="noStrike" kern="1200" cap="none" spc="0" normalizeH="0" baseline="0" noProof="0" dirty="0" smtClean="0">
                <a:ln>
                  <a:noFill/>
                </a:ln>
                <a:solidFill>
                  <a:schemeClr val="tx1">
                    <a:lumMod val="65000"/>
                    <a:lumOff val="35000"/>
                  </a:schemeClr>
                </a:solidFill>
                <a:effectLst/>
                <a:uLnTx/>
                <a:uFillTx/>
                <a:latin typeface="Calibri"/>
              </a:rPr>
            </a:br>
            <a:r>
              <a:rPr kumimoji="0" lang="it-IT" sz="1600" b="1" i="0" u="none" strike="noStrike" kern="1200" cap="none" spc="0" normalizeH="0" baseline="0" noProof="0" dirty="0" smtClean="0">
                <a:ln>
                  <a:noFill/>
                </a:ln>
                <a:solidFill>
                  <a:schemeClr val="tx1">
                    <a:lumMod val="65000"/>
                    <a:lumOff val="35000"/>
                  </a:schemeClr>
                </a:solidFill>
                <a:effectLst/>
                <a:uLnTx/>
                <a:uFillTx/>
                <a:latin typeface="Calibri"/>
              </a:rPr>
              <a:t> e Terapia della </a:t>
            </a:r>
            <a:r>
              <a:rPr lang="it-IT" sz="1600" b="1" dirty="0">
                <a:solidFill>
                  <a:schemeClr val="tx1">
                    <a:lumMod val="65000"/>
                    <a:lumOff val="35000"/>
                  </a:schemeClr>
                </a:solidFill>
              </a:rPr>
              <a:t>Sterilità </a:t>
            </a:r>
            <a:endParaRPr lang="it-IT" sz="1600" b="1" dirty="0" smtClean="0">
              <a:solidFill>
                <a:schemeClr val="tx1">
                  <a:lumMod val="65000"/>
                  <a:lumOff val="35000"/>
                </a:schemeClr>
              </a:solidFill>
            </a:endParaRPr>
          </a:p>
          <a:p>
            <a:pPr lvl="0"/>
            <a:r>
              <a:rPr lang="it-IT" sz="1600" b="1" dirty="0" smtClean="0">
                <a:solidFill>
                  <a:schemeClr val="tx1">
                    <a:lumMod val="65000"/>
                    <a:lumOff val="35000"/>
                  </a:schemeClr>
                </a:solidFill>
              </a:rPr>
              <a:t>Direttore : Rocco Rago </a:t>
            </a:r>
          </a:p>
          <a:p>
            <a:pPr lvl="0"/>
            <a:endParaRPr lang="it-IT" sz="1600" b="1" dirty="0">
              <a:solidFill>
                <a:schemeClr val="tx1">
                  <a:lumMod val="65000"/>
                  <a:lumOff val="35000"/>
                </a:schemeClr>
              </a:solidFill>
            </a:endParaRPr>
          </a:p>
          <a:p>
            <a:pPr lvl="0"/>
            <a:r>
              <a:rPr lang="it-IT" sz="1600" b="1" dirty="0">
                <a:solidFill>
                  <a:schemeClr val="tx1">
                    <a:lumMod val="65000"/>
                    <a:lumOff val="35000"/>
                  </a:schemeClr>
                </a:solidFill>
              </a:rPr>
              <a:t/>
            </a:r>
            <a:br>
              <a:rPr lang="it-IT" sz="1600" b="1" dirty="0">
                <a:solidFill>
                  <a:schemeClr val="tx1">
                    <a:lumMod val="65000"/>
                    <a:lumOff val="35000"/>
                  </a:schemeClr>
                </a:solidFill>
              </a:rPr>
            </a:br>
            <a:endParaRPr kumimoji="0" lang="it-IT" sz="1600" b="1" i="0" u="none" strike="noStrike" kern="1200" cap="none" spc="0" normalizeH="0" baseline="0" noProof="0" dirty="0">
              <a:ln>
                <a:noFill/>
              </a:ln>
              <a:solidFill>
                <a:schemeClr val="tx1">
                  <a:lumMod val="65000"/>
                  <a:lumOff val="35000"/>
                </a:schemeClr>
              </a:solidFill>
              <a:effectLst/>
              <a:uLnTx/>
              <a:uFillTx/>
              <a:latin typeface="Calibri"/>
            </a:endParaRPr>
          </a:p>
        </p:txBody>
      </p:sp>
      <p:pic>
        <p:nvPicPr>
          <p:cNvPr id="15" name="Picture 1" descr="C:\Users\Public\Pictures\Pictures\foto convegni\logo uosd sterilità.JPG"/>
          <p:cNvPicPr>
            <a:picLocks noChangeAspect="1" noChangeArrowheads="1"/>
          </p:cNvPicPr>
          <p:nvPr/>
        </p:nvPicPr>
        <p:blipFill>
          <a:blip r:embed="rId3" cstate="print"/>
          <a:srcRect/>
          <a:stretch>
            <a:fillRect/>
          </a:stretch>
        </p:blipFill>
        <p:spPr bwMode="auto">
          <a:xfrm>
            <a:off x="6516216" y="2348880"/>
            <a:ext cx="758794" cy="792088"/>
          </a:xfrm>
          <a:prstGeom prst="rect">
            <a:avLst/>
          </a:prstGeom>
          <a:noFill/>
        </p:spPr>
      </p:pic>
      <p:pic>
        <p:nvPicPr>
          <p:cNvPr id="11" name="Picture 2"/>
          <p:cNvPicPr>
            <a:picLocks noChangeAspect="1" noChangeArrowheads="1"/>
          </p:cNvPicPr>
          <p:nvPr/>
        </p:nvPicPr>
        <p:blipFill>
          <a:blip r:embed="rId4" cstate="print"/>
          <a:srcRect/>
          <a:stretch>
            <a:fillRect/>
          </a:stretch>
        </p:blipFill>
        <p:spPr bwMode="auto">
          <a:xfrm>
            <a:off x="0" y="0"/>
            <a:ext cx="4499992" cy="68580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5364088" y="4509120"/>
            <a:ext cx="3259651" cy="1730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rcRect/>
          <a:stretch>
            <a:fillRect/>
          </a:stretch>
        </p:blipFill>
        <p:spPr bwMode="auto">
          <a:xfrm>
            <a:off x="0" y="304800"/>
            <a:ext cx="8915400" cy="1123950"/>
          </a:xfrm>
          <a:prstGeom prst="rect">
            <a:avLst/>
          </a:prstGeom>
          <a:noFill/>
          <a:ln w="9525">
            <a:noFill/>
            <a:miter lim="800000"/>
            <a:headEnd/>
            <a:tailEnd/>
          </a:ln>
          <a:effectLst>
            <a:outerShdw dist="38100" dir="2700000" algn="br" rotWithShape="0">
              <a:srgbClr val="808080">
                <a:alpha val="42999"/>
              </a:srgbClr>
            </a:outerShdw>
          </a:effectLst>
        </p:spPr>
      </p:pic>
      <p:pic>
        <p:nvPicPr>
          <p:cNvPr id="6" name="Immagine 5"/>
          <p:cNvPicPr>
            <a:picLocks noChangeAspect="1"/>
          </p:cNvPicPr>
          <p:nvPr/>
        </p:nvPicPr>
        <p:blipFill>
          <a:blip r:embed="rId3" cstate="print"/>
          <a:srcRect/>
          <a:stretch>
            <a:fillRect/>
          </a:stretch>
        </p:blipFill>
        <p:spPr bwMode="auto">
          <a:xfrm>
            <a:off x="6267450" y="1371600"/>
            <a:ext cx="2647950" cy="304800"/>
          </a:xfrm>
          <a:prstGeom prst="rect">
            <a:avLst/>
          </a:prstGeom>
          <a:noFill/>
          <a:ln w="9525">
            <a:noFill/>
            <a:miter lim="800000"/>
            <a:headEnd/>
            <a:tailEnd/>
          </a:ln>
          <a:effectLst>
            <a:outerShdw dist="38100" dir="2700000" algn="br" rotWithShape="0">
              <a:srgbClr val="808080">
                <a:alpha val="42999"/>
              </a:srgbClr>
            </a:outerShdw>
          </a:effectLst>
        </p:spPr>
      </p:pic>
      <p:pic>
        <p:nvPicPr>
          <p:cNvPr id="7" name="Immagine 6"/>
          <p:cNvPicPr>
            <a:picLocks noChangeAspect="1"/>
          </p:cNvPicPr>
          <p:nvPr/>
        </p:nvPicPr>
        <p:blipFill>
          <a:blip r:embed="rId4" cstate="print"/>
          <a:srcRect/>
          <a:stretch>
            <a:fillRect/>
          </a:stretch>
        </p:blipFill>
        <p:spPr bwMode="auto">
          <a:xfrm>
            <a:off x="1600200" y="1697038"/>
            <a:ext cx="6172200" cy="5038725"/>
          </a:xfrm>
          <a:prstGeom prst="rect">
            <a:avLst/>
          </a:prstGeom>
          <a:noFill/>
          <a:ln w="9525">
            <a:noFill/>
            <a:miter lim="800000"/>
            <a:headEnd/>
            <a:tailEnd/>
          </a:ln>
          <a:effectLst>
            <a:outerShdw dist="139700" dir="2700000" algn="tl" rotWithShape="0">
              <a:srgbClr val="333333">
                <a:alpha val="64999"/>
              </a:srgbClr>
            </a:outerShdw>
          </a:effectLst>
        </p:spPr>
      </p:pic>
      <p:cxnSp>
        <p:nvCxnSpPr>
          <p:cNvPr id="9" name="Connettore 1 8"/>
          <p:cNvCxnSpPr>
            <a:cxnSpLocks noChangeShapeType="1"/>
          </p:cNvCxnSpPr>
          <p:nvPr/>
        </p:nvCxnSpPr>
        <p:spPr bwMode="auto">
          <a:xfrm>
            <a:off x="4953000" y="5332413"/>
            <a:ext cx="2743200" cy="1587"/>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10" name="Connettore 1 9"/>
          <p:cNvCxnSpPr>
            <a:cxnSpLocks noChangeShapeType="1"/>
          </p:cNvCxnSpPr>
          <p:nvPr/>
        </p:nvCxnSpPr>
        <p:spPr bwMode="auto">
          <a:xfrm>
            <a:off x="1600200" y="5561013"/>
            <a:ext cx="3429000" cy="1587"/>
          </a:xfrm>
          <a:prstGeom prst="line">
            <a:avLst/>
          </a:prstGeom>
          <a:noFill/>
          <a:ln w="25400">
            <a:solidFill>
              <a:srgbClr val="FF0000"/>
            </a:solidFill>
            <a:round/>
            <a:headEnd/>
            <a:tailEn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68325" y="152400"/>
            <a:ext cx="8042275" cy="1336675"/>
          </a:xfrm>
        </p:spPr>
        <p:txBody>
          <a:bodyPr/>
          <a:lstStyle/>
          <a:p>
            <a:pPr>
              <a:defRPr/>
            </a:pPr>
            <a:r>
              <a:rPr lang="en-GB" sz="4000" dirty="0">
                <a:solidFill>
                  <a:srgbClr val="FF0000"/>
                </a:solidFill>
                <a:effectLst>
                  <a:outerShdw blurRad="38100" dist="38100" dir="2700000" algn="tl">
                    <a:srgbClr val="DDDDDD"/>
                  </a:outerShdw>
                </a:effectLst>
                <a:latin typeface="Arial" charset="0"/>
                <a:ea typeface="ＭＳ Ｐゴシック" charset="-128"/>
              </a:rPr>
              <a:t>Medical therapy of male infertility</a:t>
            </a:r>
          </a:p>
        </p:txBody>
      </p:sp>
      <p:sp>
        <p:nvSpPr>
          <p:cNvPr id="54275" name="Rectangle 3"/>
          <p:cNvSpPr>
            <a:spLocks noGrp="1" noChangeArrowheads="1"/>
          </p:cNvSpPr>
          <p:nvPr>
            <p:ph type="body" idx="1"/>
          </p:nvPr>
        </p:nvSpPr>
        <p:spPr>
          <a:xfrm>
            <a:off x="1077913" y="990600"/>
            <a:ext cx="4789487" cy="4968875"/>
          </a:xfrm>
        </p:spPr>
        <p:txBody>
          <a:bodyPr>
            <a:normAutofit lnSpcReduction="10000"/>
          </a:bodyPr>
          <a:lstStyle/>
          <a:p>
            <a:pPr>
              <a:lnSpc>
                <a:spcPct val="80000"/>
              </a:lnSpc>
            </a:pPr>
            <a:r>
              <a:rPr lang="en-GB" sz="2500" smtClean="0">
                <a:solidFill>
                  <a:srgbClr val="000099"/>
                </a:solidFill>
                <a:effectLst>
                  <a:outerShdw blurRad="38100" dist="38100" dir="2700000" algn="tl">
                    <a:srgbClr val="C0C0C0"/>
                  </a:outerShdw>
                </a:effectLst>
                <a:cs typeface="Arial" pitchFamily="34" charset="0"/>
              </a:rPr>
              <a:t>Hormonal</a:t>
            </a:r>
          </a:p>
          <a:p>
            <a:pPr lvl="1">
              <a:lnSpc>
                <a:spcPct val="80000"/>
              </a:lnSpc>
            </a:pPr>
            <a:r>
              <a:rPr lang="en-GB" sz="2400" smtClean="0">
                <a:effectLst>
                  <a:outerShdw blurRad="38100" dist="38100" dir="2700000" algn="tl">
                    <a:srgbClr val="C0C0C0"/>
                  </a:outerShdw>
                </a:effectLst>
                <a:cs typeface="Arial" pitchFamily="34" charset="0"/>
              </a:rPr>
              <a:t>FSH (gonadotropins)</a:t>
            </a:r>
          </a:p>
          <a:p>
            <a:pPr lvl="1">
              <a:lnSpc>
                <a:spcPct val="80000"/>
              </a:lnSpc>
            </a:pPr>
            <a:r>
              <a:rPr lang="en-GB" sz="2400" smtClean="0">
                <a:effectLst>
                  <a:outerShdw blurRad="38100" dist="38100" dir="2700000" algn="tl">
                    <a:srgbClr val="C0C0C0"/>
                  </a:outerShdw>
                </a:effectLst>
                <a:cs typeface="Arial" pitchFamily="34" charset="0"/>
              </a:rPr>
              <a:t>Testosterone</a:t>
            </a:r>
          </a:p>
          <a:p>
            <a:pPr lvl="1">
              <a:lnSpc>
                <a:spcPct val="80000"/>
              </a:lnSpc>
            </a:pPr>
            <a:r>
              <a:rPr lang="en-GB" sz="2400" smtClean="0">
                <a:effectLst>
                  <a:outerShdw blurRad="38100" dist="38100" dir="2700000" algn="tl">
                    <a:srgbClr val="C0C0C0"/>
                  </a:outerShdw>
                </a:effectLst>
                <a:cs typeface="Arial" pitchFamily="34" charset="0"/>
              </a:rPr>
              <a:t>Anti-estrogens</a:t>
            </a:r>
          </a:p>
          <a:p>
            <a:pPr>
              <a:lnSpc>
                <a:spcPct val="80000"/>
              </a:lnSpc>
            </a:pPr>
            <a:r>
              <a:rPr lang="en-GB" sz="2500" smtClean="0">
                <a:solidFill>
                  <a:srgbClr val="000099"/>
                </a:solidFill>
                <a:effectLst>
                  <a:outerShdw blurRad="38100" dist="38100" dir="2700000" algn="tl">
                    <a:srgbClr val="C0C0C0"/>
                  </a:outerShdw>
                </a:effectLst>
                <a:cs typeface="Arial" pitchFamily="34" charset="0"/>
              </a:rPr>
              <a:t>Non hormonal</a:t>
            </a:r>
          </a:p>
          <a:p>
            <a:pPr lvl="1">
              <a:lnSpc>
                <a:spcPct val="80000"/>
              </a:lnSpc>
              <a:buFont typeface="Wingdings" pitchFamily="2" charset="2"/>
              <a:buNone/>
            </a:pPr>
            <a:r>
              <a:rPr lang="en-GB" sz="2400" smtClean="0">
                <a:solidFill>
                  <a:srgbClr val="FF0000"/>
                </a:solidFill>
                <a:effectLst>
                  <a:outerShdw blurRad="38100" dist="38100" dir="2700000" algn="tl">
                    <a:srgbClr val="C0C0C0"/>
                  </a:outerShdw>
                </a:effectLst>
                <a:cs typeface="Arial" pitchFamily="34" charset="0"/>
              </a:rPr>
              <a:t>Nutraceutica:</a:t>
            </a:r>
            <a:r>
              <a:rPr lang="en-GB" sz="2400" smtClean="0">
                <a:effectLst>
                  <a:outerShdw blurRad="38100" dist="38100" dir="2700000" algn="tl">
                    <a:srgbClr val="C0C0C0"/>
                  </a:outerShdw>
                </a:effectLst>
                <a:cs typeface="Arial" pitchFamily="34" charset="0"/>
              </a:rPr>
              <a:t>  </a:t>
            </a:r>
          </a:p>
          <a:p>
            <a:pPr lvl="1">
              <a:lnSpc>
                <a:spcPct val="80000"/>
              </a:lnSpc>
            </a:pPr>
            <a:r>
              <a:rPr lang="en-GB" sz="2400" smtClean="0">
                <a:effectLst>
                  <a:outerShdw blurRad="38100" dist="38100" dir="2700000" algn="tl">
                    <a:srgbClr val="C0C0C0"/>
                  </a:outerShdw>
                </a:effectLst>
                <a:cs typeface="Arial" pitchFamily="34" charset="0"/>
              </a:rPr>
              <a:t>Zinc</a:t>
            </a:r>
          </a:p>
          <a:p>
            <a:pPr lvl="1">
              <a:lnSpc>
                <a:spcPct val="80000"/>
              </a:lnSpc>
            </a:pPr>
            <a:r>
              <a:rPr lang="en-GB" sz="2400" smtClean="0">
                <a:effectLst>
                  <a:outerShdw blurRad="38100" dist="38100" dir="2700000" algn="tl">
                    <a:srgbClr val="C0C0C0"/>
                  </a:outerShdw>
                </a:effectLst>
                <a:cs typeface="Arial" pitchFamily="34" charset="0"/>
              </a:rPr>
              <a:t>Vitamin E </a:t>
            </a:r>
          </a:p>
          <a:p>
            <a:pPr lvl="1">
              <a:lnSpc>
                <a:spcPct val="80000"/>
              </a:lnSpc>
            </a:pPr>
            <a:r>
              <a:rPr lang="en-GB" sz="2400" smtClean="0">
                <a:effectLst>
                  <a:outerShdw blurRad="38100" dist="38100" dir="2700000" algn="tl">
                    <a:srgbClr val="C0C0C0"/>
                  </a:outerShdw>
                </a:effectLst>
                <a:cs typeface="Arial" pitchFamily="34" charset="0"/>
              </a:rPr>
              <a:t>Vitamin C </a:t>
            </a:r>
          </a:p>
          <a:p>
            <a:pPr lvl="1">
              <a:lnSpc>
                <a:spcPct val="80000"/>
              </a:lnSpc>
            </a:pPr>
            <a:r>
              <a:rPr lang="en-GB" sz="2400" smtClean="0">
                <a:effectLst>
                  <a:outerShdw blurRad="38100" dist="38100" dir="2700000" algn="tl">
                    <a:srgbClr val="C0C0C0"/>
                  </a:outerShdw>
                </a:effectLst>
                <a:cs typeface="Arial" pitchFamily="34" charset="0"/>
              </a:rPr>
              <a:t>Glutathione</a:t>
            </a:r>
          </a:p>
          <a:p>
            <a:pPr lvl="1">
              <a:lnSpc>
                <a:spcPct val="80000"/>
              </a:lnSpc>
            </a:pPr>
            <a:r>
              <a:rPr lang="en-GB" sz="2400" smtClean="0">
                <a:effectLst>
                  <a:outerShdw blurRad="38100" dist="38100" dir="2700000" algn="tl">
                    <a:srgbClr val="C0C0C0"/>
                  </a:outerShdw>
                </a:effectLst>
                <a:cs typeface="Arial" pitchFamily="34" charset="0"/>
              </a:rPr>
              <a:t>Q10 coenzyme </a:t>
            </a:r>
          </a:p>
          <a:p>
            <a:pPr lvl="1">
              <a:lnSpc>
                <a:spcPct val="80000"/>
              </a:lnSpc>
            </a:pPr>
            <a:r>
              <a:rPr lang="en-GB" sz="2400" smtClean="0">
                <a:effectLst>
                  <a:outerShdw blurRad="38100" dist="38100" dir="2700000" algn="tl">
                    <a:srgbClr val="C0C0C0"/>
                  </a:outerShdw>
                </a:effectLst>
                <a:cs typeface="Arial" pitchFamily="34" charset="0"/>
              </a:rPr>
              <a:t>Lycopene</a:t>
            </a:r>
          </a:p>
          <a:p>
            <a:pPr lvl="1">
              <a:lnSpc>
                <a:spcPct val="80000"/>
              </a:lnSpc>
            </a:pPr>
            <a:r>
              <a:rPr lang="en-GB" sz="2400" smtClean="0">
                <a:effectLst>
                  <a:outerShdw blurRad="38100" dist="38100" dir="2700000" algn="tl">
                    <a:srgbClr val="C0C0C0"/>
                  </a:outerShdw>
                </a:effectLst>
                <a:cs typeface="Arial" pitchFamily="34" charset="0"/>
              </a:rPr>
              <a:t>Carnitine</a:t>
            </a:r>
          </a:p>
          <a:p>
            <a:pPr lvl="1">
              <a:lnSpc>
                <a:spcPct val="80000"/>
              </a:lnSpc>
            </a:pPr>
            <a:r>
              <a:rPr lang="en-GB" sz="2400" smtClean="0">
                <a:effectLst>
                  <a:outerShdw blurRad="38100" dist="38100" dir="2700000" algn="tl">
                    <a:srgbClr val="C0C0C0"/>
                  </a:outerShdw>
                </a:effectLst>
                <a:cs typeface="Arial" pitchFamily="34" charset="0"/>
              </a:rPr>
              <a:t>Selenium</a:t>
            </a:r>
          </a:p>
          <a:p>
            <a:pPr lvl="1">
              <a:lnSpc>
                <a:spcPct val="80000"/>
              </a:lnSpc>
              <a:buFont typeface="Wingdings" pitchFamily="2" charset="2"/>
              <a:buNone/>
            </a:pPr>
            <a:endParaRPr lang="en-GB" sz="2400" smtClean="0">
              <a:effectLst>
                <a:outerShdw blurRad="38100" dist="38100" dir="2700000" algn="tl">
                  <a:srgbClr val="C0C0C0"/>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rmata 2011-10-08 a 21.18.29.png"/>
          <p:cNvPicPr>
            <a:picLocks noChangeAspect="1"/>
          </p:cNvPicPr>
          <p:nvPr/>
        </p:nvPicPr>
        <p:blipFill>
          <a:blip r:embed="rId2" cstate="print"/>
          <a:srcRect/>
          <a:stretch>
            <a:fillRect/>
          </a:stretch>
        </p:blipFill>
        <p:spPr bwMode="auto">
          <a:xfrm>
            <a:off x="179388" y="1412875"/>
            <a:ext cx="1873250" cy="2055813"/>
          </a:xfrm>
          <a:prstGeom prst="rect">
            <a:avLst/>
          </a:prstGeom>
          <a:noFill/>
          <a:ln w="12700" cap="sq">
            <a:solidFill>
              <a:srgbClr val="000000"/>
            </a:solidFill>
            <a:miter lim="800000"/>
            <a:headEnd/>
            <a:tailEnd/>
          </a:ln>
          <a:effectLst>
            <a:outerShdw dist="38100" dir="2700000" algn="tl" rotWithShape="0">
              <a:srgbClr val="808080">
                <a:alpha val="42999"/>
              </a:srgbClr>
            </a:outerShdw>
          </a:effectLst>
        </p:spPr>
      </p:pic>
      <p:sp>
        <p:nvSpPr>
          <p:cNvPr id="10243" name="Rectangle 3"/>
          <p:cNvSpPr>
            <a:spLocks noChangeArrowheads="1"/>
          </p:cNvSpPr>
          <p:nvPr/>
        </p:nvSpPr>
        <p:spPr bwMode="auto">
          <a:xfrm>
            <a:off x="2195513" y="115888"/>
            <a:ext cx="6877050" cy="2062162"/>
          </a:xfrm>
          <a:prstGeom prst="rect">
            <a:avLst/>
          </a:prstGeom>
          <a:noFill/>
          <a:ln w="12700">
            <a:solidFill>
              <a:srgbClr val="0F6FC6"/>
            </a:solidFill>
            <a:miter lim="800000"/>
            <a:headEnd/>
            <a:tailEnd/>
          </a:ln>
        </p:spPr>
        <p:txBody>
          <a:bodyPr>
            <a:spAutoFit/>
          </a:bodyPr>
          <a:lstStyle/>
          <a:p>
            <a:pPr algn="ctr"/>
            <a:r>
              <a:rPr lang="en-US" sz="2000" b="1" i="1" u="sng">
                <a:solidFill>
                  <a:schemeClr val="bg1"/>
                </a:solidFill>
              </a:rPr>
              <a:t>Selection criteria</a:t>
            </a:r>
          </a:p>
          <a:p>
            <a:r>
              <a:rPr lang="en-US">
                <a:solidFill>
                  <a:schemeClr val="bg1"/>
                </a:solidFill>
              </a:rPr>
              <a:t>Randomised controlled trials comparing any type or dose of antioxidant supplement (single or combined) taken by the male partner of a couple seeking fertility assistance with placebo, no treatment or another antioxidant. </a:t>
            </a:r>
          </a:p>
          <a:p>
            <a:r>
              <a:rPr lang="en-US">
                <a:solidFill>
                  <a:schemeClr val="bg1"/>
                </a:solidFill>
              </a:rPr>
              <a:t>The outcomes were live birth, pregnancy, miscarriage, stillbirth, sperm DNA damage, sperm motility, sperm concentration and adverse effects</a:t>
            </a:r>
            <a:r>
              <a:rPr lang="en-US"/>
              <a:t>.</a:t>
            </a:r>
          </a:p>
        </p:txBody>
      </p:sp>
      <p:sp>
        <p:nvSpPr>
          <p:cNvPr id="10244" name="Rectangle 4"/>
          <p:cNvSpPr>
            <a:spLocks noChangeArrowheads="1"/>
          </p:cNvSpPr>
          <p:nvPr/>
        </p:nvSpPr>
        <p:spPr bwMode="auto">
          <a:xfrm>
            <a:off x="250825" y="3716338"/>
            <a:ext cx="1657350" cy="647700"/>
          </a:xfrm>
          <a:prstGeom prst="rect">
            <a:avLst/>
          </a:prstGeom>
          <a:solidFill>
            <a:schemeClr val="tx2"/>
          </a:solidFill>
          <a:ln w="9525">
            <a:solidFill>
              <a:srgbClr val="0F6FC6"/>
            </a:solidFill>
            <a:miter lim="800000"/>
            <a:headEnd/>
            <a:tailEnd/>
          </a:ln>
        </p:spPr>
        <p:txBody>
          <a:bodyPr>
            <a:spAutoFit/>
          </a:bodyPr>
          <a:lstStyle/>
          <a:p>
            <a:r>
              <a:rPr lang="en-US" b="1">
                <a:solidFill>
                  <a:srgbClr val="000000"/>
                </a:solidFill>
              </a:rPr>
              <a:t>34 trials</a:t>
            </a:r>
          </a:p>
          <a:p>
            <a:r>
              <a:rPr lang="en-US" b="1">
                <a:solidFill>
                  <a:srgbClr val="000000"/>
                </a:solidFill>
              </a:rPr>
              <a:t>2876 couples </a:t>
            </a:r>
          </a:p>
        </p:txBody>
      </p:sp>
      <p:sp>
        <p:nvSpPr>
          <p:cNvPr id="10245" name="Rectangle 5"/>
          <p:cNvSpPr>
            <a:spLocks noChangeArrowheads="1"/>
          </p:cNvSpPr>
          <p:nvPr/>
        </p:nvSpPr>
        <p:spPr bwMode="auto">
          <a:xfrm>
            <a:off x="2195513" y="2349500"/>
            <a:ext cx="6877050" cy="2338388"/>
          </a:xfrm>
          <a:prstGeom prst="rect">
            <a:avLst/>
          </a:prstGeom>
          <a:noFill/>
          <a:ln w="12700">
            <a:solidFill>
              <a:srgbClr val="0F6FC6"/>
            </a:solidFill>
            <a:miter lim="800000"/>
            <a:headEnd/>
            <a:tailEnd/>
          </a:ln>
        </p:spPr>
        <p:txBody>
          <a:bodyPr>
            <a:spAutoFit/>
          </a:bodyPr>
          <a:lstStyle/>
          <a:p>
            <a:pPr algn="ctr"/>
            <a:r>
              <a:rPr lang="en-US" sz="2000" b="1" i="1" u="sng">
                <a:solidFill>
                  <a:schemeClr val="bg1"/>
                </a:solidFill>
              </a:rPr>
              <a:t>Results</a:t>
            </a:r>
          </a:p>
          <a:p>
            <a:r>
              <a:rPr lang="en-US" b="1">
                <a:solidFill>
                  <a:srgbClr val="000000"/>
                </a:solidFill>
              </a:rPr>
              <a:t>Live birth: </a:t>
            </a:r>
            <a:r>
              <a:rPr lang="en-US">
                <a:solidFill>
                  <a:srgbClr val="000000"/>
                </a:solidFill>
              </a:rPr>
              <a:t>Men taking oral antioxidants had an associated statistically significant increase in live birth rate (pooled odds ratio (OR) 4.85, 95% CI 1.92 to 12.24; P = 0.0008, I2 = 0%) This result was based on 20 live births from a total of 214 couples in only three studie</a:t>
            </a:r>
          </a:p>
          <a:p>
            <a:r>
              <a:rPr lang="en-US" b="1">
                <a:solidFill>
                  <a:srgbClr val="000000"/>
                </a:solidFill>
              </a:rPr>
              <a:t>Pregnancy rate:</a:t>
            </a:r>
            <a:r>
              <a:rPr lang="en-US">
                <a:solidFill>
                  <a:srgbClr val="000000"/>
                </a:solidFill>
              </a:rPr>
              <a:t>. Antioxidant use was associated with a statistically significant increased pregnancy rate compared to control (pooled OR 4.18, 95% CI 2.65 to 6.59; P &lt; 0.00001, I2 = 0%).</a:t>
            </a:r>
          </a:p>
        </p:txBody>
      </p:sp>
      <p:sp>
        <p:nvSpPr>
          <p:cNvPr id="7" name="Oval 6"/>
          <p:cNvSpPr/>
          <p:nvPr/>
        </p:nvSpPr>
        <p:spPr>
          <a:xfrm>
            <a:off x="395536" y="332656"/>
            <a:ext cx="1152128" cy="792088"/>
          </a:xfrm>
          <a:prstGeom prst="ellipse">
            <a:avLst/>
          </a:prstGeom>
          <a:solidFill>
            <a:schemeClr val="accent1">
              <a:lumMod val="60000"/>
              <a:lumOff val="40000"/>
            </a:schemeClr>
          </a:solidFill>
          <a:ln>
            <a:solidFill>
              <a:srgbClr val="0F6FC6"/>
            </a:solidFill>
          </a:ln>
          <a:scene3d>
            <a:camera prst="obliqueBottomRigh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t>2011</a:t>
            </a:r>
          </a:p>
        </p:txBody>
      </p:sp>
      <p:sp>
        <p:nvSpPr>
          <p:cNvPr id="10247" name="Rectangle 8"/>
          <p:cNvSpPr>
            <a:spLocks noChangeArrowheads="1"/>
          </p:cNvSpPr>
          <p:nvPr/>
        </p:nvSpPr>
        <p:spPr bwMode="auto">
          <a:xfrm>
            <a:off x="144463" y="5013325"/>
            <a:ext cx="8964612" cy="1508125"/>
          </a:xfrm>
          <a:prstGeom prst="rect">
            <a:avLst/>
          </a:prstGeom>
          <a:solidFill>
            <a:srgbClr val="FBE903"/>
          </a:solidFill>
          <a:ln w="12700">
            <a:solidFill>
              <a:srgbClr val="0F6FC6"/>
            </a:solidFill>
            <a:miter lim="800000"/>
            <a:headEnd/>
            <a:tailEnd/>
          </a:ln>
        </p:spPr>
        <p:txBody>
          <a:bodyPr>
            <a:spAutoFit/>
          </a:bodyPr>
          <a:lstStyle/>
          <a:p>
            <a:pPr algn="ctr"/>
            <a:r>
              <a:rPr lang="en-US" sz="2000" b="1" i="1" u="sng" dirty="0">
                <a:solidFill>
                  <a:schemeClr val="bg1"/>
                </a:solidFill>
              </a:rPr>
              <a:t>Authors</a:t>
            </a:r>
            <a:r>
              <a:rPr lang="en-US" altLang="en-US" sz="2000" b="1" i="1" u="sng" dirty="0">
                <a:solidFill>
                  <a:schemeClr val="bg1"/>
                </a:solidFill>
              </a:rPr>
              <a:t>’</a:t>
            </a:r>
            <a:r>
              <a:rPr lang="en-US" sz="2000" b="1" i="1" u="sng" dirty="0">
                <a:solidFill>
                  <a:schemeClr val="bg1"/>
                </a:solidFill>
              </a:rPr>
              <a:t> conclusions</a:t>
            </a:r>
          </a:p>
          <a:p>
            <a:r>
              <a:rPr lang="en-US" dirty="0">
                <a:solidFill>
                  <a:srgbClr val="000000"/>
                </a:solidFill>
              </a:rPr>
              <a:t>Antioxidant supplementation in </a:t>
            </a:r>
            <a:r>
              <a:rPr lang="en-US" dirty="0" err="1">
                <a:solidFill>
                  <a:srgbClr val="000000"/>
                </a:solidFill>
              </a:rPr>
              <a:t>subfertile</a:t>
            </a:r>
            <a:r>
              <a:rPr lang="en-US" dirty="0">
                <a:solidFill>
                  <a:srgbClr val="000000"/>
                </a:solidFill>
              </a:rPr>
              <a:t> males may improve</a:t>
            </a:r>
          </a:p>
          <a:p>
            <a:r>
              <a:rPr lang="en-US" dirty="0">
                <a:solidFill>
                  <a:srgbClr val="000000"/>
                </a:solidFill>
              </a:rPr>
              <a:t> the outcomes of live birth and pregnancy rate for </a:t>
            </a:r>
            <a:r>
              <a:rPr lang="en-US" dirty="0" err="1">
                <a:solidFill>
                  <a:srgbClr val="000000"/>
                </a:solidFill>
              </a:rPr>
              <a:t>subfertile</a:t>
            </a:r>
            <a:r>
              <a:rPr lang="en-US" dirty="0">
                <a:solidFill>
                  <a:srgbClr val="000000"/>
                </a:solidFill>
              </a:rPr>
              <a:t> couples undergoing ART cycles. Further head to head comparisons are necessary to identify the superiority of one antioxidant over another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204864"/>
            <a:ext cx="3600400" cy="2554545"/>
          </a:xfrm>
          <a:prstGeom prst="rect">
            <a:avLst/>
          </a:prstGeom>
          <a:solidFill>
            <a:srgbClr val="0076A3"/>
          </a:solidFill>
          <a:ln w="12700" cmpd="sng">
            <a:solidFill>
              <a:schemeClr val="accent1">
                <a:lumMod val="75000"/>
              </a:schemeClr>
            </a:solidFill>
          </a:ln>
          <a:effectLst/>
          <a:scene3d>
            <a:camera prst="orthographicFront"/>
            <a:lightRig rig="threePt" dir="t"/>
          </a:scene3d>
          <a:sp3d>
            <a:bevelT w="152400" h="50800" prst="softRound"/>
          </a:sp3d>
        </p:spPr>
        <p:txBody>
          <a:bodyPr>
            <a:spAutoFit/>
          </a:bodyPr>
          <a:lstStyle/>
          <a:p>
            <a:pPr algn="ctr">
              <a:defRPr/>
            </a:pPr>
            <a:r>
              <a:rPr lang="en-US">
                <a:solidFill>
                  <a:srgbClr val="000000"/>
                </a:solidFill>
                <a:ea typeface="ＭＳ Ｐゴシック" charset="-128"/>
              </a:rPr>
              <a:t> </a:t>
            </a:r>
            <a:r>
              <a:rPr lang="en-US" sz="2000" b="1">
                <a:solidFill>
                  <a:srgbClr val="F8F8F8"/>
                </a:solidFill>
                <a:effectLst>
                  <a:outerShdw blurRad="38100" dist="38100" dir="2700000" algn="tl">
                    <a:srgbClr val="000000"/>
                  </a:outerShdw>
                </a:effectLst>
                <a:ea typeface="ＭＳ Ｐゴシック" charset="-128"/>
              </a:rPr>
              <a:t>Epigenetic alterations in the sperm </a:t>
            </a:r>
          </a:p>
          <a:p>
            <a:pPr algn="ctr">
              <a:defRPr/>
            </a:pPr>
            <a:r>
              <a:rPr lang="en-US" sz="2000" b="1">
                <a:solidFill>
                  <a:srgbClr val="F8F8F8"/>
                </a:solidFill>
                <a:effectLst>
                  <a:outerShdw blurRad="38100" dist="38100" dir="2700000" algn="tl">
                    <a:srgbClr val="000000"/>
                  </a:outerShdw>
                </a:effectLst>
                <a:ea typeface="ＭＳ Ｐゴシック" charset="-128"/>
              </a:rPr>
              <a:t>(chromatin packing, imprinting errors, absence or alteration of the centrosome, telomeric shortening, and absence of sperm RNA</a:t>
            </a:r>
            <a:r>
              <a:rPr lang="en-US" b="1">
                <a:solidFill>
                  <a:srgbClr val="F8F8F8"/>
                </a:solidFill>
                <a:effectLst>
                  <a:outerShdw blurRad="38100" dist="38100" dir="2700000" algn="tl">
                    <a:srgbClr val="000000"/>
                  </a:outerShdw>
                </a:effectLst>
                <a:ea typeface="ＭＳ Ｐゴシック" charset="-128"/>
              </a:rPr>
              <a:t>) </a:t>
            </a:r>
          </a:p>
        </p:txBody>
      </p:sp>
      <p:sp>
        <p:nvSpPr>
          <p:cNvPr id="5" name="Rectangle 4"/>
          <p:cNvSpPr/>
          <p:nvPr/>
        </p:nvSpPr>
        <p:spPr>
          <a:xfrm>
            <a:off x="179512" y="5027692"/>
            <a:ext cx="8856984" cy="1569660"/>
          </a:xfrm>
          <a:prstGeom prst="rect">
            <a:avLst/>
          </a:prstGeom>
          <a:solidFill>
            <a:schemeClr val="accent1">
              <a:lumMod val="40000"/>
              <a:lumOff val="60000"/>
            </a:schemeClr>
          </a:solidFill>
          <a:ln w="12700" cmpd="sng">
            <a:solidFill>
              <a:schemeClr val="accent1">
                <a:lumMod val="75000"/>
              </a:schemeClr>
            </a:solidFill>
          </a:ln>
          <a:effectLst/>
          <a:scene3d>
            <a:camera prst="orthographicFront"/>
            <a:lightRig rig="threePt" dir="t"/>
          </a:scene3d>
          <a:sp3d>
            <a:bevelT w="114300" prst="hardEdge"/>
          </a:sp3d>
        </p:spPr>
        <p:txBody>
          <a:bodyPr>
            <a:spAutoFit/>
          </a:bodyPr>
          <a:lstStyle/>
          <a:p>
            <a:pPr fontAlgn="auto">
              <a:spcBef>
                <a:spcPts val="0"/>
              </a:spcBef>
              <a:spcAft>
                <a:spcPts val="0"/>
              </a:spcAft>
              <a:defRPr/>
            </a:pPr>
            <a:r>
              <a:rPr lang="en-US" sz="2400" dirty="0">
                <a:solidFill>
                  <a:srgbClr val="FF0000"/>
                </a:solidFill>
                <a:latin typeface="+mn-lt"/>
                <a:ea typeface="+mn-ea"/>
              </a:rPr>
              <a:t>Partners of recurrent pregnancy loss patients show a significant increase in sperm chromosome aneuploidy, abnormal chromatin condensation, DNA fragmentation, increased apoptosis, and abnormal sperm morphology compared with fertile men</a:t>
            </a:r>
          </a:p>
        </p:txBody>
      </p:sp>
      <p:sp>
        <p:nvSpPr>
          <p:cNvPr id="6" name="Rectangle 5"/>
          <p:cNvSpPr/>
          <p:nvPr/>
        </p:nvSpPr>
        <p:spPr>
          <a:xfrm>
            <a:off x="1763688" y="260648"/>
            <a:ext cx="6840760" cy="1569660"/>
          </a:xfrm>
          <a:prstGeom prst="rect">
            <a:avLst/>
          </a:prstGeom>
          <a:solidFill>
            <a:schemeClr val="accent1">
              <a:lumMod val="75000"/>
            </a:schemeClr>
          </a:solidFill>
          <a:ln w="3175" cmpd="sng">
            <a:solidFill>
              <a:schemeClr val="bg1"/>
            </a:solidFill>
          </a:ln>
          <a:effectLst>
            <a:outerShdw blurRad="50800" dist="38100" dir="16200000" rotWithShape="0">
              <a:prstClr val="black">
                <a:alpha val="40000"/>
              </a:prstClr>
            </a:outerShdw>
          </a:effectLst>
          <a:scene3d>
            <a:camera prst="orthographicFront"/>
            <a:lightRig rig="threePt" dir="t"/>
          </a:scene3d>
          <a:sp3d>
            <a:bevelT w="139700" h="139700" prst="divot"/>
          </a:sp3d>
        </p:spPr>
        <p:txBody>
          <a:bodyPr>
            <a:spAutoFit/>
          </a:bodyPr>
          <a:lstStyle/>
          <a:p>
            <a:pPr algn="ctr" fontAlgn="auto">
              <a:spcBef>
                <a:spcPts val="0"/>
              </a:spcBef>
              <a:spcAft>
                <a:spcPts val="0"/>
              </a:spcAft>
              <a:defRPr/>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n-ea"/>
              </a:rPr>
              <a:t>Recurrent pregnancy loss is defined as the miscarriage of two or more consecutive pregnancies in the first or early second trimester of gestation</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n-ea"/>
              </a:rPr>
              <a:t>. </a:t>
            </a:r>
          </a:p>
        </p:txBody>
      </p:sp>
      <p:sp>
        <p:nvSpPr>
          <p:cNvPr id="7" name="Rectangle 6"/>
          <p:cNvSpPr/>
          <p:nvPr/>
        </p:nvSpPr>
        <p:spPr>
          <a:xfrm>
            <a:off x="5580112" y="2348880"/>
            <a:ext cx="3312368" cy="2246769"/>
          </a:xfrm>
          <a:prstGeom prst="rect">
            <a:avLst/>
          </a:prstGeom>
          <a:solidFill>
            <a:schemeClr val="accent2">
              <a:lumMod val="75000"/>
            </a:schemeClr>
          </a:solidFill>
          <a:scene3d>
            <a:camera prst="orthographicFront"/>
            <a:lightRig rig="soft" dir="t">
              <a:rot lat="0" lon="0" rev="10800000"/>
            </a:lightRig>
          </a:scene3d>
          <a:sp3d>
            <a:bevelT w="152400" h="50800" prst="softRound"/>
          </a:sp3d>
        </p:spPr>
        <p:txBody>
          <a:bodyPr>
            <a:spAutoFit/>
            <a:sp3d>
              <a:bevelT w="27940" h="12700"/>
              <a:contourClr>
                <a:srgbClr val="DDDDDD"/>
              </a:contourClr>
            </a:sp3d>
          </a:bodyPr>
          <a:lstStyle/>
          <a:p>
            <a:pPr algn="ctr" fontAlgn="auto">
              <a:spcBef>
                <a:spcPts val="0"/>
              </a:spcBef>
              <a:spcAft>
                <a:spcPts val="0"/>
              </a:spcAft>
              <a:defRPr/>
            </a:pPr>
            <a:r>
              <a:rPr lang="en-US" b="1" spc="150" dirty="0">
                <a:ln w="11430"/>
                <a:solidFill>
                  <a:srgbClr val="F8F8F8"/>
                </a:solidFill>
                <a:effectLst>
                  <a:outerShdw blurRad="25400" algn="tl" rotWithShape="0">
                    <a:srgbClr val="000000">
                      <a:alpha val="43000"/>
                    </a:srgbClr>
                  </a:outerShdw>
                </a:effectLst>
                <a:latin typeface="+mn-lt"/>
                <a:ea typeface="+mn-ea"/>
              </a:rPr>
              <a:t> </a:t>
            </a:r>
            <a:r>
              <a:rPr lang="en-US" sz="2000" b="1" spc="150" dirty="0">
                <a:ln w="11430"/>
                <a:solidFill>
                  <a:srgbClr val="F8F8F8"/>
                </a:solidFill>
                <a:effectLst>
                  <a:outerShdw blurRad="25400" algn="tl" rotWithShape="0">
                    <a:srgbClr val="000000">
                      <a:alpha val="43000"/>
                    </a:srgbClr>
                  </a:outerShdw>
                </a:effectLst>
                <a:latin typeface="+mn-lt"/>
                <a:ea typeface="+mn-ea"/>
              </a:rPr>
              <a:t>Endocrine, anatomical, psychological, infectious, thrombotic, genetic, or immunological causes, more than 50% of cases remain unexplained</a:t>
            </a:r>
            <a:r>
              <a:rPr lang="en-US" b="1" spc="150" dirty="0">
                <a:ln w="11430"/>
                <a:solidFill>
                  <a:srgbClr val="F8F8F8"/>
                </a:solidFill>
                <a:effectLst>
                  <a:outerShdw blurRad="25400" algn="tl" rotWithShape="0">
                    <a:srgbClr val="000000">
                      <a:alpha val="43000"/>
                    </a:srgbClr>
                  </a:outerShdw>
                </a:effectLst>
                <a:latin typeface="+mn-lt"/>
                <a:ea typeface="+mn-ea"/>
              </a:rPr>
              <a:t>, </a:t>
            </a:r>
          </a:p>
        </p:txBody>
      </p:sp>
      <p:sp>
        <p:nvSpPr>
          <p:cNvPr id="9" name="Plus 8"/>
          <p:cNvSpPr/>
          <p:nvPr/>
        </p:nvSpPr>
        <p:spPr>
          <a:xfrm>
            <a:off x="4067944" y="2636912"/>
            <a:ext cx="1224136" cy="1656184"/>
          </a:xfrm>
          <a:prstGeom prst="mathPlus">
            <a:avLst/>
          </a:prstGeom>
          <a:solidFill>
            <a:schemeClr val="accent1"/>
          </a:solidFill>
          <a:ln w="19050" cmpd="sng">
            <a:solidFill>
              <a:schemeClr val="bg2"/>
            </a:solidFill>
          </a:ln>
          <a:scene3d>
            <a:camera prst="perspectiveRelaxed"/>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Schermata 2011-10-16 a 11.47.39.png"/>
          <p:cNvPicPr>
            <a:picLocks noChangeAspect="1"/>
          </p:cNvPicPr>
          <p:nvPr/>
        </p:nvPicPr>
        <p:blipFill>
          <a:blip r:embed="rId2" cstate="print"/>
          <a:srcRect/>
          <a:stretch>
            <a:fillRect/>
          </a:stretch>
        </p:blipFill>
        <p:spPr bwMode="auto">
          <a:xfrm>
            <a:off x="107950" y="123825"/>
            <a:ext cx="1265238" cy="1720850"/>
          </a:xfrm>
          <a:prstGeom prst="rect">
            <a:avLst/>
          </a:prstGeom>
          <a:noFill/>
          <a:ln w="9525">
            <a:solidFill>
              <a:srgbClr val="000000"/>
            </a:solidFill>
            <a:miter lim="800000"/>
            <a:headEnd/>
            <a:tailEnd/>
          </a:ln>
        </p:spPr>
      </p:pic>
      <p:sp>
        <p:nvSpPr>
          <p:cNvPr id="10" name="Rectangle 9"/>
          <p:cNvSpPr/>
          <p:nvPr/>
        </p:nvSpPr>
        <p:spPr>
          <a:xfrm>
            <a:off x="35496" y="5301208"/>
            <a:ext cx="9073008" cy="707886"/>
          </a:xfrm>
          <a:prstGeom prst="rect">
            <a:avLst/>
          </a:prstGeom>
          <a:solidFill>
            <a:srgbClr val="FBE903"/>
          </a:solidFill>
          <a:ln w="19050" cmpd="sng">
            <a:solidFill>
              <a:srgbClr val="000000"/>
            </a:solidFill>
          </a:ln>
          <a:scene3d>
            <a:camera prst="orthographicFront"/>
            <a:lightRig rig="threePt" dir="t"/>
          </a:scene3d>
          <a:sp3d>
            <a:bevelT w="114300" prst="artDeco"/>
          </a:sp3d>
        </p:spPr>
        <p:txBody>
          <a:bodyPr>
            <a:spAutoFit/>
          </a:bodyPr>
          <a:lstStyle/>
          <a:p>
            <a:pPr algn="ctr">
              <a:defRPr/>
            </a:pPr>
            <a:r>
              <a:rPr lang="en-US" sz="2000" dirty="0" err="1" smtClean="0">
                <a:solidFill>
                  <a:srgbClr val="000000"/>
                </a:solidFill>
                <a:ea typeface="ＭＳ Ｐゴシック" charset="-128"/>
              </a:rPr>
              <a:t>L’alterazione</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della</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struttura</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cromatinica</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dello</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spermatozoo</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correla</a:t>
            </a:r>
            <a:r>
              <a:rPr lang="en-US" sz="2000" dirty="0" smtClean="0">
                <a:solidFill>
                  <a:srgbClr val="000000"/>
                </a:solidFill>
                <a:ea typeface="ＭＳ Ｐゴシック" charset="-128"/>
              </a:rPr>
              <a:t> con un </a:t>
            </a:r>
            <a:r>
              <a:rPr lang="en-US" sz="2000" dirty="0" err="1" smtClean="0">
                <a:solidFill>
                  <a:srgbClr val="000000"/>
                </a:solidFill>
                <a:ea typeface="ＭＳ Ｐゴシック" charset="-128"/>
              </a:rPr>
              <a:t>aumentato</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tasso</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di</a:t>
            </a:r>
            <a:r>
              <a:rPr lang="en-US" sz="2000" dirty="0" smtClean="0">
                <a:solidFill>
                  <a:srgbClr val="000000"/>
                </a:solidFill>
                <a:ea typeface="ＭＳ Ｐゴシック" charset="-128"/>
              </a:rPr>
              <a:t> </a:t>
            </a:r>
            <a:r>
              <a:rPr lang="en-US" sz="2000" dirty="0" err="1" smtClean="0">
                <a:solidFill>
                  <a:srgbClr val="000000"/>
                </a:solidFill>
                <a:ea typeface="ＭＳ Ｐゴシック" charset="-128"/>
              </a:rPr>
              <a:t>abortività</a:t>
            </a:r>
            <a:endParaRPr lang="en-US" sz="2000" dirty="0">
              <a:solidFill>
                <a:srgbClr val="000000"/>
              </a:solidFill>
              <a:ea typeface="ＭＳ Ｐゴシック" charset="-128"/>
            </a:endParaRPr>
          </a:p>
        </p:txBody>
      </p:sp>
      <p:pic>
        <p:nvPicPr>
          <p:cNvPr id="14342" name="Picture 3" descr="Schermata 2011-10-16 a 12.40.59.png"/>
          <p:cNvPicPr>
            <a:picLocks noChangeAspect="1"/>
          </p:cNvPicPr>
          <p:nvPr/>
        </p:nvPicPr>
        <p:blipFill>
          <a:blip r:embed="rId3" cstate="print"/>
          <a:srcRect/>
          <a:stretch>
            <a:fillRect/>
          </a:stretch>
        </p:blipFill>
        <p:spPr bwMode="auto">
          <a:xfrm>
            <a:off x="1547813" y="115888"/>
            <a:ext cx="7019925" cy="2036762"/>
          </a:xfrm>
          <a:prstGeom prst="rect">
            <a:avLst/>
          </a:prstGeom>
          <a:noFill/>
          <a:ln w="9525">
            <a:solidFill>
              <a:srgbClr val="0B5395"/>
            </a:solidFill>
            <a:miter lim="800000"/>
            <a:headEnd/>
            <a:tailEnd/>
          </a:ln>
        </p:spPr>
      </p:pic>
      <p:sp>
        <p:nvSpPr>
          <p:cNvPr id="7" name="Trapezoid 6"/>
          <p:cNvSpPr/>
          <p:nvPr/>
        </p:nvSpPr>
        <p:spPr>
          <a:xfrm>
            <a:off x="2699792" y="2420888"/>
            <a:ext cx="3888432" cy="2376264"/>
          </a:xfrm>
          <a:prstGeom prst="trapezoid">
            <a:avLst/>
          </a:prstGeom>
          <a:solidFill>
            <a:srgbClr val="0F6FC6"/>
          </a:solidFill>
          <a:ln w="28575" cmpd="sng">
            <a:solidFill>
              <a:srgbClr val="91C6F7"/>
            </a:solidFill>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ea typeface="MS PGothic" pitchFamily="34" charset="-128"/>
              </a:rPr>
              <a:t>Retrospective review and prospective study.</a:t>
            </a:r>
          </a:p>
          <a:p>
            <a:pPr algn="ctr"/>
            <a:r>
              <a:rPr lang="en-US">
                <a:solidFill>
                  <a:srgbClr val="FFFFFF"/>
                </a:solidFill>
                <a:ea typeface="MS PGothic" pitchFamily="34" charset="-128"/>
              </a:rPr>
              <a:t> Patient(s): Two hundred twenty-three 223couples undergoing conventional IVF (n 1⁄4 137) and ICSI (n 1⁄4 86).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Schermata 2011-10-16 a 11.47.39.png"/>
          <p:cNvPicPr>
            <a:picLocks noChangeAspect="1"/>
          </p:cNvPicPr>
          <p:nvPr/>
        </p:nvPicPr>
        <p:blipFill>
          <a:blip r:embed="rId2" cstate="print"/>
          <a:srcRect/>
          <a:stretch>
            <a:fillRect/>
          </a:stretch>
        </p:blipFill>
        <p:spPr bwMode="auto">
          <a:xfrm>
            <a:off x="323850" y="98425"/>
            <a:ext cx="1265238" cy="1720850"/>
          </a:xfrm>
          <a:prstGeom prst="rect">
            <a:avLst/>
          </a:prstGeom>
          <a:noFill/>
          <a:ln w="9525">
            <a:solidFill>
              <a:srgbClr val="000000"/>
            </a:solidFill>
            <a:miter lim="800000"/>
            <a:headEnd/>
            <a:tailEnd/>
          </a:ln>
        </p:spPr>
      </p:pic>
      <p:pic>
        <p:nvPicPr>
          <p:cNvPr id="15363" name="Picture 1" descr="Schermata 2011-10-16 a 11.54.29.png"/>
          <p:cNvPicPr>
            <a:picLocks noChangeAspect="1"/>
          </p:cNvPicPr>
          <p:nvPr/>
        </p:nvPicPr>
        <p:blipFill>
          <a:blip r:embed="rId3" cstate="print"/>
          <a:srcRect/>
          <a:stretch>
            <a:fillRect/>
          </a:stretch>
        </p:blipFill>
        <p:spPr bwMode="auto">
          <a:xfrm>
            <a:off x="1733550" y="188913"/>
            <a:ext cx="7159625" cy="1368425"/>
          </a:xfrm>
          <a:prstGeom prst="rect">
            <a:avLst/>
          </a:prstGeom>
          <a:noFill/>
          <a:ln w="9525">
            <a:noFill/>
            <a:miter lim="800000"/>
            <a:headEnd/>
            <a:tailEnd/>
          </a:ln>
        </p:spPr>
      </p:pic>
      <p:pic>
        <p:nvPicPr>
          <p:cNvPr id="15365" name="Picture 2" descr="Schermata 2011-10-16 a 11.55.01.png"/>
          <p:cNvPicPr>
            <a:picLocks noChangeAspect="1"/>
          </p:cNvPicPr>
          <p:nvPr/>
        </p:nvPicPr>
        <p:blipFill>
          <a:blip r:embed="rId4" cstate="print"/>
          <a:srcRect/>
          <a:stretch>
            <a:fillRect/>
          </a:stretch>
        </p:blipFill>
        <p:spPr bwMode="auto">
          <a:xfrm>
            <a:off x="1368425" y="1773238"/>
            <a:ext cx="6875463" cy="3449637"/>
          </a:xfrm>
          <a:prstGeom prst="rect">
            <a:avLst/>
          </a:prstGeom>
          <a:noFill/>
          <a:ln w="9525">
            <a:solidFill>
              <a:srgbClr val="000000"/>
            </a:solidFill>
            <a:miter lim="800000"/>
            <a:headEnd/>
            <a:tailEnd/>
          </a:ln>
        </p:spPr>
      </p:pic>
      <p:sp>
        <p:nvSpPr>
          <p:cNvPr id="10" name="Rectangle 9"/>
          <p:cNvSpPr/>
          <p:nvPr/>
        </p:nvSpPr>
        <p:spPr>
          <a:xfrm>
            <a:off x="35496" y="5301208"/>
            <a:ext cx="9073008" cy="1200329"/>
          </a:xfrm>
          <a:prstGeom prst="rect">
            <a:avLst/>
          </a:prstGeom>
          <a:solidFill>
            <a:srgbClr val="FBE903"/>
          </a:solidFill>
          <a:ln w="19050" cmpd="sng">
            <a:solidFill>
              <a:srgbClr val="000000"/>
            </a:solidFill>
          </a:ln>
          <a:scene3d>
            <a:camera prst="orthographicFront"/>
            <a:lightRig rig="threePt" dir="t"/>
          </a:scene3d>
          <a:sp3d>
            <a:bevelT w="114300" prst="artDeco"/>
          </a:sp3d>
        </p:spPr>
        <p:txBody>
          <a:bodyPr>
            <a:spAutoFit/>
          </a:bodyPr>
          <a:lstStyle/>
          <a:p>
            <a:r>
              <a:rPr lang="en-US" dirty="0" err="1" smtClean="0">
                <a:solidFill>
                  <a:srgbClr val="000000"/>
                </a:solidFill>
                <a:ea typeface="ＭＳ Ｐゴシック" charset="-128"/>
              </a:rPr>
              <a:t>Una</a:t>
            </a:r>
            <a:r>
              <a:rPr lang="en-US" dirty="0" smtClean="0">
                <a:solidFill>
                  <a:srgbClr val="000000"/>
                </a:solidFill>
                <a:ea typeface="ＭＳ Ｐゴシック" charset="-128"/>
              </a:rPr>
              <a:t> </a:t>
            </a:r>
            <a:r>
              <a:rPr lang="en-US" dirty="0" err="1" smtClean="0">
                <a:solidFill>
                  <a:srgbClr val="000000"/>
                </a:solidFill>
                <a:ea typeface="ＭＳ Ｐゴシック" charset="-128"/>
              </a:rPr>
              <a:t>supplementazione</a:t>
            </a:r>
            <a:r>
              <a:rPr lang="en-US" dirty="0" smtClean="0">
                <a:solidFill>
                  <a:srgbClr val="000000"/>
                </a:solidFill>
                <a:ea typeface="ＭＳ Ｐゴシック" charset="-128"/>
              </a:rPr>
              <a:t> con </a:t>
            </a:r>
            <a:r>
              <a:rPr lang="en-US" dirty="0" err="1" smtClean="0">
                <a:solidFill>
                  <a:srgbClr val="000000"/>
                </a:solidFill>
                <a:ea typeface="ＭＳ Ｐゴシック" charset="-128"/>
              </a:rPr>
              <a:t>antiossidanti</a:t>
            </a:r>
            <a:r>
              <a:rPr lang="en-US" dirty="0" smtClean="0">
                <a:solidFill>
                  <a:srgbClr val="000000"/>
                </a:solidFill>
                <a:ea typeface="ＭＳ Ｐゴシック" charset="-128"/>
              </a:rPr>
              <a:t> , </a:t>
            </a:r>
            <a:r>
              <a:rPr lang="en-US" dirty="0" err="1" smtClean="0">
                <a:solidFill>
                  <a:srgbClr val="000000"/>
                </a:solidFill>
                <a:ea typeface="ＭＳ Ｐゴシック" charset="-128"/>
              </a:rPr>
              <a:t>nei</a:t>
            </a:r>
            <a:r>
              <a:rPr lang="en-US" dirty="0" smtClean="0">
                <a:solidFill>
                  <a:srgbClr val="000000"/>
                </a:solidFill>
                <a:ea typeface="ＭＳ Ｐゴシック" charset="-128"/>
              </a:rPr>
              <a:t> </a:t>
            </a:r>
            <a:r>
              <a:rPr lang="en-US" dirty="0" err="1" smtClean="0">
                <a:solidFill>
                  <a:srgbClr val="000000"/>
                </a:solidFill>
                <a:ea typeface="ＭＳ Ｐゴシック" charset="-128"/>
              </a:rPr>
              <a:t>soggetti</a:t>
            </a:r>
            <a:r>
              <a:rPr lang="en-US" dirty="0" smtClean="0">
                <a:solidFill>
                  <a:srgbClr val="000000"/>
                </a:solidFill>
                <a:ea typeface="ＭＳ Ｐゴシック" charset="-128"/>
              </a:rPr>
              <a:t> </a:t>
            </a:r>
            <a:r>
              <a:rPr lang="en-US" dirty="0" err="1" smtClean="0">
                <a:solidFill>
                  <a:srgbClr val="000000"/>
                </a:solidFill>
                <a:ea typeface="ＭＳ Ｐゴシック" charset="-128"/>
              </a:rPr>
              <a:t>che</a:t>
            </a:r>
            <a:r>
              <a:rPr lang="en-US" dirty="0" smtClean="0">
                <a:solidFill>
                  <a:srgbClr val="000000"/>
                </a:solidFill>
                <a:ea typeface="ＭＳ Ｐゴシック" charset="-128"/>
              </a:rPr>
              <a:t> </a:t>
            </a:r>
            <a:r>
              <a:rPr lang="en-US" dirty="0" err="1" smtClean="0">
                <a:solidFill>
                  <a:srgbClr val="000000"/>
                </a:solidFill>
                <a:ea typeface="ＭＳ Ｐゴシック" charset="-128"/>
              </a:rPr>
              <a:t>presentano</a:t>
            </a:r>
            <a:r>
              <a:rPr lang="en-US" dirty="0" smtClean="0">
                <a:solidFill>
                  <a:srgbClr val="000000"/>
                </a:solidFill>
                <a:ea typeface="ＭＳ Ｐゴシック" charset="-128"/>
              </a:rPr>
              <a:t> un alto </a:t>
            </a:r>
            <a:r>
              <a:rPr lang="en-US" dirty="0" err="1" smtClean="0">
                <a:solidFill>
                  <a:srgbClr val="000000"/>
                </a:solidFill>
                <a:ea typeface="ＭＳ Ｐゴシック" charset="-128"/>
              </a:rPr>
              <a:t>tasso</a:t>
            </a:r>
            <a:r>
              <a:rPr lang="en-US" dirty="0" smtClean="0">
                <a:solidFill>
                  <a:srgbClr val="000000"/>
                </a:solidFill>
                <a:ea typeface="ＭＳ Ｐゴシック" charset="-128"/>
              </a:rPr>
              <a:t> </a:t>
            </a:r>
            <a:r>
              <a:rPr lang="en-US" dirty="0" err="1" smtClean="0">
                <a:solidFill>
                  <a:srgbClr val="000000"/>
                </a:solidFill>
                <a:ea typeface="ＭＳ Ｐゴシック" charset="-128"/>
              </a:rPr>
              <a:t>di</a:t>
            </a:r>
            <a:r>
              <a:rPr lang="en-US" dirty="0" smtClean="0">
                <a:solidFill>
                  <a:srgbClr val="000000"/>
                </a:solidFill>
                <a:ea typeface="ＭＳ Ｐゴシック" charset="-128"/>
              </a:rPr>
              <a:t> </a:t>
            </a:r>
            <a:r>
              <a:rPr lang="en-US" dirty="0" err="1" smtClean="0">
                <a:solidFill>
                  <a:srgbClr val="000000"/>
                </a:solidFill>
                <a:ea typeface="ＭＳ Ｐゴシック" charset="-128"/>
              </a:rPr>
              <a:t>frammentazione</a:t>
            </a:r>
            <a:r>
              <a:rPr lang="en-US" dirty="0" smtClean="0">
                <a:solidFill>
                  <a:srgbClr val="000000"/>
                </a:solidFill>
                <a:ea typeface="ＭＳ Ｐゴシック" charset="-128"/>
              </a:rPr>
              <a:t> del DNA o </a:t>
            </a:r>
            <a:r>
              <a:rPr lang="en-US" dirty="0" err="1" smtClean="0">
                <a:solidFill>
                  <a:srgbClr val="000000"/>
                </a:solidFill>
                <a:ea typeface="ＭＳ Ｐゴシック" charset="-128"/>
              </a:rPr>
              <a:t>di</a:t>
            </a:r>
            <a:r>
              <a:rPr lang="en-US" dirty="0" smtClean="0">
                <a:solidFill>
                  <a:srgbClr val="000000"/>
                </a:solidFill>
                <a:ea typeface="ＭＳ Ｐゴシック" charset="-128"/>
              </a:rPr>
              <a:t> stress </a:t>
            </a:r>
            <a:r>
              <a:rPr lang="en-US" dirty="0" err="1" smtClean="0">
                <a:solidFill>
                  <a:srgbClr val="000000"/>
                </a:solidFill>
                <a:ea typeface="ＭＳ Ｐゴシック" charset="-128"/>
              </a:rPr>
              <a:t>ossidativo</a:t>
            </a:r>
            <a:r>
              <a:rPr lang="en-US" dirty="0" smtClean="0">
                <a:solidFill>
                  <a:srgbClr val="000000"/>
                </a:solidFill>
                <a:ea typeface="ＭＳ Ｐゴシック" charset="-128"/>
              </a:rPr>
              <a:t>, </a:t>
            </a:r>
            <a:r>
              <a:rPr lang="en-US" dirty="0" err="1" smtClean="0">
                <a:solidFill>
                  <a:srgbClr val="000000"/>
                </a:solidFill>
                <a:ea typeface="ＭＳ Ｐゴシック" charset="-128"/>
              </a:rPr>
              <a:t>migliora</a:t>
            </a:r>
            <a:r>
              <a:rPr lang="en-US" dirty="0" smtClean="0">
                <a:solidFill>
                  <a:srgbClr val="000000"/>
                </a:solidFill>
                <a:ea typeface="ＭＳ Ｐゴシック" charset="-128"/>
              </a:rPr>
              <a:t> le </a:t>
            </a:r>
            <a:r>
              <a:rPr lang="en-US" dirty="0" err="1" smtClean="0">
                <a:solidFill>
                  <a:srgbClr val="000000"/>
                </a:solidFill>
                <a:ea typeface="ＭＳ Ｐゴシック" charset="-128"/>
              </a:rPr>
              <a:t>possibilità</a:t>
            </a:r>
            <a:r>
              <a:rPr lang="en-US" dirty="0" smtClean="0">
                <a:solidFill>
                  <a:srgbClr val="000000"/>
                </a:solidFill>
                <a:ea typeface="ＭＳ Ｐゴシック" charset="-128"/>
              </a:rPr>
              <a:t> </a:t>
            </a:r>
            <a:r>
              <a:rPr lang="en-US" dirty="0" err="1" smtClean="0">
                <a:solidFill>
                  <a:srgbClr val="000000"/>
                </a:solidFill>
                <a:ea typeface="ＭＳ Ｐゴシック" charset="-128"/>
              </a:rPr>
              <a:t>di</a:t>
            </a:r>
            <a:r>
              <a:rPr lang="en-US" dirty="0" smtClean="0">
                <a:solidFill>
                  <a:srgbClr val="000000"/>
                </a:solidFill>
                <a:ea typeface="ＭＳ Ｐゴシック" charset="-128"/>
              </a:rPr>
              <a:t> </a:t>
            </a:r>
            <a:r>
              <a:rPr lang="en-US" dirty="0" err="1" smtClean="0">
                <a:solidFill>
                  <a:srgbClr val="000000"/>
                </a:solidFill>
                <a:ea typeface="ＭＳ Ｐゴシック" charset="-128"/>
              </a:rPr>
              <a:t>gravidanza</a:t>
            </a:r>
            <a:r>
              <a:rPr lang="en-US" dirty="0" smtClean="0">
                <a:solidFill>
                  <a:srgbClr val="000000"/>
                </a:solidFill>
                <a:ea typeface="ＭＳ Ｐゴシック" charset="-128"/>
              </a:rPr>
              <a:t> in un </a:t>
            </a:r>
            <a:r>
              <a:rPr lang="en-US" dirty="0" err="1" smtClean="0">
                <a:solidFill>
                  <a:srgbClr val="000000"/>
                </a:solidFill>
                <a:ea typeface="ＭＳ Ｐゴシック" charset="-128"/>
              </a:rPr>
              <a:t>gruppo</a:t>
            </a:r>
            <a:r>
              <a:rPr lang="en-US" dirty="0" smtClean="0">
                <a:solidFill>
                  <a:srgbClr val="000000"/>
                </a:solidFill>
                <a:ea typeface="ＭＳ Ｐゴシック" charset="-128"/>
              </a:rPr>
              <a:t> </a:t>
            </a:r>
            <a:r>
              <a:rPr lang="en-US" dirty="0" err="1" smtClean="0">
                <a:solidFill>
                  <a:srgbClr val="000000"/>
                </a:solidFill>
                <a:ea typeface="ＭＳ Ｐゴシック" charset="-128"/>
              </a:rPr>
              <a:t>di</a:t>
            </a:r>
            <a:r>
              <a:rPr lang="en-US" dirty="0" smtClean="0">
                <a:solidFill>
                  <a:srgbClr val="000000"/>
                </a:solidFill>
                <a:ea typeface="ＭＳ Ｐゴシック" charset="-128"/>
              </a:rPr>
              <a:t> </a:t>
            </a:r>
            <a:r>
              <a:rPr lang="en-US" dirty="0" err="1" smtClean="0">
                <a:solidFill>
                  <a:srgbClr val="000000"/>
                </a:solidFill>
                <a:ea typeface="ＭＳ Ｐゴシック" charset="-128"/>
              </a:rPr>
              <a:t>donne</a:t>
            </a:r>
            <a:r>
              <a:rPr lang="en-US" dirty="0" smtClean="0">
                <a:solidFill>
                  <a:srgbClr val="000000"/>
                </a:solidFill>
                <a:ea typeface="ＭＳ Ｐゴシック" charset="-128"/>
              </a:rPr>
              <a:t> con </a:t>
            </a:r>
            <a:r>
              <a:rPr lang="en-US" dirty="0" err="1" smtClean="0">
                <a:solidFill>
                  <a:srgbClr val="000000"/>
                </a:solidFill>
                <a:ea typeface="ＭＳ Ｐゴシック" charset="-128"/>
              </a:rPr>
              <a:t>aborto</a:t>
            </a:r>
            <a:r>
              <a:rPr lang="en-US" dirty="0" smtClean="0">
                <a:solidFill>
                  <a:srgbClr val="000000"/>
                </a:solidFill>
                <a:ea typeface="ＭＳ Ｐゴシック" charset="-128"/>
              </a:rPr>
              <a:t> </a:t>
            </a:r>
            <a:r>
              <a:rPr lang="en-US" dirty="0" err="1" smtClean="0">
                <a:solidFill>
                  <a:srgbClr val="000000"/>
                </a:solidFill>
                <a:ea typeface="ＭＳ Ｐゴシック" charset="-128"/>
              </a:rPr>
              <a:t>ricorrente</a:t>
            </a:r>
            <a:r>
              <a:rPr lang="en-US" dirty="0" smtClean="0">
                <a:solidFill>
                  <a:srgbClr val="000000"/>
                </a:solidFill>
                <a:ea typeface="ＭＳ Ｐゴシック" charset="-128"/>
              </a:rPr>
              <a:t>. </a:t>
            </a:r>
            <a:r>
              <a:rPr lang="it-IT" dirty="0" smtClean="0"/>
              <a:t>Tutte le coppie in cui il partner maschile ha effettuato terapia antiossidante ha ottenuto una gravidanza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chermata 2011-10-16 a 11.30.33.png"/>
          <p:cNvPicPr>
            <a:picLocks noChangeAspect="1"/>
          </p:cNvPicPr>
          <p:nvPr/>
        </p:nvPicPr>
        <p:blipFill>
          <a:blip r:embed="rId2" cstate="print"/>
          <a:srcRect/>
          <a:stretch>
            <a:fillRect/>
          </a:stretch>
        </p:blipFill>
        <p:spPr bwMode="auto">
          <a:xfrm>
            <a:off x="107950" y="188913"/>
            <a:ext cx="1138238" cy="1501775"/>
          </a:xfrm>
          <a:prstGeom prst="rect">
            <a:avLst/>
          </a:prstGeom>
          <a:noFill/>
          <a:ln w="9525">
            <a:solidFill>
              <a:srgbClr val="000000"/>
            </a:solidFill>
            <a:miter lim="800000"/>
            <a:headEnd/>
            <a:tailEnd/>
          </a:ln>
        </p:spPr>
      </p:pic>
      <p:pic>
        <p:nvPicPr>
          <p:cNvPr id="16387" name="Picture 3" descr="Schermata 2011-10-16 a 11.27.45.png"/>
          <p:cNvPicPr>
            <a:picLocks noChangeAspect="1"/>
          </p:cNvPicPr>
          <p:nvPr/>
        </p:nvPicPr>
        <p:blipFill>
          <a:blip r:embed="rId3" cstate="print"/>
          <a:srcRect/>
          <a:stretch>
            <a:fillRect/>
          </a:stretch>
        </p:blipFill>
        <p:spPr bwMode="auto">
          <a:xfrm>
            <a:off x="1403350" y="44624"/>
            <a:ext cx="7596188" cy="1511300"/>
          </a:xfrm>
          <a:prstGeom prst="rect">
            <a:avLst/>
          </a:prstGeom>
          <a:noFill/>
          <a:ln w="9525">
            <a:solidFill>
              <a:srgbClr val="000000"/>
            </a:solidFill>
            <a:miter lim="800000"/>
            <a:headEnd/>
            <a:tailEnd/>
          </a:ln>
        </p:spPr>
      </p:pic>
      <p:pic>
        <p:nvPicPr>
          <p:cNvPr id="16389" name="Picture 5" descr="Schermata 2011-10-16 a 11.28.14.png"/>
          <p:cNvPicPr>
            <a:picLocks noChangeAspect="1"/>
          </p:cNvPicPr>
          <p:nvPr/>
        </p:nvPicPr>
        <p:blipFill>
          <a:blip r:embed="rId4" cstate="print"/>
          <a:srcRect/>
          <a:stretch>
            <a:fillRect/>
          </a:stretch>
        </p:blipFill>
        <p:spPr bwMode="auto">
          <a:xfrm>
            <a:off x="179388" y="1844675"/>
            <a:ext cx="4081462" cy="2276475"/>
          </a:xfrm>
          <a:prstGeom prst="rect">
            <a:avLst/>
          </a:prstGeom>
          <a:noFill/>
          <a:ln w="9525">
            <a:solidFill>
              <a:srgbClr val="000000"/>
            </a:solidFill>
            <a:miter lim="800000"/>
            <a:headEnd/>
            <a:tailEnd/>
          </a:ln>
        </p:spPr>
      </p:pic>
      <p:pic>
        <p:nvPicPr>
          <p:cNvPr id="16390" name="Picture 6" descr="Schermata 2011-10-16 a 11.28.23.png"/>
          <p:cNvPicPr>
            <a:picLocks noChangeAspect="1"/>
          </p:cNvPicPr>
          <p:nvPr/>
        </p:nvPicPr>
        <p:blipFill>
          <a:blip r:embed="rId5" cstate="print"/>
          <a:srcRect/>
          <a:stretch>
            <a:fillRect/>
          </a:stretch>
        </p:blipFill>
        <p:spPr bwMode="auto">
          <a:xfrm>
            <a:off x="4643438" y="1579811"/>
            <a:ext cx="4056062" cy="2281237"/>
          </a:xfrm>
          <a:prstGeom prst="rect">
            <a:avLst/>
          </a:prstGeom>
          <a:noFill/>
          <a:ln w="9525">
            <a:solidFill>
              <a:srgbClr val="000000"/>
            </a:solidFill>
            <a:miter lim="800000"/>
            <a:headEnd/>
            <a:tailEnd/>
          </a:ln>
        </p:spPr>
      </p:pic>
      <p:pic>
        <p:nvPicPr>
          <p:cNvPr id="16391" name="Picture 7" descr="Schermata 2011-10-16 a 11.28.44.png"/>
          <p:cNvPicPr>
            <a:picLocks noChangeAspect="1"/>
          </p:cNvPicPr>
          <p:nvPr/>
        </p:nvPicPr>
        <p:blipFill>
          <a:blip r:embed="rId6" cstate="print"/>
          <a:srcRect/>
          <a:stretch>
            <a:fillRect/>
          </a:stretch>
        </p:blipFill>
        <p:spPr bwMode="auto">
          <a:xfrm>
            <a:off x="179388" y="4221163"/>
            <a:ext cx="4105275" cy="2541587"/>
          </a:xfrm>
          <a:prstGeom prst="rect">
            <a:avLst/>
          </a:prstGeom>
          <a:noFill/>
          <a:ln w="9525">
            <a:solidFill>
              <a:srgbClr val="000000"/>
            </a:solidFill>
            <a:miter lim="800000"/>
            <a:headEnd/>
            <a:tailEnd/>
          </a:ln>
        </p:spPr>
      </p:pic>
      <p:sp>
        <p:nvSpPr>
          <p:cNvPr id="9" name="Ovale 8"/>
          <p:cNvSpPr/>
          <p:nvPr/>
        </p:nvSpPr>
        <p:spPr>
          <a:xfrm>
            <a:off x="7812360" y="2636912"/>
            <a:ext cx="79208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10" name="Rectangle 4"/>
          <p:cNvSpPr/>
          <p:nvPr/>
        </p:nvSpPr>
        <p:spPr>
          <a:xfrm>
            <a:off x="4644008" y="4149080"/>
            <a:ext cx="4176464" cy="1754326"/>
          </a:xfrm>
          <a:prstGeom prst="rect">
            <a:avLst/>
          </a:prstGeom>
          <a:solidFill>
            <a:srgbClr val="FBE903"/>
          </a:solidFill>
          <a:ln w="12700" cmpd="sng">
            <a:solidFill>
              <a:schemeClr val="bg1"/>
            </a:solidFill>
          </a:ln>
          <a:scene3d>
            <a:camera prst="orthographicFront"/>
            <a:lightRig rig="threePt" dir="t"/>
          </a:scene3d>
          <a:sp3d>
            <a:bevelT w="114300" prst="artDeco"/>
          </a:sp3d>
        </p:spPr>
        <p:txBody>
          <a:bodyPr wrap="square">
            <a:spAutoFit/>
          </a:bodyPr>
          <a:lstStyle/>
          <a:p>
            <a:pPr fontAlgn="auto">
              <a:spcBef>
                <a:spcPts val="0"/>
              </a:spcBef>
              <a:spcAft>
                <a:spcPts val="0"/>
              </a:spcAft>
              <a:defRPr/>
            </a:pPr>
            <a:r>
              <a:rPr lang="en-US" b="1" dirty="0">
                <a:solidFill>
                  <a:srgbClr val="000000"/>
                </a:solidFill>
                <a:latin typeface="+mn-lt"/>
                <a:ea typeface="+mn-ea"/>
              </a:rPr>
              <a:t>CONCLUSIONS: </a:t>
            </a:r>
          </a:p>
          <a:p>
            <a:r>
              <a:rPr lang="it-IT" dirty="0" smtClean="0"/>
              <a:t>Trattamento antiossidante orale sembra migliorare i risultati ICSI in quei pazienti con danno del DNA spermatico, perché riduce la percentuale di spermatozoi danneggiati.</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Schermata 2011-10-16 a 11.28.53.png"/>
          <p:cNvPicPr>
            <a:picLocks noChangeAspect="1"/>
          </p:cNvPicPr>
          <p:nvPr/>
        </p:nvPicPr>
        <p:blipFill>
          <a:blip r:embed="rId2" cstate="print"/>
          <a:srcRect/>
          <a:stretch>
            <a:fillRect/>
          </a:stretch>
        </p:blipFill>
        <p:spPr bwMode="auto">
          <a:xfrm>
            <a:off x="179388" y="1484313"/>
            <a:ext cx="8720137" cy="2435225"/>
          </a:xfrm>
          <a:prstGeom prst="rect">
            <a:avLst/>
          </a:prstGeom>
          <a:noFill/>
          <a:ln w="9525">
            <a:solidFill>
              <a:srgbClr val="000000"/>
            </a:solidFill>
            <a:miter lim="800000"/>
            <a:headEnd/>
            <a:tailEnd/>
          </a:ln>
        </p:spPr>
      </p:pic>
      <p:pic>
        <p:nvPicPr>
          <p:cNvPr id="17412" name="Picture 3" descr="Schermata 2011-10-16 a 11.29.05.png"/>
          <p:cNvPicPr>
            <a:picLocks noChangeAspect="1"/>
          </p:cNvPicPr>
          <p:nvPr/>
        </p:nvPicPr>
        <p:blipFill>
          <a:blip r:embed="rId3" cstate="print"/>
          <a:srcRect/>
          <a:stretch>
            <a:fillRect/>
          </a:stretch>
        </p:blipFill>
        <p:spPr bwMode="auto">
          <a:xfrm>
            <a:off x="179388" y="4076700"/>
            <a:ext cx="8658225" cy="2138363"/>
          </a:xfrm>
          <a:prstGeom prst="rect">
            <a:avLst/>
          </a:prstGeom>
          <a:noFill/>
          <a:ln w="9525">
            <a:solidFill>
              <a:srgbClr val="000000"/>
            </a:solidFill>
            <a:miter lim="800000"/>
            <a:headEnd/>
            <a:tailEnd/>
          </a:ln>
        </p:spPr>
      </p:pic>
      <p:sp>
        <p:nvSpPr>
          <p:cNvPr id="8" name="Ovale 7"/>
          <p:cNvSpPr/>
          <p:nvPr/>
        </p:nvSpPr>
        <p:spPr>
          <a:xfrm>
            <a:off x="7308304" y="472514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10" name="Ovale 9"/>
          <p:cNvSpPr/>
          <p:nvPr/>
        </p:nvSpPr>
        <p:spPr>
          <a:xfrm>
            <a:off x="7164288" y="2420888"/>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11" name="Rectangle 10"/>
          <p:cNvSpPr/>
          <p:nvPr/>
        </p:nvSpPr>
        <p:spPr>
          <a:xfrm>
            <a:off x="179512" y="116632"/>
            <a:ext cx="8928992" cy="1477328"/>
          </a:xfrm>
          <a:prstGeom prst="rect">
            <a:avLst/>
          </a:prstGeom>
          <a:ln w="19050" cmpd="sng">
            <a:solidFill>
              <a:schemeClr val="accent1">
                <a:lumMod val="75000"/>
              </a:schemeClr>
            </a:solidFill>
          </a:ln>
          <a:scene3d>
            <a:camera prst="orthographicFront" fov="0">
              <a:rot lat="0" lon="0" rev="0"/>
            </a:camera>
            <a:lightRig rig="soft" dir="tl">
              <a:rot lat="0" lon="0" rev="20100000"/>
            </a:lightRig>
          </a:scene3d>
          <a:sp3d>
            <a:bevelT w="50800" h="50800" prst="artDeco"/>
          </a:sp3d>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b="1" dirty="0">
                <a:solidFill>
                  <a:srgbClr val="000000"/>
                </a:solidFill>
                <a:ea typeface="ＭＳ Ｐゴシック" charset="-128"/>
              </a:rPr>
              <a:t>RESULTS</a:t>
            </a:r>
            <a:r>
              <a:rPr lang="en-US" dirty="0">
                <a:solidFill>
                  <a:srgbClr val="000000"/>
                </a:solidFill>
                <a:ea typeface="ＭＳ Ｐゴシック" charset="-128"/>
              </a:rPr>
              <a:t>:</a:t>
            </a:r>
          </a:p>
          <a:p>
            <a:pPr>
              <a:defRPr/>
            </a:pPr>
            <a:r>
              <a:rPr lang="en-US" dirty="0">
                <a:solidFill>
                  <a:srgbClr val="000000"/>
                </a:solidFill>
                <a:ea typeface="ＭＳ Ｐゴシック" charset="-128"/>
              </a:rPr>
              <a:t> </a:t>
            </a:r>
            <a:r>
              <a:rPr lang="it-IT" dirty="0" smtClean="0"/>
              <a:t>Nessuna differenza nei tassi di fecondazione </a:t>
            </a:r>
            <a:r>
              <a:rPr lang="it-IT" dirty="0" smtClean="0"/>
              <a:t>o </a:t>
            </a:r>
            <a:r>
              <a:rPr lang="it-IT" dirty="0" smtClean="0"/>
              <a:t>nella morfologia dell'embrione </a:t>
            </a:r>
            <a:r>
              <a:rPr lang="it-IT" dirty="0" smtClean="0"/>
              <a:t>tra </a:t>
            </a:r>
            <a:r>
              <a:rPr lang="it-IT" dirty="0" smtClean="0"/>
              <a:t>i tentativi ICSI effettuati prima e dopo il trattamento. Un miglioramento notevole della gravidanza clinica (48,2% contro 6,9%) e tasso di impianto (19,6% contro il 2,2%) è stato osservato dopo il trattamento antiossidante rispetto </a:t>
            </a:r>
            <a:r>
              <a:rPr lang="it-IT" dirty="0" smtClean="0"/>
              <a:t>al non trattamento e ICSI</a:t>
            </a:r>
            <a:r>
              <a:rPr lang="it-IT" dirty="0" smtClean="0"/>
              <a:t>.</a:t>
            </a:r>
            <a:endParaRPr lang="en-US" dirty="0">
              <a:solidFill>
                <a:srgbClr val="000000"/>
              </a:solidFill>
              <a:ea typeface="ＭＳ Ｐゴシック" charset="-128"/>
            </a:endParaRPr>
          </a:p>
        </p:txBody>
      </p:sp>
      <p:sp>
        <p:nvSpPr>
          <p:cNvPr id="13" name="Ovale 12"/>
          <p:cNvSpPr/>
          <p:nvPr/>
        </p:nvSpPr>
        <p:spPr>
          <a:xfrm>
            <a:off x="4788024" y="472514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457200" y="4230688"/>
            <a:ext cx="7772400" cy="1143000"/>
          </a:xfrm>
          <a:effectLst>
            <a:outerShdw blurRad="63500" dist="107763" dir="13500000" sx="125000" sy="125000" algn="br" rotWithShape="0">
              <a:schemeClr val="bg2">
                <a:alpha val="74998"/>
              </a:schemeClr>
            </a:outerShdw>
          </a:effectLst>
        </p:spPr>
        <p:txBody>
          <a:bodyPr>
            <a:normAutofit fontScale="90000"/>
          </a:bodyPr>
          <a:lstStyle/>
          <a:p>
            <a:pPr defTabSz="762000"/>
            <a:r>
              <a:rPr lang="it-IT" smtClean="0">
                <a:solidFill>
                  <a:schemeClr val="bg1"/>
                </a:solidFill>
                <a:effectLst>
                  <a:outerShdw blurRad="38100" dist="38100" dir="2700000" algn="tl">
                    <a:srgbClr val="000000"/>
                  </a:outerShdw>
                </a:effectLst>
                <a:latin typeface="Verdana" pitchFamily="34" charset="0"/>
              </a:rPr>
              <a:t>Stress ossidativo:</a:t>
            </a:r>
            <a:br>
              <a:rPr lang="it-IT" smtClean="0">
                <a:solidFill>
                  <a:schemeClr val="bg1"/>
                </a:solidFill>
                <a:effectLst>
                  <a:outerShdw blurRad="38100" dist="38100" dir="2700000" algn="tl">
                    <a:srgbClr val="000000"/>
                  </a:outerShdw>
                </a:effectLst>
                <a:latin typeface="Verdana" pitchFamily="34" charset="0"/>
              </a:rPr>
            </a:br>
            <a:r>
              <a:rPr lang="it-IT" smtClean="0">
                <a:solidFill>
                  <a:schemeClr val="bg1"/>
                </a:solidFill>
                <a:effectLst>
                  <a:outerShdw blurRad="38100" dist="38100" dir="2700000" algn="tl">
                    <a:srgbClr val="000000"/>
                  </a:outerShdw>
                </a:effectLst>
                <a:latin typeface="Verdana" pitchFamily="34" charset="0"/>
              </a:rPr>
              <a:t>quale trattamento?</a:t>
            </a:r>
            <a:endParaRPr lang="it-IT" smtClean="0">
              <a:solidFill>
                <a:schemeClr val="bg1"/>
              </a:solidFill>
              <a:latin typeface="Verdana" pitchFamily="34" charset="0"/>
            </a:endParaRPr>
          </a:p>
        </p:txBody>
      </p:sp>
      <p:pic>
        <p:nvPicPr>
          <p:cNvPr id="64515" name="Picture 3" descr="spermatozoo">
            <a:hlinkClick r:id="rId2"/>
          </p:cNvPr>
          <p:cNvPicPr>
            <a:picLocks noChangeAspect="1" noChangeArrowheads="1"/>
          </p:cNvPicPr>
          <p:nvPr/>
        </p:nvPicPr>
        <p:blipFill>
          <a:blip r:embed="rId3" cstate="print"/>
          <a:srcRect/>
          <a:stretch>
            <a:fillRect/>
          </a:stretch>
        </p:blipFill>
        <p:spPr bwMode="auto">
          <a:xfrm>
            <a:off x="3059113" y="908050"/>
            <a:ext cx="2741612" cy="2741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chermata 2011-10-19 a 10.57.11.png"/>
          <p:cNvPicPr>
            <a:picLocks noChangeAspect="1"/>
          </p:cNvPicPr>
          <p:nvPr/>
        </p:nvPicPr>
        <p:blipFill>
          <a:blip r:embed="rId2" cstate="print"/>
          <a:srcRect/>
          <a:stretch>
            <a:fillRect/>
          </a:stretch>
        </p:blipFill>
        <p:spPr bwMode="auto">
          <a:xfrm>
            <a:off x="1187625" y="404664"/>
            <a:ext cx="7704856" cy="6192688"/>
          </a:xfrm>
          <a:prstGeom prst="rect">
            <a:avLst/>
          </a:prstGeom>
          <a:noFill/>
          <a:ln w="9525">
            <a:solidFill>
              <a:srgbClr val="0F6FC6"/>
            </a:solidFill>
            <a:miter lim="800000"/>
            <a:headEnd/>
            <a:tailEnd/>
          </a:ln>
        </p:spPr>
      </p:pic>
      <p:pic>
        <p:nvPicPr>
          <p:cNvPr id="24579" name="Picture 4" descr="Schermata 2011-10-16 a 11.30.33.png"/>
          <p:cNvPicPr>
            <a:picLocks noChangeAspect="1"/>
          </p:cNvPicPr>
          <p:nvPr/>
        </p:nvPicPr>
        <p:blipFill>
          <a:blip r:embed="rId3" cstate="print"/>
          <a:srcRect/>
          <a:stretch>
            <a:fillRect/>
          </a:stretch>
        </p:blipFill>
        <p:spPr bwMode="auto">
          <a:xfrm>
            <a:off x="0" y="0"/>
            <a:ext cx="1184275" cy="1562100"/>
          </a:xfrm>
          <a:prstGeom prst="rect">
            <a:avLst/>
          </a:prstGeom>
          <a:noFill/>
          <a:ln w="9525">
            <a:solidFill>
              <a:srgbClr val="000000"/>
            </a:solidFill>
            <a:miter lim="800000"/>
            <a:headEnd/>
            <a:tailEnd/>
          </a:ln>
        </p:spPr>
      </p:pic>
      <p:sp>
        <p:nvSpPr>
          <p:cNvPr id="5" name="Ovale 4"/>
          <p:cNvSpPr/>
          <p:nvPr/>
        </p:nvSpPr>
        <p:spPr>
          <a:xfrm>
            <a:off x="1043608" y="5805264"/>
            <a:ext cx="792088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it-IT"/>
          </a:p>
        </p:txBody>
      </p:sp>
      <p:sp>
        <p:nvSpPr>
          <p:cNvPr id="144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it-IT"/>
          </a:p>
        </p:txBody>
      </p:sp>
      <p:sp>
        <p:nvSpPr>
          <p:cNvPr id="144388" name="Rectangle 4"/>
          <p:cNvSpPr>
            <a:spLocks noGrp="1" noChangeArrowheads="1"/>
          </p:cNvSpPr>
          <p:nvPr>
            <p:ph type="title"/>
          </p:nvPr>
        </p:nvSpPr>
        <p:spPr>
          <a:xfrm>
            <a:off x="0" y="304800"/>
            <a:ext cx="9144000" cy="1143000"/>
          </a:xfrm>
          <a:noFill/>
          <a:ln/>
        </p:spPr>
        <p:txBody>
          <a:bodyPr lIns="90488" tIns="44450" rIns="90488" bIns="44450">
            <a:normAutofit fontScale="90000"/>
          </a:bodyPr>
          <a:lstStyle/>
          <a:p>
            <a:r>
              <a:rPr lang="it-IT" b="0">
                <a:solidFill>
                  <a:srgbClr val="74EFFC"/>
                </a:solidFill>
              </a:rPr>
              <a:t>From an EMPIRIC THERAPIES</a:t>
            </a:r>
            <a:br>
              <a:rPr lang="it-IT" b="0">
                <a:solidFill>
                  <a:srgbClr val="74EFFC"/>
                </a:solidFill>
              </a:rPr>
            </a:br>
            <a:r>
              <a:rPr lang="it-IT" b="0">
                <a:solidFill>
                  <a:srgbClr val="74EFFC"/>
                </a:solidFill>
              </a:rPr>
              <a:t>to a RATIONAL THERAPIES</a:t>
            </a:r>
          </a:p>
        </p:txBody>
      </p:sp>
      <p:sp>
        <p:nvSpPr>
          <p:cNvPr id="144389" name="Rectangle 5"/>
          <p:cNvSpPr>
            <a:spLocks noGrp="1" noChangeArrowheads="1"/>
          </p:cNvSpPr>
          <p:nvPr>
            <p:ph idx="1"/>
          </p:nvPr>
        </p:nvSpPr>
        <p:spPr>
          <a:xfrm>
            <a:off x="0" y="2209800"/>
            <a:ext cx="9144000" cy="4191000"/>
          </a:xfrm>
          <a:noFill/>
          <a:ln/>
        </p:spPr>
        <p:txBody>
          <a:bodyPr lIns="90488" tIns="44450" rIns="90488" bIns="44450">
            <a:normAutofit/>
          </a:bodyPr>
          <a:lstStyle/>
          <a:p>
            <a:pPr algn="just">
              <a:lnSpc>
                <a:spcPct val="130000"/>
              </a:lnSpc>
            </a:pPr>
            <a:r>
              <a:rPr lang="it-IT" sz="2800" b="1" dirty="0" smtClean="0"/>
              <a:t>La maturazione post-gonadica degli spermatozoi avviene </a:t>
            </a:r>
            <a:r>
              <a:rPr lang="it-IT" sz="2800" b="1" dirty="0" err="1" smtClean="0"/>
              <a:t>primcipalmente</a:t>
            </a:r>
            <a:r>
              <a:rPr lang="it-IT" sz="2800" b="1" dirty="0" smtClean="0"/>
              <a:t> nell’epididimo, dove gli </a:t>
            </a:r>
            <a:r>
              <a:rPr lang="it-IT" sz="2800" b="1" dirty="0" err="1" smtClean="0"/>
              <a:t>psermatozoi</a:t>
            </a:r>
            <a:r>
              <a:rPr lang="it-IT" sz="2800" b="1" dirty="0" smtClean="0"/>
              <a:t> sono immersi in un plasma seminale che contiene ancora fattori di origine testicolare. </a:t>
            </a:r>
            <a:endParaRPr lang="it-IT" sz="2800" b="1" dirty="0"/>
          </a:p>
          <a:p>
            <a:pPr algn="just">
              <a:lnSpc>
                <a:spcPct val="130000"/>
              </a:lnSpc>
            </a:pPr>
            <a:r>
              <a:rPr lang="it-IT" sz="2800" b="1" dirty="0" smtClean="0"/>
              <a:t>L’epitelio dell’epididimo assume materiali dal sangue , rimuove alcuni fattori testicolari e produce specifici fattori che sono secreti nel </a:t>
            </a:r>
            <a:r>
              <a:rPr lang="it-IT" sz="2800" b="1" dirty="0" err="1" smtClean="0"/>
              <a:t>plasa</a:t>
            </a:r>
            <a:r>
              <a:rPr lang="it-IT" sz="2800" b="1" dirty="0" smtClean="0"/>
              <a:t> </a:t>
            </a:r>
            <a:r>
              <a:rPr lang="it-IT" sz="2800" b="1" dirty="0" err="1" smtClean="0"/>
              <a:t>epididimario</a:t>
            </a:r>
            <a:r>
              <a:rPr lang="it-IT" sz="2800" b="1" dirty="0" smtClean="0"/>
              <a:t>.</a:t>
            </a:r>
            <a:endParaRPr lang="it-IT" sz="2800" b="1"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it-IT"/>
              <a:t>Vitamina C</a:t>
            </a:r>
          </a:p>
        </p:txBody>
      </p:sp>
      <p:sp>
        <p:nvSpPr>
          <p:cNvPr id="1083395" name="Rectangle 3"/>
          <p:cNvSpPr>
            <a:spLocks noGrp="1" noChangeArrowheads="1"/>
          </p:cNvSpPr>
          <p:nvPr>
            <p:ph idx="1"/>
          </p:nvPr>
        </p:nvSpPr>
        <p:spPr/>
        <p:txBody>
          <a:bodyPr/>
          <a:lstStyle/>
          <a:p>
            <a:pPr>
              <a:buClr>
                <a:schemeClr val="tx1"/>
              </a:buClr>
              <a:buFont typeface="Wingdings" pitchFamily="2" charset="2"/>
              <a:buChar char="§"/>
            </a:pPr>
            <a:r>
              <a:rPr lang="it-IT"/>
              <a:t>E’ in grado di migliorare il numero, la motilità e la morfologia degli spermatozoi.</a:t>
            </a:r>
          </a:p>
          <a:p>
            <a:pPr>
              <a:buClr>
                <a:schemeClr val="tx1"/>
              </a:buClr>
              <a:buFont typeface="Wingdings" pitchFamily="2" charset="2"/>
              <a:buChar char="§"/>
            </a:pPr>
            <a:r>
              <a:rPr lang="it-IT"/>
              <a:t>In associazione alla vitamina E riduce il danno al DNA.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1"/>
          <p:cNvSpPr>
            <a:spLocks noGrp="1"/>
          </p:cNvSpPr>
          <p:nvPr>
            <p:ph type="ftr" sz="quarter" idx="11"/>
          </p:nvPr>
        </p:nvSpPr>
        <p:spPr/>
        <p:txBody>
          <a:bodyPr/>
          <a:lstStyle/>
          <a:p>
            <a:r>
              <a:rPr lang="it-IT"/>
              <a:t>J Androl 2005; 26:349</a:t>
            </a:r>
          </a:p>
        </p:txBody>
      </p:sp>
      <p:pic>
        <p:nvPicPr>
          <p:cNvPr id="1182724" name="Picture 4"/>
          <p:cNvPicPr>
            <a:picLocks noChangeAspect="1" noChangeArrowheads="1"/>
          </p:cNvPicPr>
          <p:nvPr/>
        </p:nvPicPr>
        <p:blipFill>
          <a:blip r:embed="rId2" cstate="print"/>
          <a:srcRect/>
          <a:stretch>
            <a:fillRect/>
          </a:stretch>
        </p:blipFill>
        <p:spPr bwMode="auto">
          <a:xfrm>
            <a:off x="250825" y="2349500"/>
            <a:ext cx="8661400" cy="2413000"/>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1182725" name="Rectangle 5"/>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ctr"/>
            <a:r>
              <a:rPr lang="it-IT" sz="4000" b="1">
                <a:solidFill>
                  <a:schemeClr val="tx2"/>
                </a:solidFill>
                <a:effectLst>
                  <a:outerShdw blurRad="38100" dist="38100" dir="2700000" algn="tl">
                    <a:srgbClr val="000000"/>
                  </a:outerShdw>
                </a:effectLst>
              </a:rPr>
              <a:t>Vitamina C + vitamina E</a:t>
            </a:r>
          </a:p>
        </p:txBody>
      </p:sp>
      <p:sp>
        <p:nvSpPr>
          <p:cNvPr id="6" name="Ovale 5"/>
          <p:cNvSpPr/>
          <p:nvPr/>
        </p:nvSpPr>
        <p:spPr>
          <a:xfrm>
            <a:off x="7956376" y="3140968"/>
            <a:ext cx="108012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228600" y="188913"/>
            <a:ext cx="8610600" cy="6440487"/>
          </a:xfrm>
        </p:spPr>
        <p:txBody>
          <a:bodyPr/>
          <a:lstStyle/>
          <a:p>
            <a:pPr eaLnBrk="1" hangingPunct="1">
              <a:lnSpc>
                <a:spcPct val="90000"/>
              </a:lnSpc>
              <a:buFontTx/>
              <a:buNone/>
            </a:pPr>
            <a:r>
              <a:rPr lang="it-IT" sz="3600" smtClean="0">
                <a:solidFill>
                  <a:schemeClr val="bg1"/>
                </a:solidFill>
                <a:latin typeface="Verdana" pitchFamily="34" charset="0"/>
              </a:rPr>
              <a:t>ANTIOSSIDANTI - </a:t>
            </a:r>
            <a:r>
              <a:rPr lang="it-IT" sz="3600" smtClean="0">
                <a:solidFill>
                  <a:srgbClr val="FFFF00"/>
                </a:solidFill>
                <a:latin typeface="Verdana" pitchFamily="34" charset="0"/>
              </a:rPr>
              <a:t>glutatione</a:t>
            </a:r>
          </a:p>
          <a:p>
            <a:pPr eaLnBrk="1" hangingPunct="1">
              <a:lnSpc>
                <a:spcPct val="90000"/>
              </a:lnSpc>
            </a:pPr>
            <a:endParaRPr lang="it-IT" sz="3600" smtClean="0">
              <a:solidFill>
                <a:schemeClr val="bg1"/>
              </a:solidFill>
              <a:latin typeface="Verdana" pitchFamily="34" charset="0"/>
            </a:endParaRPr>
          </a:p>
          <a:p>
            <a:pPr eaLnBrk="1" hangingPunct="1">
              <a:lnSpc>
                <a:spcPct val="90000"/>
              </a:lnSpc>
            </a:pPr>
            <a:endParaRPr lang="it-IT" sz="3600" smtClean="0">
              <a:solidFill>
                <a:schemeClr val="bg1"/>
              </a:solidFill>
              <a:latin typeface="Verdana" pitchFamily="34" charset="0"/>
            </a:endParaRPr>
          </a:p>
          <a:p>
            <a:pPr eaLnBrk="1" hangingPunct="1">
              <a:lnSpc>
                <a:spcPct val="90000"/>
              </a:lnSpc>
            </a:pPr>
            <a:r>
              <a:rPr lang="it-IT" sz="3600" smtClean="0">
                <a:solidFill>
                  <a:schemeClr val="bg1"/>
                </a:solidFill>
                <a:latin typeface="Verdana" pitchFamily="34" charset="0"/>
              </a:rPr>
              <a:t>Razionale:</a:t>
            </a:r>
          </a:p>
          <a:p>
            <a:pPr lvl="1" eaLnBrk="1" hangingPunct="1">
              <a:lnSpc>
                <a:spcPct val="90000"/>
              </a:lnSpc>
            </a:pPr>
            <a:r>
              <a:rPr lang="it-IT" smtClean="0">
                <a:solidFill>
                  <a:schemeClr val="bg1"/>
                </a:solidFill>
                <a:latin typeface="Verdana" pitchFamily="34" charset="0"/>
              </a:rPr>
              <a:t>concentrazione seminale significativamente maggiore nei fertili rispetto ai subfertili (Ochsendorf FR, 1998) </a:t>
            </a:r>
          </a:p>
          <a:p>
            <a:pPr lvl="1" eaLnBrk="1" hangingPunct="1">
              <a:lnSpc>
                <a:spcPct val="90000"/>
              </a:lnSpc>
            </a:pPr>
            <a:r>
              <a:rPr lang="it-IT" smtClean="0">
                <a:solidFill>
                  <a:schemeClr val="bg1"/>
                </a:solidFill>
                <a:latin typeface="Verdana" pitchFamily="34" charset="0"/>
              </a:rPr>
              <a:t>correlazione lineare tra concentrazione di glutatione, motilità e morfologia (Raijmakers MT et al, 2003)</a:t>
            </a:r>
          </a:p>
          <a:p>
            <a:pPr lvl="1" eaLnBrk="1" hangingPunct="1">
              <a:lnSpc>
                <a:spcPct val="90000"/>
              </a:lnSpc>
            </a:pPr>
            <a:endParaRPr lang="it-IT" smtClean="0">
              <a:solidFill>
                <a:schemeClr val="bg1"/>
              </a:solidFill>
              <a:latin typeface="Verdana" pitchFamily="34" charset="0"/>
            </a:endParaRPr>
          </a:p>
          <a:p>
            <a:pPr eaLnBrk="1" hangingPunct="1">
              <a:lnSpc>
                <a:spcPct val="90000"/>
              </a:lnSpc>
              <a:buFontTx/>
              <a:buNone/>
            </a:pPr>
            <a:r>
              <a:rPr lang="it-IT" sz="3600" smtClean="0">
                <a:solidFill>
                  <a:schemeClr val="bg1"/>
                </a:solidFill>
                <a:latin typeface="Verdana" pitchFamily="34" charset="0"/>
              </a:rPr>
              <a:t> </a:t>
            </a:r>
            <a:endParaRPr lang="it-IT" smtClean="0">
              <a:solidFill>
                <a:schemeClr val="bg1"/>
              </a:solidFill>
              <a:latin typeface="Verdana" pitchFamily="34" charset="0"/>
            </a:endParaRPr>
          </a:p>
        </p:txBody>
      </p:sp>
      <p:sp>
        <p:nvSpPr>
          <p:cNvPr id="73731" name="Line 3"/>
          <p:cNvSpPr>
            <a:spLocks noChangeShapeType="1"/>
          </p:cNvSpPr>
          <p:nvPr/>
        </p:nvSpPr>
        <p:spPr bwMode="auto">
          <a:xfrm>
            <a:off x="838200" y="1371600"/>
            <a:ext cx="7772400" cy="0"/>
          </a:xfrm>
          <a:prstGeom prst="line">
            <a:avLst/>
          </a:prstGeom>
          <a:noFill/>
          <a:ln w="9525">
            <a:solidFill>
              <a:srgbClr val="FFFF00"/>
            </a:solidFill>
            <a:round/>
            <a:headEnd/>
            <a:tailEnd/>
          </a:ln>
        </p:spPr>
        <p:txBody>
          <a:bodyPr/>
          <a:lstStyle/>
          <a:p>
            <a:endParaRPr lang="it-IT"/>
          </a:p>
        </p:txBody>
      </p:sp>
      <p:sp>
        <p:nvSpPr>
          <p:cNvPr id="73732" name="Rectangle 4"/>
          <p:cNvSpPr>
            <a:spLocks noChangeArrowheads="1"/>
          </p:cNvSpPr>
          <p:nvPr/>
        </p:nvSpPr>
        <p:spPr bwMode="auto">
          <a:xfrm>
            <a:off x="223838" y="188913"/>
            <a:ext cx="6940550" cy="609600"/>
          </a:xfrm>
          <a:prstGeom prst="rect">
            <a:avLst/>
          </a:prstGeom>
          <a:noFill/>
          <a:ln w="9525">
            <a:solidFill>
              <a:srgbClr val="FFFF00"/>
            </a:solidFill>
            <a:miter lim="800000"/>
            <a:headEnd/>
            <a:tailEnd/>
          </a:ln>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228600" y="188913"/>
            <a:ext cx="8610600" cy="6440487"/>
          </a:xfrm>
        </p:spPr>
        <p:txBody>
          <a:bodyPr/>
          <a:lstStyle/>
          <a:p>
            <a:pPr eaLnBrk="1" hangingPunct="1">
              <a:buFontTx/>
              <a:buNone/>
            </a:pPr>
            <a:r>
              <a:rPr lang="it-IT" sz="3600" smtClean="0">
                <a:solidFill>
                  <a:schemeClr val="bg1"/>
                </a:solidFill>
                <a:latin typeface="Verdana" pitchFamily="34" charset="0"/>
              </a:rPr>
              <a:t>ANTIOSSIDANTI - </a:t>
            </a:r>
            <a:r>
              <a:rPr lang="it-IT" sz="3600" smtClean="0">
                <a:solidFill>
                  <a:srgbClr val="FFFF00"/>
                </a:solidFill>
                <a:latin typeface="Verdana" pitchFamily="34" charset="0"/>
              </a:rPr>
              <a:t>glutatione</a:t>
            </a:r>
          </a:p>
          <a:p>
            <a:pPr eaLnBrk="1" hangingPunct="1"/>
            <a:endParaRPr lang="it-IT" sz="3600" smtClean="0">
              <a:solidFill>
                <a:schemeClr val="bg1"/>
              </a:solidFill>
              <a:latin typeface="Verdana" pitchFamily="34" charset="0"/>
            </a:endParaRPr>
          </a:p>
          <a:p>
            <a:pPr lvl="1" eaLnBrk="1" hangingPunct="1">
              <a:buFontTx/>
              <a:buNone/>
            </a:pPr>
            <a:endParaRPr lang="it-IT" smtClean="0">
              <a:solidFill>
                <a:schemeClr val="bg1"/>
              </a:solidFill>
              <a:latin typeface="Verdana" pitchFamily="34" charset="0"/>
            </a:endParaRPr>
          </a:p>
          <a:p>
            <a:pPr eaLnBrk="1" hangingPunct="1"/>
            <a:r>
              <a:rPr lang="it-IT" sz="3600" smtClean="0">
                <a:solidFill>
                  <a:schemeClr val="bg1"/>
                </a:solidFill>
                <a:latin typeface="Verdana" pitchFamily="34" charset="0"/>
              </a:rPr>
              <a:t> Evidenze:</a:t>
            </a:r>
          </a:p>
          <a:p>
            <a:pPr lvl="1" eaLnBrk="1" hangingPunct="1"/>
            <a:r>
              <a:rPr lang="it-IT" smtClean="0">
                <a:solidFill>
                  <a:schemeClr val="bg1"/>
                </a:solidFill>
                <a:latin typeface="Verdana" pitchFamily="34" charset="0"/>
              </a:rPr>
              <a:t>Lenzi A et al, Hum Reprod 1993</a:t>
            </a:r>
          </a:p>
          <a:p>
            <a:pPr lvl="1" eaLnBrk="1" hangingPunct="1"/>
            <a:r>
              <a:rPr lang="it-IT" smtClean="0">
                <a:solidFill>
                  <a:schemeClr val="bg1"/>
                </a:solidFill>
                <a:latin typeface="Verdana" pitchFamily="34" charset="0"/>
              </a:rPr>
              <a:t>d/c, p/c, 20 pazienti con oligoastenozoospermia</a:t>
            </a:r>
          </a:p>
          <a:p>
            <a:pPr lvl="1" eaLnBrk="1" hangingPunct="1"/>
            <a:r>
              <a:rPr lang="it-IT" smtClean="0">
                <a:solidFill>
                  <a:schemeClr val="bg1"/>
                </a:solidFill>
                <a:latin typeface="Verdana" pitchFamily="34" charset="0"/>
              </a:rPr>
              <a:t>miglioramento significativo dei parametri seminali</a:t>
            </a:r>
          </a:p>
          <a:p>
            <a:pPr lvl="1" eaLnBrk="1" hangingPunct="1"/>
            <a:r>
              <a:rPr lang="it-IT" smtClean="0">
                <a:solidFill>
                  <a:schemeClr val="bg1"/>
                </a:solidFill>
                <a:latin typeface="Verdana" pitchFamily="34" charset="0"/>
              </a:rPr>
              <a:t>non valutata la p.r.</a:t>
            </a:r>
          </a:p>
        </p:txBody>
      </p:sp>
      <p:sp>
        <p:nvSpPr>
          <p:cNvPr id="74755" name="Line 3"/>
          <p:cNvSpPr>
            <a:spLocks noChangeShapeType="1"/>
          </p:cNvSpPr>
          <p:nvPr/>
        </p:nvSpPr>
        <p:spPr bwMode="auto">
          <a:xfrm>
            <a:off x="838200" y="1371600"/>
            <a:ext cx="7772400" cy="0"/>
          </a:xfrm>
          <a:prstGeom prst="line">
            <a:avLst/>
          </a:prstGeom>
          <a:noFill/>
          <a:ln w="9525">
            <a:solidFill>
              <a:srgbClr val="FFFF00"/>
            </a:solidFill>
            <a:round/>
            <a:headEnd/>
            <a:tailEnd/>
          </a:ln>
        </p:spPr>
        <p:txBody>
          <a:bodyPr/>
          <a:lstStyle/>
          <a:p>
            <a:endParaRPr lang="it-IT"/>
          </a:p>
        </p:txBody>
      </p:sp>
      <p:sp>
        <p:nvSpPr>
          <p:cNvPr id="74756" name="Rectangle 4"/>
          <p:cNvSpPr>
            <a:spLocks noChangeArrowheads="1"/>
          </p:cNvSpPr>
          <p:nvPr/>
        </p:nvSpPr>
        <p:spPr bwMode="auto">
          <a:xfrm>
            <a:off x="152400" y="260350"/>
            <a:ext cx="6940550" cy="609600"/>
          </a:xfrm>
          <a:prstGeom prst="rect">
            <a:avLst/>
          </a:prstGeom>
          <a:noFill/>
          <a:ln w="9525">
            <a:solidFill>
              <a:srgbClr val="FFFF00"/>
            </a:solidFill>
            <a:miter lim="800000"/>
            <a:headEnd/>
            <a:tailEnd/>
          </a:ln>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magine 3"/>
          <p:cNvPicPr>
            <a:picLocks noChangeAspect="1"/>
          </p:cNvPicPr>
          <p:nvPr/>
        </p:nvPicPr>
        <p:blipFill>
          <a:blip r:embed="rId2" cstate="print"/>
          <a:srcRect/>
          <a:stretch>
            <a:fillRect/>
          </a:stretch>
        </p:blipFill>
        <p:spPr bwMode="auto">
          <a:xfrm>
            <a:off x="0" y="228600"/>
            <a:ext cx="5740400" cy="2400300"/>
          </a:xfrm>
          <a:prstGeom prst="rect">
            <a:avLst/>
          </a:prstGeom>
          <a:noFill/>
          <a:ln w="9525">
            <a:noFill/>
            <a:miter lim="800000"/>
            <a:headEnd/>
            <a:tailEnd/>
          </a:ln>
        </p:spPr>
      </p:pic>
      <p:pic>
        <p:nvPicPr>
          <p:cNvPr id="79875" name="Immagine 4"/>
          <p:cNvPicPr>
            <a:picLocks noChangeAspect="1"/>
          </p:cNvPicPr>
          <p:nvPr/>
        </p:nvPicPr>
        <p:blipFill>
          <a:blip r:embed="rId3" cstate="print"/>
          <a:srcRect/>
          <a:stretch>
            <a:fillRect/>
          </a:stretch>
        </p:blipFill>
        <p:spPr bwMode="auto">
          <a:xfrm rot="-1544025">
            <a:off x="5573713" y="1073150"/>
            <a:ext cx="3606800" cy="304800"/>
          </a:xfrm>
          <a:prstGeom prst="rect">
            <a:avLst/>
          </a:prstGeom>
          <a:noFill/>
          <a:ln w="9525">
            <a:noFill/>
            <a:miter lim="800000"/>
            <a:headEnd/>
            <a:tailEnd/>
          </a:ln>
        </p:spPr>
      </p:pic>
      <p:pic>
        <p:nvPicPr>
          <p:cNvPr id="79876" name="Immagine 5"/>
          <p:cNvPicPr>
            <a:picLocks noChangeAspect="1"/>
          </p:cNvPicPr>
          <p:nvPr/>
        </p:nvPicPr>
        <p:blipFill>
          <a:blip r:embed="rId4" cstate="print"/>
          <a:srcRect/>
          <a:stretch>
            <a:fillRect/>
          </a:stretch>
        </p:blipFill>
        <p:spPr bwMode="auto">
          <a:xfrm rot="-1613472">
            <a:off x="6003925" y="2906713"/>
            <a:ext cx="3000375" cy="631825"/>
          </a:xfrm>
          <a:prstGeom prst="rect">
            <a:avLst/>
          </a:prstGeom>
          <a:noFill/>
          <a:ln w="9525">
            <a:noFill/>
            <a:miter lim="800000"/>
            <a:headEnd/>
            <a:tailEnd/>
          </a:ln>
        </p:spPr>
      </p:pic>
      <p:pic>
        <p:nvPicPr>
          <p:cNvPr id="79877" name="Immagine 6"/>
          <p:cNvPicPr>
            <a:picLocks noChangeAspect="1"/>
          </p:cNvPicPr>
          <p:nvPr/>
        </p:nvPicPr>
        <p:blipFill>
          <a:blip r:embed="rId5" cstate="print"/>
          <a:srcRect/>
          <a:stretch>
            <a:fillRect/>
          </a:stretch>
        </p:blipFill>
        <p:spPr bwMode="auto">
          <a:xfrm>
            <a:off x="104775" y="2971800"/>
            <a:ext cx="5859463" cy="1143000"/>
          </a:xfrm>
          <a:prstGeom prst="rect">
            <a:avLst/>
          </a:prstGeom>
          <a:noFill/>
          <a:ln w="9525">
            <a:noFill/>
            <a:miter lim="800000"/>
            <a:headEnd/>
            <a:tailEnd/>
          </a:ln>
        </p:spPr>
      </p:pic>
      <p:pic>
        <p:nvPicPr>
          <p:cNvPr id="79878" name="Immagine 7"/>
          <p:cNvPicPr>
            <a:picLocks noChangeAspect="1"/>
          </p:cNvPicPr>
          <p:nvPr/>
        </p:nvPicPr>
        <p:blipFill>
          <a:blip r:embed="rId6" cstate="print"/>
          <a:srcRect/>
          <a:stretch>
            <a:fillRect/>
          </a:stretch>
        </p:blipFill>
        <p:spPr bwMode="auto">
          <a:xfrm>
            <a:off x="76200" y="4046538"/>
            <a:ext cx="4597400" cy="254000"/>
          </a:xfrm>
          <a:prstGeom prst="rect">
            <a:avLst/>
          </a:prstGeom>
          <a:noFill/>
          <a:ln w="9525">
            <a:noFill/>
            <a:miter lim="800000"/>
            <a:headEnd/>
            <a:tailEnd/>
          </a:ln>
        </p:spPr>
      </p:pic>
      <p:pic>
        <p:nvPicPr>
          <p:cNvPr id="79879" name="Immagine 9"/>
          <p:cNvPicPr>
            <a:picLocks noChangeAspect="1"/>
          </p:cNvPicPr>
          <p:nvPr/>
        </p:nvPicPr>
        <p:blipFill>
          <a:blip r:embed="rId7" cstate="print"/>
          <a:srcRect/>
          <a:stretch>
            <a:fillRect/>
          </a:stretch>
        </p:blipFill>
        <p:spPr bwMode="auto">
          <a:xfrm>
            <a:off x="266700" y="4800600"/>
            <a:ext cx="4762500" cy="1698625"/>
          </a:xfrm>
          <a:prstGeom prst="rect">
            <a:avLst/>
          </a:prstGeom>
          <a:noFill/>
          <a:ln w="9525">
            <a:noFill/>
            <a:miter lim="800000"/>
            <a:headEnd/>
            <a:tailEnd/>
          </a:ln>
        </p:spPr>
      </p:pic>
      <p:pic>
        <p:nvPicPr>
          <p:cNvPr id="79880" name="Immagine 10"/>
          <p:cNvPicPr>
            <a:picLocks noChangeAspect="1"/>
          </p:cNvPicPr>
          <p:nvPr/>
        </p:nvPicPr>
        <p:blipFill>
          <a:blip r:embed="rId8" cstate="print"/>
          <a:srcRect/>
          <a:stretch>
            <a:fillRect/>
          </a:stretch>
        </p:blipFill>
        <p:spPr bwMode="auto">
          <a:xfrm rot="-1555225">
            <a:off x="5160963" y="4787900"/>
            <a:ext cx="3967162" cy="820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it-IT" dirty="0">
                <a:solidFill>
                  <a:schemeClr val="bg1"/>
                </a:solidFill>
              </a:rPr>
              <a:t>Zinco e acido folico</a:t>
            </a:r>
          </a:p>
        </p:txBody>
      </p:sp>
      <p:sp>
        <p:nvSpPr>
          <p:cNvPr id="1084419" name="Rectangle 3"/>
          <p:cNvSpPr>
            <a:spLocks noGrp="1" noChangeArrowheads="1"/>
          </p:cNvSpPr>
          <p:nvPr>
            <p:ph idx="1"/>
          </p:nvPr>
        </p:nvSpPr>
        <p:spPr>
          <a:xfrm>
            <a:off x="468313" y="1557338"/>
            <a:ext cx="8229600" cy="4535487"/>
          </a:xfrm>
        </p:spPr>
        <p:txBody>
          <a:bodyPr>
            <a:normAutofit lnSpcReduction="10000"/>
          </a:bodyPr>
          <a:lstStyle/>
          <a:p>
            <a:pPr>
              <a:buClr>
                <a:schemeClr val="tx1"/>
              </a:buClr>
              <a:buFont typeface="Wingdings" pitchFamily="2" charset="2"/>
              <a:buChar char="§"/>
            </a:pPr>
            <a:r>
              <a:rPr lang="it-IT" sz="2800" dirty="0">
                <a:solidFill>
                  <a:schemeClr val="bg1"/>
                </a:solidFill>
              </a:rPr>
              <a:t>Singolarmente e in associazione mostrano un significativo miglioramento del numero degli spermatozoi e della loro motilità.</a:t>
            </a:r>
          </a:p>
          <a:p>
            <a:pPr>
              <a:buClr>
                <a:schemeClr val="tx1"/>
              </a:buClr>
              <a:buFont typeface="Wingdings" pitchFamily="2" charset="2"/>
              <a:buChar char="§"/>
            </a:pPr>
            <a:r>
              <a:rPr lang="it-IT" sz="2800" dirty="0">
                <a:solidFill>
                  <a:schemeClr val="bg1"/>
                </a:solidFill>
              </a:rPr>
              <a:t>103 maschi </a:t>
            </a:r>
            <a:r>
              <a:rPr lang="it-IT" sz="2800" dirty="0" err="1">
                <a:solidFill>
                  <a:schemeClr val="bg1"/>
                </a:solidFill>
              </a:rPr>
              <a:t>infertili</a:t>
            </a:r>
            <a:r>
              <a:rPr lang="it-IT" sz="2800" dirty="0">
                <a:solidFill>
                  <a:schemeClr val="bg1"/>
                </a:solidFill>
              </a:rPr>
              <a:t>, trattati per 26 settimane con un fattoriale 2x2 zinco e placebo vs acido folico e placebo</a:t>
            </a:r>
          </a:p>
          <a:p>
            <a:pPr>
              <a:buClr>
                <a:schemeClr val="tx1"/>
              </a:buClr>
              <a:buFont typeface="Wingdings" pitchFamily="2" charset="2"/>
              <a:buChar char="§"/>
            </a:pPr>
            <a:r>
              <a:rPr lang="it-IT" sz="2800" dirty="0">
                <a:solidFill>
                  <a:schemeClr val="bg1"/>
                </a:solidFill>
              </a:rPr>
              <a:t>Miglioramento del 74% della concentrazione spermatica, con aumento del 4% delle forme anormali.</a:t>
            </a:r>
          </a:p>
          <a:p>
            <a:pPr>
              <a:buClr>
                <a:schemeClr val="tx1"/>
              </a:buClr>
              <a:buFont typeface="Wingdings" pitchFamily="2" charset="2"/>
              <a:buChar char="§"/>
            </a:pPr>
            <a:r>
              <a:rPr lang="it-IT" sz="2800" dirty="0">
                <a:solidFill>
                  <a:schemeClr val="bg1"/>
                </a:solidFill>
              </a:rPr>
              <a:t>Aumento della motilità.</a:t>
            </a:r>
          </a:p>
        </p:txBody>
      </p:sp>
      <p:sp>
        <p:nvSpPr>
          <p:cNvPr id="4" name="Segnaposto piè di pagina 3"/>
          <p:cNvSpPr>
            <a:spLocks noGrp="1"/>
          </p:cNvSpPr>
          <p:nvPr>
            <p:ph type="ftr" sz="quarter" idx="11"/>
          </p:nvPr>
        </p:nvSpPr>
        <p:spPr/>
        <p:txBody>
          <a:bodyPr/>
          <a:lstStyle/>
          <a:p>
            <a:r>
              <a:rPr lang="it-IT"/>
              <a:t>Fertil Steril 2002;77:491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a:stretch>
            <a:fillRect/>
          </a:stretch>
        </p:blipFill>
        <p:spPr bwMode="auto">
          <a:xfrm>
            <a:off x="2560638" y="19050"/>
            <a:ext cx="3932237" cy="914400"/>
          </a:xfrm>
          <a:prstGeom prst="rect">
            <a:avLst/>
          </a:prstGeom>
          <a:noFill/>
          <a:ln w="9525">
            <a:noFill/>
            <a:round/>
            <a:headEnd/>
            <a:tailEnd/>
          </a:ln>
          <a:effectLst/>
        </p:spPr>
      </p:pic>
      <p:pic>
        <p:nvPicPr>
          <p:cNvPr id="19459" name="Picture 2"/>
          <p:cNvPicPr>
            <a:picLocks noChangeAspect="1" noChangeArrowheads="1"/>
          </p:cNvPicPr>
          <p:nvPr/>
        </p:nvPicPr>
        <p:blipFill>
          <a:blip r:embed="rId4" cstate="print"/>
          <a:srcRect/>
          <a:stretch>
            <a:fillRect/>
          </a:stretch>
        </p:blipFill>
        <p:spPr bwMode="auto">
          <a:xfrm>
            <a:off x="3403600" y="933450"/>
            <a:ext cx="2174875" cy="182563"/>
          </a:xfrm>
          <a:prstGeom prst="rect">
            <a:avLst/>
          </a:prstGeom>
          <a:noFill/>
          <a:ln w="9525">
            <a:noFill/>
            <a:round/>
            <a:headEnd/>
            <a:tailEnd/>
          </a:ln>
          <a:effectLst/>
        </p:spPr>
      </p:pic>
      <p:pic>
        <p:nvPicPr>
          <p:cNvPr id="19460" name="Picture 3"/>
          <p:cNvPicPr>
            <a:picLocks noChangeAspect="1" noChangeArrowheads="1"/>
          </p:cNvPicPr>
          <p:nvPr/>
        </p:nvPicPr>
        <p:blipFill>
          <a:blip r:embed="rId5" cstate="print"/>
          <a:srcRect/>
          <a:stretch>
            <a:fillRect/>
          </a:stretch>
        </p:blipFill>
        <p:spPr bwMode="auto">
          <a:xfrm>
            <a:off x="558800" y="1255713"/>
            <a:ext cx="3749675" cy="1487487"/>
          </a:xfrm>
          <a:prstGeom prst="rect">
            <a:avLst/>
          </a:prstGeom>
          <a:noFill/>
          <a:ln w="9525">
            <a:noFill/>
            <a:round/>
            <a:headEnd/>
            <a:tailEnd/>
          </a:ln>
          <a:effectLst/>
        </p:spPr>
      </p:pic>
      <p:pic>
        <p:nvPicPr>
          <p:cNvPr id="19461" name="Picture 4"/>
          <p:cNvPicPr>
            <a:picLocks noChangeAspect="1" noChangeArrowheads="1"/>
          </p:cNvPicPr>
          <p:nvPr/>
        </p:nvPicPr>
        <p:blipFill>
          <a:blip r:embed="rId6" cstate="print"/>
          <a:srcRect/>
          <a:stretch>
            <a:fillRect/>
          </a:stretch>
        </p:blipFill>
        <p:spPr bwMode="auto">
          <a:xfrm>
            <a:off x="4905375" y="1316038"/>
            <a:ext cx="3749675" cy="1431925"/>
          </a:xfrm>
          <a:prstGeom prst="rect">
            <a:avLst/>
          </a:prstGeom>
          <a:noFill/>
          <a:ln w="9525">
            <a:noFill/>
            <a:round/>
            <a:headEnd/>
            <a:tailEnd/>
          </a:ln>
          <a:effectLst/>
        </p:spPr>
      </p:pic>
      <p:sp>
        <p:nvSpPr>
          <p:cNvPr id="19462" name="Text Box 5"/>
          <p:cNvSpPr txBox="1">
            <a:spLocks noChangeArrowheads="1"/>
          </p:cNvSpPr>
          <p:nvPr/>
        </p:nvSpPr>
        <p:spPr bwMode="auto">
          <a:xfrm>
            <a:off x="1752600" y="2470150"/>
            <a:ext cx="1311275" cy="242888"/>
          </a:xfrm>
          <a:prstGeom prst="rect">
            <a:avLst/>
          </a:prstGeom>
          <a:solidFill>
            <a:srgbClr val="FFFFFF"/>
          </a:solidFill>
          <a:ln w="9360" cap="sq">
            <a:solidFill>
              <a:srgbClr val="000000"/>
            </a:solid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rPr>
              <a:t>Hematoxylin/Eosin</a:t>
            </a:r>
          </a:p>
        </p:txBody>
      </p:sp>
      <p:sp>
        <p:nvSpPr>
          <p:cNvPr id="19463" name="Text Box 6"/>
          <p:cNvSpPr txBox="1">
            <a:spLocks noChangeArrowheads="1"/>
          </p:cNvSpPr>
          <p:nvPr/>
        </p:nvSpPr>
        <p:spPr bwMode="auto">
          <a:xfrm>
            <a:off x="6494463" y="2487613"/>
            <a:ext cx="604837" cy="242887"/>
          </a:xfrm>
          <a:prstGeom prst="rect">
            <a:avLst/>
          </a:prstGeom>
          <a:solidFill>
            <a:srgbClr val="FFFFFF"/>
          </a:solidFill>
          <a:ln w="9360" cap="sq">
            <a:solidFill>
              <a:srgbClr val="000000"/>
            </a:solid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rPr>
              <a:t>TUNEL</a:t>
            </a:r>
          </a:p>
        </p:txBody>
      </p:sp>
      <p:grpSp>
        <p:nvGrpSpPr>
          <p:cNvPr id="2" name="Group 7"/>
          <p:cNvGrpSpPr>
            <a:grpSpLocks/>
          </p:cNvGrpSpPr>
          <p:nvPr/>
        </p:nvGrpSpPr>
        <p:grpSpPr bwMode="auto">
          <a:xfrm>
            <a:off x="1828800" y="1285875"/>
            <a:ext cx="1141413" cy="546100"/>
            <a:chOff x="1152" y="810"/>
            <a:chExt cx="719" cy="344"/>
          </a:xfrm>
        </p:grpSpPr>
        <p:sp>
          <p:nvSpPr>
            <p:cNvPr id="19475" name="AutoShape 8"/>
            <p:cNvSpPr>
              <a:spLocks noChangeArrowheads="1"/>
            </p:cNvSpPr>
            <p:nvPr/>
          </p:nvSpPr>
          <p:spPr bwMode="auto">
            <a:xfrm>
              <a:off x="1181" y="810"/>
              <a:ext cx="690" cy="344"/>
            </a:xfrm>
            <a:prstGeom prst="rightArrow">
              <a:avLst>
                <a:gd name="adj1" fmla="val 50000"/>
                <a:gd name="adj2" fmla="val 50145"/>
              </a:avLst>
            </a:prstGeom>
            <a:solidFill>
              <a:srgbClr val="FFCC99"/>
            </a:solidFill>
            <a:ln w="9360" cap="sq">
              <a:solidFill>
                <a:srgbClr val="808080"/>
              </a:solidFill>
              <a:round/>
              <a:headEnd/>
              <a:tailEnd/>
            </a:ln>
            <a:effectLst/>
          </p:spPr>
          <p:txBody>
            <a:bodyPr wrap="none" anchor="ctr"/>
            <a:lstStyle/>
            <a:p>
              <a:endParaRPr lang="it-IT"/>
            </a:p>
          </p:txBody>
        </p:sp>
        <p:sp>
          <p:nvSpPr>
            <p:cNvPr id="19476" name="Text Box 9"/>
            <p:cNvSpPr txBox="1">
              <a:spLocks noChangeArrowheads="1"/>
            </p:cNvSpPr>
            <p:nvPr/>
          </p:nvSpPr>
          <p:spPr bwMode="auto">
            <a:xfrm>
              <a:off x="1152" y="892"/>
              <a:ext cx="695" cy="170"/>
            </a:xfrm>
            <a:prstGeom prst="rect">
              <a:avLst/>
            </a:prstGeom>
            <a:noFill/>
            <a:ln w="9525">
              <a:no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Zn Depletion</a:t>
              </a:r>
            </a:p>
          </p:txBody>
        </p:sp>
      </p:grpSp>
      <p:grpSp>
        <p:nvGrpSpPr>
          <p:cNvPr id="3" name="Group 10"/>
          <p:cNvGrpSpPr>
            <a:grpSpLocks/>
          </p:cNvGrpSpPr>
          <p:nvPr/>
        </p:nvGrpSpPr>
        <p:grpSpPr bwMode="auto">
          <a:xfrm>
            <a:off x="6210300" y="1376363"/>
            <a:ext cx="1141413" cy="546100"/>
            <a:chOff x="3912" y="867"/>
            <a:chExt cx="719" cy="344"/>
          </a:xfrm>
        </p:grpSpPr>
        <p:sp>
          <p:nvSpPr>
            <p:cNvPr id="19473" name="AutoShape 11"/>
            <p:cNvSpPr>
              <a:spLocks noChangeArrowheads="1"/>
            </p:cNvSpPr>
            <p:nvPr/>
          </p:nvSpPr>
          <p:spPr bwMode="auto">
            <a:xfrm>
              <a:off x="3941" y="867"/>
              <a:ext cx="690" cy="344"/>
            </a:xfrm>
            <a:prstGeom prst="rightArrow">
              <a:avLst>
                <a:gd name="adj1" fmla="val 50000"/>
                <a:gd name="adj2" fmla="val 50145"/>
              </a:avLst>
            </a:prstGeom>
            <a:solidFill>
              <a:srgbClr val="FFCC99"/>
            </a:solidFill>
            <a:ln w="9360" cap="sq">
              <a:solidFill>
                <a:srgbClr val="808080"/>
              </a:solidFill>
              <a:round/>
              <a:headEnd/>
              <a:tailEnd/>
            </a:ln>
            <a:effectLst/>
          </p:spPr>
          <p:txBody>
            <a:bodyPr wrap="none" anchor="ctr"/>
            <a:lstStyle/>
            <a:p>
              <a:endParaRPr lang="it-IT"/>
            </a:p>
          </p:txBody>
        </p:sp>
        <p:sp>
          <p:nvSpPr>
            <p:cNvPr id="19474" name="Text Box 12"/>
            <p:cNvSpPr txBox="1">
              <a:spLocks noChangeArrowheads="1"/>
            </p:cNvSpPr>
            <p:nvPr/>
          </p:nvSpPr>
          <p:spPr bwMode="auto">
            <a:xfrm>
              <a:off x="3912" y="949"/>
              <a:ext cx="695" cy="170"/>
            </a:xfrm>
            <a:prstGeom prst="rect">
              <a:avLst/>
            </a:prstGeom>
            <a:noFill/>
            <a:ln w="9525">
              <a:no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Zn Depletion</a:t>
              </a:r>
            </a:p>
          </p:txBody>
        </p:sp>
      </p:grpSp>
      <p:pic>
        <p:nvPicPr>
          <p:cNvPr id="19466" name="Picture 13"/>
          <p:cNvPicPr>
            <a:picLocks noChangeAspect="1" noChangeArrowheads="1"/>
          </p:cNvPicPr>
          <p:nvPr/>
        </p:nvPicPr>
        <p:blipFill>
          <a:blip r:embed="rId7" cstate="print"/>
          <a:srcRect/>
          <a:stretch>
            <a:fillRect/>
          </a:stretch>
        </p:blipFill>
        <p:spPr bwMode="auto">
          <a:xfrm>
            <a:off x="41275" y="3003550"/>
            <a:ext cx="4565650" cy="3544888"/>
          </a:xfrm>
          <a:prstGeom prst="rect">
            <a:avLst/>
          </a:prstGeom>
          <a:noFill/>
          <a:ln w="9525">
            <a:noFill/>
            <a:round/>
            <a:headEnd/>
            <a:tailEnd/>
          </a:ln>
          <a:effectLst/>
        </p:spPr>
      </p:pic>
      <p:pic>
        <p:nvPicPr>
          <p:cNvPr id="19467" name="Picture 14"/>
          <p:cNvPicPr>
            <a:picLocks noChangeAspect="1" noChangeArrowheads="1"/>
          </p:cNvPicPr>
          <p:nvPr/>
        </p:nvPicPr>
        <p:blipFill>
          <a:blip r:embed="rId8" cstate="print"/>
          <a:srcRect/>
          <a:stretch>
            <a:fillRect/>
          </a:stretch>
        </p:blipFill>
        <p:spPr bwMode="auto">
          <a:xfrm>
            <a:off x="4683125" y="3092450"/>
            <a:ext cx="4370388" cy="3033713"/>
          </a:xfrm>
          <a:prstGeom prst="rect">
            <a:avLst/>
          </a:prstGeom>
          <a:noFill/>
          <a:ln w="9525">
            <a:noFill/>
            <a:round/>
            <a:headEnd/>
            <a:tailEnd/>
          </a:ln>
          <a:effectLst/>
        </p:spPr>
      </p:pic>
      <p:sp>
        <p:nvSpPr>
          <p:cNvPr id="19468" name="Text Box 17"/>
          <p:cNvSpPr txBox="1">
            <a:spLocks noChangeArrowheads="1"/>
          </p:cNvSpPr>
          <p:nvPr/>
        </p:nvSpPr>
        <p:spPr bwMode="auto">
          <a:xfrm>
            <a:off x="4748213" y="2563813"/>
            <a:ext cx="555625" cy="269875"/>
          </a:xfrm>
          <a:prstGeom prst="rect">
            <a:avLst/>
          </a:prstGeom>
          <a:noFill/>
          <a:ln w="9525">
            <a:noFill/>
            <a:round/>
            <a:headEnd/>
            <a:tailEnd/>
          </a:ln>
          <a:effectLst/>
        </p:spPr>
        <p:txBody>
          <a:bodyPr wrap="none" lIns="81000" tIns="36000" rIns="81000" bIns="36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solidFill>
                  <a:srgbClr val="000000"/>
                </a:solidFill>
              </a:rPr>
              <a:t>Inhib</a:t>
            </a:r>
          </a:p>
        </p:txBody>
      </p:sp>
      <p:sp>
        <p:nvSpPr>
          <p:cNvPr id="19469" name="Text Box 18"/>
          <p:cNvSpPr txBox="1">
            <a:spLocks noChangeArrowheads="1"/>
          </p:cNvSpPr>
          <p:nvPr/>
        </p:nvSpPr>
        <p:spPr bwMode="auto">
          <a:xfrm>
            <a:off x="5395913" y="4329113"/>
            <a:ext cx="555625" cy="269875"/>
          </a:xfrm>
          <a:prstGeom prst="rect">
            <a:avLst/>
          </a:prstGeom>
          <a:noFill/>
          <a:ln w="9525">
            <a:noFill/>
            <a:round/>
            <a:headEnd/>
            <a:tailEnd/>
          </a:ln>
          <a:effectLst/>
        </p:spPr>
        <p:txBody>
          <a:bodyPr wrap="none" lIns="81000" tIns="36000" rIns="81000" bIns="36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solidFill>
                  <a:srgbClr val="000000"/>
                </a:solidFill>
              </a:rPr>
              <a:t>Inhib</a:t>
            </a:r>
          </a:p>
        </p:txBody>
      </p:sp>
      <p:sp>
        <p:nvSpPr>
          <p:cNvPr id="19470" name="Text Box 19"/>
          <p:cNvSpPr txBox="1">
            <a:spLocks noChangeArrowheads="1"/>
          </p:cNvSpPr>
          <p:nvPr/>
        </p:nvSpPr>
        <p:spPr bwMode="auto">
          <a:xfrm>
            <a:off x="6492875" y="6492875"/>
            <a:ext cx="2627313" cy="288925"/>
          </a:xfrm>
          <a:prstGeom prst="rect">
            <a:avLst/>
          </a:prstGeom>
          <a:noFill/>
          <a:ln w="9360" cap="sq">
            <a:solidFill>
              <a:srgbClr val="000000"/>
            </a:solid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solidFill>
                  <a:srgbClr val="000000"/>
                </a:solidFill>
              </a:rPr>
              <a:t>Smith A.F, 2012 J Cell Biochem</a:t>
            </a:r>
          </a:p>
        </p:txBody>
      </p:sp>
      <p:sp>
        <p:nvSpPr>
          <p:cNvPr id="19471" name="Text Box 20"/>
          <p:cNvSpPr txBox="1">
            <a:spLocks noChangeArrowheads="1"/>
          </p:cNvSpPr>
          <p:nvPr/>
        </p:nvSpPr>
        <p:spPr bwMode="auto">
          <a:xfrm>
            <a:off x="565150" y="1030288"/>
            <a:ext cx="787400" cy="242887"/>
          </a:xfrm>
          <a:prstGeom prst="rect">
            <a:avLst/>
          </a:prstGeom>
          <a:solidFill>
            <a:srgbClr val="FFFFFF"/>
          </a:solidFill>
          <a:ln w="9360" cap="sq">
            <a:solidFill>
              <a:srgbClr val="000000"/>
            </a:solid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rPr>
              <a:t>Rat Testis</a:t>
            </a:r>
          </a:p>
        </p:txBody>
      </p:sp>
      <p:sp>
        <p:nvSpPr>
          <p:cNvPr id="19472" name="Text Box 21"/>
          <p:cNvSpPr txBox="1">
            <a:spLocks noChangeArrowheads="1"/>
          </p:cNvSpPr>
          <p:nvPr/>
        </p:nvSpPr>
        <p:spPr bwMode="auto">
          <a:xfrm>
            <a:off x="4884738" y="1138238"/>
            <a:ext cx="787400" cy="242887"/>
          </a:xfrm>
          <a:prstGeom prst="rect">
            <a:avLst/>
          </a:prstGeom>
          <a:solidFill>
            <a:srgbClr val="FFFFFF"/>
          </a:solidFill>
          <a:ln w="9360" cap="sq">
            <a:solidFill>
              <a:srgbClr val="000000"/>
            </a:solid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rPr>
              <a:t>Rat Testis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7493000" y="6245225"/>
            <a:ext cx="260350" cy="212725"/>
          </a:xfrm>
          <a:prstGeom prst="rect">
            <a:avLst/>
          </a:prstGeom>
          <a:noFill/>
          <a:ln w="9525">
            <a:noFill/>
            <a:round/>
            <a:headEnd/>
            <a:tailEnd/>
          </a:ln>
          <a:effectLst/>
        </p:spPr>
        <p:txBody>
          <a:bodyPr wrap="none" lIns="0" tIns="0" rIns="40680" bIns="0">
            <a:spAutoFit/>
          </a:bodyPr>
          <a:lstStyle/>
          <a:p>
            <a:pPr marL="39688" algn="ctr">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1400">
                <a:solidFill>
                  <a:srgbClr val="FFFFFF"/>
                </a:solidFill>
                <a:latin typeface="Calibri" pitchFamily="32" charset="0"/>
                <a:cs typeface="Arial" charset="0"/>
              </a:rPr>
              <a:t>12</a:t>
            </a:r>
          </a:p>
        </p:txBody>
      </p:sp>
      <p:pic>
        <p:nvPicPr>
          <p:cNvPr id="24579" name="Picture 2"/>
          <p:cNvPicPr>
            <a:picLocks noChangeAspect="1" noChangeArrowheads="1"/>
          </p:cNvPicPr>
          <p:nvPr/>
        </p:nvPicPr>
        <p:blipFill>
          <a:blip r:embed="rId3" cstate="print"/>
          <a:srcRect/>
          <a:stretch>
            <a:fillRect/>
          </a:stretch>
        </p:blipFill>
        <p:spPr bwMode="auto">
          <a:xfrm>
            <a:off x="166688" y="2205038"/>
            <a:ext cx="4654550" cy="4205287"/>
          </a:xfrm>
          <a:prstGeom prst="rect">
            <a:avLst/>
          </a:prstGeom>
          <a:noFill/>
          <a:ln w="9525">
            <a:noFill/>
            <a:round/>
            <a:headEnd/>
            <a:tailEnd/>
          </a:ln>
          <a:effectLst/>
        </p:spPr>
      </p:pic>
      <p:sp>
        <p:nvSpPr>
          <p:cNvPr id="24580" name="Rectangle 3"/>
          <p:cNvSpPr>
            <a:spLocks noChangeArrowheads="1"/>
          </p:cNvSpPr>
          <p:nvPr/>
        </p:nvSpPr>
        <p:spPr bwMode="auto">
          <a:xfrm>
            <a:off x="3403600" y="2768600"/>
            <a:ext cx="5381625" cy="1081088"/>
          </a:xfrm>
          <a:prstGeom prst="rect">
            <a:avLst/>
          </a:prstGeom>
          <a:noFill/>
          <a:ln w="9525">
            <a:noFill/>
            <a:round/>
            <a:headEnd/>
            <a:tailEnd/>
          </a:ln>
          <a:effectLst/>
        </p:spPr>
        <p:txBody>
          <a:bodyPr wrap="none" anchor="ctr"/>
          <a:lstStyle/>
          <a:p>
            <a:endParaRPr lang="it-IT"/>
          </a:p>
        </p:txBody>
      </p:sp>
      <p:sp>
        <p:nvSpPr>
          <p:cNvPr id="24581" name="Rectangle 4"/>
          <p:cNvSpPr>
            <a:spLocks noChangeArrowheads="1"/>
          </p:cNvSpPr>
          <p:nvPr/>
        </p:nvSpPr>
        <p:spPr bwMode="auto">
          <a:xfrm>
            <a:off x="4921250" y="4030663"/>
            <a:ext cx="4222750" cy="2017712"/>
          </a:xfrm>
          <a:prstGeom prst="rect">
            <a:avLst/>
          </a:prstGeom>
          <a:noFill/>
          <a:ln w="9525">
            <a:noFill/>
            <a:round/>
            <a:headEnd/>
            <a:tailEnd/>
          </a:ln>
          <a:effectLst/>
        </p:spPr>
        <p:txBody>
          <a:bodyPr lIns="0" tIns="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800000"/>
                </a:solidFill>
                <a:latin typeface="Calibri" pitchFamily="32" charset="0"/>
                <a:ea typeface="ＭＳ Ｐゴシック" pitchFamily="32" charset="-128"/>
              </a:rPr>
              <a:t>Zn stabilizza la formazione di polimeri di protamine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800000"/>
              </a:solidFill>
              <a:latin typeface="Calibri" pitchFamily="32" charset="0"/>
              <a:ea typeface="ＭＳ Ｐゴシック" pitchFamily="32" charset="-128"/>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800000"/>
                </a:solidFill>
                <a:latin typeface="Calibri" pitchFamily="32" charset="0"/>
                <a:ea typeface="ＭＳ Ｐゴシック" pitchFamily="32" charset="-128"/>
              </a:rPr>
              <a:t>1 atomo di Zn ogni molecola di protamina, cioè ogni 10 bp di DNA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800000"/>
              </a:solidFill>
              <a:latin typeface="Calibri" pitchFamily="32" charset="0"/>
              <a:ea typeface="ＭＳ Ｐゴシック" pitchFamily="32" charset="-128"/>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800000"/>
                </a:solidFill>
                <a:latin typeface="Calibri" pitchFamily="32" charset="0"/>
                <a:ea typeface="ＭＳ Ｐゴシック" pitchFamily="32" charset="-128"/>
              </a:rPr>
              <a:t>Lo Zn agisce da “ponte” tra gruppi tiolici della Cys con gruppi aminici delle His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800000"/>
              </a:solidFill>
              <a:latin typeface="Calibri" pitchFamily="32" charset="0"/>
              <a:ea typeface="ＭＳ Ｐゴシック" pitchFamily="32" charset="-128"/>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600">
              <a:solidFill>
                <a:srgbClr val="FFFF00"/>
              </a:solidFill>
              <a:latin typeface="Calibri" pitchFamily="32" charset="0"/>
              <a:ea typeface="ＭＳ Ｐゴシック" pitchFamily="32" charset="-128"/>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600">
              <a:solidFill>
                <a:srgbClr val="FFFF00"/>
              </a:solidFill>
              <a:latin typeface="Calibri" pitchFamily="32" charset="0"/>
              <a:ea typeface="ＭＳ Ｐゴシック" pitchFamily="32" charset="-128"/>
            </a:endParaRPr>
          </a:p>
        </p:txBody>
      </p:sp>
      <p:grpSp>
        <p:nvGrpSpPr>
          <p:cNvPr id="2" name="Group 5"/>
          <p:cNvGrpSpPr>
            <a:grpSpLocks/>
          </p:cNvGrpSpPr>
          <p:nvPr/>
        </p:nvGrpSpPr>
        <p:grpSpPr bwMode="auto">
          <a:xfrm>
            <a:off x="0" y="603250"/>
            <a:ext cx="7664450" cy="1549400"/>
            <a:chOff x="0" y="380"/>
            <a:chExt cx="4828" cy="976"/>
          </a:xfrm>
        </p:grpSpPr>
        <p:pic>
          <p:nvPicPr>
            <p:cNvPr id="24584" name="Picture 6"/>
            <p:cNvPicPr>
              <a:picLocks noChangeAspect="1" noChangeArrowheads="1"/>
            </p:cNvPicPr>
            <p:nvPr/>
          </p:nvPicPr>
          <p:blipFill>
            <a:blip r:embed="rId4" cstate="print"/>
            <a:srcRect/>
            <a:stretch>
              <a:fillRect/>
            </a:stretch>
          </p:blipFill>
          <p:spPr bwMode="auto">
            <a:xfrm>
              <a:off x="0" y="380"/>
              <a:ext cx="4828" cy="976"/>
            </a:xfrm>
            <a:prstGeom prst="rect">
              <a:avLst/>
            </a:prstGeom>
            <a:noFill/>
            <a:ln w="9525">
              <a:noFill/>
              <a:round/>
              <a:headEnd/>
              <a:tailEnd/>
            </a:ln>
            <a:effectLst/>
          </p:spPr>
        </p:pic>
        <p:sp>
          <p:nvSpPr>
            <p:cNvPr id="24585" name="Text Box 7"/>
            <p:cNvSpPr txBox="1">
              <a:spLocks noChangeArrowheads="1"/>
            </p:cNvSpPr>
            <p:nvPr/>
          </p:nvSpPr>
          <p:spPr bwMode="auto">
            <a:xfrm>
              <a:off x="171" y="907"/>
              <a:ext cx="2053" cy="250"/>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Calibri" pitchFamily="32" charset="0"/>
                </a:rPr>
                <a:t>2010</a:t>
              </a:r>
            </a:p>
          </p:txBody>
        </p:sp>
      </p:grpSp>
      <p:sp>
        <p:nvSpPr>
          <p:cNvPr id="24583" name="Text Box 8"/>
          <p:cNvSpPr txBox="1">
            <a:spLocks noChangeArrowheads="1"/>
          </p:cNvSpPr>
          <p:nvPr/>
        </p:nvSpPr>
        <p:spPr bwMode="auto">
          <a:xfrm>
            <a:off x="107950" y="44450"/>
            <a:ext cx="5826125" cy="520700"/>
          </a:xfrm>
          <a:prstGeom prst="rect">
            <a:avLst/>
          </a:prstGeom>
          <a:noFill/>
          <a:ln w="9525">
            <a:noFill/>
            <a:round/>
            <a:headEnd/>
            <a:tailEnd/>
          </a:ln>
          <a:effectLst/>
        </p:spPr>
        <p:txBody>
          <a:bodyPr lIns="90000" tIns="46800" rIns="90000" bIns="46800">
            <a:spAutoFit/>
          </a:bodyPr>
          <a:lstStyle/>
          <a:p>
            <a:pPr algn="ctr">
              <a:spcBef>
                <a:spcPts val="1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b="1">
                <a:solidFill>
                  <a:srgbClr val="C00000"/>
                </a:solidFill>
                <a:latin typeface="Calisto MT" pitchFamily="16" charset="0"/>
                <a:ea typeface="ＭＳ Ｐゴシック" pitchFamily="32" charset="-128"/>
              </a:rPr>
              <a:t>Zinco: stabilizzazione cromatina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8" name="Picture 6"/>
          <p:cNvPicPr>
            <a:picLocks noChangeAspect="1" noChangeArrowheads="1"/>
          </p:cNvPicPr>
          <p:nvPr/>
        </p:nvPicPr>
        <p:blipFill>
          <a:blip r:embed="rId2" cstate="print"/>
          <a:srcRect/>
          <a:stretch>
            <a:fillRect/>
          </a:stretch>
        </p:blipFill>
        <p:spPr bwMode="auto">
          <a:xfrm>
            <a:off x="1071563" y="2105025"/>
            <a:ext cx="7000875" cy="2647950"/>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1160197" name="Rectangle 5"/>
          <p:cNvSpPr>
            <a:spLocks noChangeArrowheads="1"/>
          </p:cNvSpPr>
          <p:nvPr/>
        </p:nvSpPr>
        <p:spPr bwMode="auto">
          <a:xfrm>
            <a:off x="611188" y="5516563"/>
            <a:ext cx="7632700" cy="590550"/>
          </a:xfrm>
          <a:prstGeom prst="rect">
            <a:avLst/>
          </a:prstGeom>
          <a:solidFill>
            <a:schemeClr val="tx1"/>
          </a:solidFill>
          <a:ln w="9525">
            <a:solidFill>
              <a:schemeClr val="bg2"/>
            </a:solidFill>
            <a:miter lim="800000"/>
            <a:headEnd/>
            <a:tailEnd/>
          </a:ln>
          <a:effectLst>
            <a:outerShdw dist="107763" dir="2700000" algn="ctr" rotWithShape="0">
              <a:schemeClr val="bg2">
                <a:alpha val="50000"/>
              </a:schemeClr>
            </a:outerShdw>
          </a:effectLst>
        </p:spPr>
        <p:txBody>
          <a:bodyPr anchor="ctr">
            <a:spAutoFit/>
          </a:bodyPr>
          <a:lstStyle/>
          <a:p>
            <a:r>
              <a:rPr lang="en-US" b="1">
                <a:solidFill>
                  <a:schemeClr val="bg2"/>
                </a:solidFill>
              </a:rPr>
              <a:t>No single antioxidant is able to enhance fertilizing capability in infertile men, whereas a combination of them seems to provide a better approach.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0197"/>
                                        </p:tgtEl>
                                        <p:attrNameLst>
                                          <p:attrName>style.visibility</p:attrName>
                                        </p:attrNameLst>
                                      </p:cBhvr>
                                      <p:to>
                                        <p:strVal val="visible"/>
                                      </p:to>
                                    </p:set>
                                    <p:animEffect transition="in" filter="box(out)">
                                      <p:cBhvr>
                                        <p:cTn id="7" dur="500"/>
                                        <p:tgtEl>
                                          <p:spTgt spid="116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924944"/>
            <a:ext cx="8229600" cy="2376264"/>
          </a:xfrm>
        </p:spPr>
        <p:txBody>
          <a:bodyPr>
            <a:normAutofit fontScale="90000"/>
          </a:bodyPr>
          <a:lstStyle/>
          <a:p>
            <a:r>
              <a:rPr lang="it-IT" dirty="0" smtClean="0">
                <a:solidFill>
                  <a:schemeClr val="bg1"/>
                </a:solidFill>
              </a:rPr>
              <a:t>Gli antiossidanti giocano un ruolo importante nella proteggere  gli spermatozoi dai ROS sia sui </a:t>
            </a:r>
            <a:r>
              <a:rPr lang="it-IT" dirty="0" err="1" smtClean="0">
                <a:solidFill>
                  <a:schemeClr val="bg1"/>
                </a:solidFill>
              </a:rPr>
              <a:t>paramentri</a:t>
            </a:r>
            <a:r>
              <a:rPr lang="it-IT" dirty="0" smtClean="0">
                <a:solidFill>
                  <a:schemeClr val="bg1"/>
                </a:solidFill>
              </a:rPr>
              <a:t> convenzionali che non convenzionali </a:t>
            </a:r>
            <a:endParaRPr lang="it-IT" dirty="0">
              <a:solidFill>
                <a:schemeClr val="bg1"/>
              </a:solidFill>
            </a:endParaRPr>
          </a:p>
        </p:txBody>
      </p:sp>
      <p:pic>
        <p:nvPicPr>
          <p:cNvPr id="46082" name="Picture 2"/>
          <p:cNvPicPr>
            <a:picLocks noChangeAspect="1" noChangeArrowheads="1"/>
          </p:cNvPicPr>
          <p:nvPr/>
        </p:nvPicPr>
        <p:blipFill>
          <a:blip r:embed="rId2" cstate="print"/>
          <a:srcRect/>
          <a:stretch>
            <a:fillRect/>
          </a:stretch>
        </p:blipFill>
        <p:spPr bwMode="auto">
          <a:xfrm>
            <a:off x="179512" y="188640"/>
            <a:ext cx="8604448" cy="2133600"/>
          </a:xfrm>
          <a:prstGeom prst="rect">
            <a:avLst/>
          </a:prstGeom>
          <a:noFill/>
          <a:ln w="9525">
            <a:noFill/>
            <a:miter lim="800000"/>
            <a:headEnd/>
            <a:tailEnd/>
          </a:ln>
        </p:spPr>
      </p:pic>
      <p:pic>
        <p:nvPicPr>
          <p:cNvPr id="46083" name="Picture 3"/>
          <p:cNvPicPr>
            <a:picLocks noGrp="1" noChangeAspect="1" noChangeArrowheads="1"/>
          </p:cNvPicPr>
          <p:nvPr>
            <p:ph idx="1"/>
          </p:nvPr>
        </p:nvPicPr>
        <p:blipFill>
          <a:blip r:embed="rId3" cstate="print"/>
          <a:srcRect/>
          <a:stretch>
            <a:fillRect/>
          </a:stretch>
        </p:blipFill>
        <p:spPr bwMode="auto">
          <a:xfrm>
            <a:off x="3347864" y="260648"/>
            <a:ext cx="538162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41300" y="342900"/>
            <a:ext cx="8902700" cy="6210300"/>
          </a:xfrm>
        </p:spPr>
        <p:txBody>
          <a:bodyPr/>
          <a:lstStyle/>
          <a:p>
            <a:pPr algn="ctr" eaLnBrk="1" hangingPunct="1">
              <a:lnSpc>
                <a:spcPct val="90000"/>
              </a:lnSpc>
              <a:buFontTx/>
              <a:buNone/>
            </a:pPr>
            <a:r>
              <a:rPr lang="it-IT" smtClean="0">
                <a:solidFill>
                  <a:schemeClr val="bg1"/>
                </a:solidFill>
                <a:latin typeface="Tahoma" pitchFamily="34" charset="0"/>
              </a:rPr>
              <a:t>La produzione di ROS e radicali liberi è elevata: </a:t>
            </a:r>
          </a:p>
          <a:p>
            <a:pPr algn="ctr" eaLnBrk="1" hangingPunct="1">
              <a:lnSpc>
                <a:spcPct val="90000"/>
              </a:lnSpc>
              <a:buFontTx/>
              <a:buNone/>
            </a:pPr>
            <a:r>
              <a:rPr lang="it-IT" smtClean="0">
                <a:solidFill>
                  <a:schemeClr val="bg1"/>
                </a:solidFill>
                <a:latin typeface="Tahoma" pitchFamily="34" charset="0"/>
              </a:rPr>
              <a:t>2% di O</a:t>
            </a:r>
            <a:r>
              <a:rPr lang="it-IT" sz="1200" smtClean="0">
                <a:solidFill>
                  <a:schemeClr val="bg1"/>
                </a:solidFill>
                <a:latin typeface="Tahoma" pitchFamily="34" charset="0"/>
              </a:rPr>
              <a:t>2</a:t>
            </a:r>
            <a:r>
              <a:rPr lang="it-IT" smtClean="0">
                <a:solidFill>
                  <a:schemeClr val="bg1"/>
                </a:solidFill>
                <a:latin typeface="Tahoma" pitchFamily="34" charset="0"/>
              </a:rPr>
              <a:t> che respiriamo (</a:t>
            </a:r>
            <a:r>
              <a:rPr lang="it-IT" i="1" smtClean="0">
                <a:solidFill>
                  <a:schemeClr val="bg1"/>
                </a:solidFill>
                <a:latin typeface="Tahoma" pitchFamily="34" charset="0"/>
              </a:rPr>
              <a:t>più di 2Kg/anno!</a:t>
            </a:r>
            <a:r>
              <a:rPr lang="it-IT" smtClean="0">
                <a:solidFill>
                  <a:schemeClr val="bg1"/>
                </a:solidFill>
                <a:latin typeface="Tahoma" pitchFamily="34" charset="0"/>
              </a:rPr>
              <a:t>) genera </a:t>
            </a:r>
          </a:p>
          <a:p>
            <a:pPr algn="ctr" eaLnBrk="1" hangingPunct="1">
              <a:lnSpc>
                <a:spcPct val="90000"/>
              </a:lnSpc>
              <a:buFontTx/>
              <a:buNone/>
            </a:pPr>
            <a:r>
              <a:rPr lang="it-IT" smtClean="0">
                <a:solidFill>
                  <a:schemeClr val="bg1"/>
                </a:solidFill>
                <a:latin typeface="Tahoma" pitchFamily="34" charset="0"/>
              </a:rPr>
              <a:t>radicale superossido e altri ROS </a:t>
            </a:r>
          </a:p>
          <a:p>
            <a:pPr eaLnBrk="1" hangingPunct="1">
              <a:lnSpc>
                <a:spcPct val="90000"/>
              </a:lnSpc>
              <a:buFontTx/>
              <a:buNone/>
            </a:pPr>
            <a:r>
              <a:rPr lang="it-IT" smtClean="0">
                <a:solidFill>
                  <a:schemeClr val="bg1"/>
                </a:solidFill>
                <a:latin typeface="Tahoma" pitchFamily="34" charset="0"/>
              </a:rPr>
              <a:t>  </a:t>
            </a:r>
          </a:p>
          <a:p>
            <a:pPr eaLnBrk="1" hangingPunct="1">
              <a:lnSpc>
                <a:spcPct val="90000"/>
              </a:lnSpc>
              <a:buFontTx/>
              <a:buNone/>
            </a:pPr>
            <a:r>
              <a:rPr lang="it-IT" smtClean="0">
                <a:solidFill>
                  <a:schemeClr val="bg1"/>
                </a:solidFill>
                <a:latin typeface="Tahoma" pitchFamily="34" charset="0"/>
              </a:rPr>
              <a:t>Quantitativo connesso al metabolismo intrinseco                    associato a produzione che deriva da:</a:t>
            </a:r>
          </a:p>
          <a:p>
            <a:pPr eaLnBrk="1" hangingPunct="1">
              <a:lnSpc>
                <a:spcPct val="90000"/>
              </a:lnSpc>
              <a:buFontTx/>
              <a:buNone/>
            </a:pPr>
            <a:endParaRPr lang="it-IT" smtClean="0">
              <a:solidFill>
                <a:schemeClr val="bg1"/>
              </a:solidFill>
              <a:latin typeface="Tahoma" pitchFamily="34" charset="0"/>
            </a:endParaRPr>
          </a:p>
          <a:p>
            <a:pPr eaLnBrk="1" hangingPunct="1">
              <a:lnSpc>
                <a:spcPct val="105000"/>
              </a:lnSpc>
            </a:pPr>
            <a:r>
              <a:rPr lang="it-IT" smtClean="0">
                <a:solidFill>
                  <a:srgbClr val="66FFFF"/>
                </a:solidFill>
                <a:latin typeface="Tahoma" pitchFamily="34" charset="0"/>
              </a:rPr>
              <a:t>ambiente </a:t>
            </a:r>
          </a:p>
          <a:p>
            <a:pPr eaLnBrk="1" hangingPunct="1">
              <a:lnSpc>
                <a:spcPct val="105000"/>
              </a:lnSpc>
            </a:pPr>
            <a:r>
              <a:rPr lang="it-IT" smtClean="0">
                <a:solidFill>
                  <a:srgbClr val="66FFFF"/>
                </a:solidFill>
                <a:latin typeface="Tahoma" pitchFamily="34" charset="0"/>
              </a:rPr>
              <a:t>stile di vita</a:t>
            </a:r>
          </a:p>
          <a:p>
            <a:pPr eaLnBrk="1" hangingPunct="1">
              <a:lnSpc>
                <a:spcPct val="105000"/>
              </a:lnSpc>
              <a:buFontTx/>
              <a:buNone/>
            </a:pPr>
            <a:r>
              <a:rPr lang="it-IT" smtClean="0">
                <a:solidFill>
                  <a:srgbClr val="66FFFF"/>
                </a:solidFill>
                <a:latin typeface="Tahoma" pitchFamily="34" charset="0"/>
              </a:rPr>
              <a:t> </a:t>
            </a:r>
            <a:r>
              <a:rPr lang="it-IT" smtClean="0">
                <a:solidFill>
                  <a:schemeClr val="bg1"/>
                </a:solidFill>
                <a:latin typeface="Tahoma" pitchFamily="34" charset="0"/>
              </a:rPr>
              <a:t> </a:t>
            </a:r>
            <a:endParaRPr lang="it-IT" sz="1200" smtClean="0">
              <a:solidFill>
                <a:schemeClr val="bg1"/>
              </a:solidFill>
              <a:latin typeface="Tahoma" pitchFamily="34" charset="0"/>
            </a:endParaRPr>
          </a:p>
        </p:txBody>
      </p:sp>
      <p:sp>
        <p:nvSpPr>
          <p:cNvPr id="8195" name="Rectangle 3"/>
          <p:cNvSpPr>
            <a:spLocks noChangeArrowheads="1"/>
          </p:cNvSpPr>
          <p:nvPr/>
        </p:nvSpPr>
        <p:spPr bwMode="auto">
          <a:xfrm>
            <a:off x="177800" y="228600"/>
            <a:ext cx="8724900" cy="6375400"/>
          </a:xfrm>
          <a:prstGeom prst="rect">
            <a:avLst/>
          </a:prstGeom>
          <a:noFill/>
          <a:ln w="76200">
            <a:solidFill>
              <a:srgbClr val="FF9933"/>
            </a:solidFill>
            <a:miter lim="800000"/>
            <a:headEnd/>
            <a:tailEnd/>
          </a:ln>
        </p:spPr>
        <p:txBody>
          <a:bodyPr/>
          <a:lstStyle/>
          <a:p>
            <a:pPr marL="377825" indent="-338138">
              <a:spcBef>
                <a:spcPct val="40000"/>
              </a:spcBef>
              <a:buSzPct val="85000"/>
            </a:pPr>
            <a:r>
              <a:rPr lang="it-IT" altLang="it-IT" sz="800">
                <a:solidFill>
                  <a:schemeClr val="bg1"/>
                </a:solidFill>
              </a:rPr>
              <a:t>  </a:t>
            </a:r>
          </a:p>
          <a:p>
            <a:pPr marL="377825" indent="-338138">
              <a:spcBef>
                <a:spcPct val="40000"/>
              </a:spcBef>
              <a:buSzPct val="85000"/>
            </a:pPr>
            <a:endParaRPr lang="it-IT" altLang="it-IT" sz="2000">
              <a:solidFill>
                <a:schemeClr val="bg1"/>
              </a:solidFill>
            </a:endParaRPr>
          </a:p>
          <a:p>
            <a:pPr marL="377825" indent="-338138">
              <a:spcBef>
                <a:spcPct val="40000"/>
              </a:spcBef>
              <a:buClr>
                <a:srgbClr val="FFFF00"/>
              </a:buClr>
              <a:buSzPct val="85000"/>
              <a:buFont typeface="Wingdings" pitchFamily="2" charset="2"/>
              <a:buNone/>
            </a:pPr>
            <a:r>
              <a:rPr lang="it-IT" altLang="it-IT" sz="2000">
                <a:solidFill>
                  <a:schemeClr val="bg1"/>
                </a:solidFill>
              </a:rPr>
              <a:t>    </a:t>
            </a:r>
          </a:p>
        </p:txBody>
      </p:sp>
      <p:pic>
        <p:nvPicPr>
          <p:cNvPr id="8196" name="Picture 4" descr="Scan0001"/>
          <p:cNvPicPr>
            <a:picLocks noChangeAspect="1" noChangeArrowheads="1"/>
          </p:cNvPicPr>
          <p:nvPr/>
        </p:nvPicPr>
        <p:blipFill>
          <a:blip r:embed="rId2" cstate="print"/>
          <a:srcRect/>
          <a:stretch>
            <a:fillRect/>
          </a:stretch>
        </p:blipFill>
        <p:spPr bwMode="auto">
          <a:xfrm>
            <a:off x="4214813" y="4051300"/>
            <a:ext cx="4219575" cy="2324100"/>
          </a:xfrm>
          <a:prstGeom prst="rect">
            <a:avLst/>
          </a:prstGeom>
          <a:noFill/>
          <a:ln w="38100">
            <a:solidFill>
              <a:srgbClr val="00FFFF"/>
            </a:solidFill>
            <a:miter lim="800000"/>
            <a:headEnd/>
            <a:tailEnd/>
          </a:ln>
        </p:spPr>
      </p:pic>
    </p:spTree>
  </p:cSld>
  <p:clrMapOvr>
    <a:masterClrMapping/>
  </p:clrMapOvr>
  <p:transition advTm="209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7106" name="Picture 2"/>
          <p:cNvPicPr>
            <a:picLocks noChangeAspect="1" noChangeArrowheads="1"/>
          </p:cNvPicPr>
          <p:nvPr/>
        </p:nvPicPr>
        <p:blipFill>
          <a:blip r:embed="rId2" cstate="print"/>
          <a:srcRect/>
          <a:stretch>
            <a:fillRect/>
          </a:stretch>
        </p:blipFill>
        <p:spPr bwMode="auto">
          <a:xfrm>
            <a:off x="0" y="1"/>
            <a:ext cx="9144000" cy="1484784"/>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6732240" y="836712"/>
            <a:ext cx="2339752" cy="603410"/>
          </a:xfrm>
          <a:prstGeom prst="rect">
            <a:avLst/>
          </a:prstGeom>
          <a:noFill/>
          <a:ln w="9525">
            <a:noFill/>
            <a:miter lim="800000"/>
            <a:headEnd/>
            <a:tailEnd/>
          </a:ln>
        </p:spPr>
      </p:pic>
      <p:pic>
        <p:nvPicPr>
          <p:cNvPr id="47108" name="Picture 4"/>
          <p:cNvPicPr>
            <a:picLocks noGrp="1" noChangeAspect="1" noChangeArrowheads="1"/>
          </p:cNvPicPr>
          <p:nvPr>
            <p:ph idx="1"/>
          </p:nvPr>
        </p:nvPicPr>
        <p:blipFill>
          <a:blip r:embed="rId4" cstate="print"/>
          <a:srcRect/>
          <a:stretch>
            <a:fillRect/>
          </a:stretch>
        </p:blipFill>
        <p:spPr bwMode="auto">
          <a:xfrm>
            <a:off x="0" y="1484784"/>
            <a:ext cx="914400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4525963"/>
          </a:xfrm>
        </p:spPr>
        <p:txBody>
          <a:bodyPr>
            <a:noAutofit/>
          </a:bodyPr>
          <a:lstStyle/>
          <a:p>
            <a:r>
              <a:rPr lang="en-US" sz="1400" u="sng" dirty="0" err="1" smtClean="0">
                <a:hlinkClick r:id="rId2" tooltip="Reproductive biomedicine online."/>
              </a:rPr>
              <a:t>Reprod</a:t>
            </a:r>
            <a:r>
              <a:rPr lang="en-US" sz="1400" u="sng" dirty="0" smtClean="0">
                <a:hlinkClick r:id="rId2" tooltip="Reproductive biomedicine online."/>
              </a:rPr>
              <a:t> Biomed Online.</a:t>
            </a:r>
            <a:r>
              <a:rPr lang="en-US" sz="1400" dirty="0" smtClean="0"/>
              <a:t> 2013 Jan;26(1):68-78. </a:t>
            </a:r>
            <a:r>
              <a:rPr lang="en-US" sz="1400" dirty="0" err="1" smtClean="0"/>
              <a:t>doi</a:t>
            </a:r>
            <a:r>
              <a:rPr lang="en-US" sz="1400" dirty="0" smtClean="0"/>
              <a:t>: 10.1016/j.rbmo.2012.09.019. </a:t>
            </a:r>
            <a:r>
              <a:rPr lang="en-US" sz="1400" dirty="0" err="1" smtClean="0"/>
              <a:t>Epub</a:t>
            </a:r>
            <a:r>
              <a:rPr lang="en-US" sz="1400" dirty="0" smtClean="0"/>
              <a:t> 2012 Oct 4.</a:t>
            </a:r>
            <a:endParaRPr lang="it-IT" sz="1400" dirty="0" smtClean="0"/>
          </a:p>
          <a:p>
            <a:r>
              <a:rPr lang="en-US" sz="1400" b="1" dirty="0" smtClean="0"/>
              <a:t>Sperm DNA damage has a negative association with live-birth </a:t>
            </a:r>
            <a:r>
              <a:rPr lang="en-US" sz="1400" b="1" dirty="0" smtClean="0">
                <a:solidFill>
                  <a:schemeClr val="bg1"/>
                </a:solidFill>
              </a:rPr>
              <a:t>rates after IVF.</a:t>
            </a:r>
            <a:endParaRPr lang="it-IT" sz="1400" dirty="0" smtClean="0">
              <a:solidFill>
                <a:schemeClr val="bg1"/>
              </a:solidFill>
            </a:endParaRPr>
          </a:p>
          <a:p>
            <a:r>
              <a:rPr lang="en-US" sz="1400" u="sng" dirty="0" smtClean="0">
                <a:solidFill>
                  <a:schemeClr val="bg1"/>
                </a:solidFill>
                <a:hlinkClick r:id="rId3"/>
              </a:rPr>
              <a:t>Simon L</a:t>
            </a:r>
            <a:r>
              <a:rPr lang="en-US" sz="1400" baseline="30000" dirty="0" smtClean="0">
                <a:solidFill>
                  <a:schemeClr val="bg1"/>
                </a:solidFill>
              </a:rPr>
              <a:t>1</a:t>
            </a:r>
            <a:r>
              <a:rPr lang="en-US" sz="1400" dirty="0" smtClean="0">
                <a:solidFill>
                  <a:schemeClr val="bg1"/>
                </a:solidFill>
              </a:rPr>
              <a:t>, </a:t>
            </a:r>
            <a:r>
              <a:rPr lang="en-US" sz="1400" u="sng" dirty="0" err="1" smtClean="0">
                <a:solidFill>
                  <a:schemeClr val="bg1"/>
                </a:solidFill>
                <a:hlinkClick r:id="rId4"/>
              </a:rPr>
              <a:t>Proutski</a:t>
            </a:r>
            <a:r>
              <a:rPr lang="en-US" sz="1400" u="sng" dirty="0" smtClean="0">
                <a:solidFill>
                  <a:schemeClr val="bg1"/>
                </a:solidFill>
                <a:hlinkClick r:id="rId4"/>
              </a:rPr>
              <a:t> I</a:t>
            </a:r>
            <a:r>
              <a:rPr lang="en-US" sz="1400" dirty="0" smtClean="0">
                <a:solidFill>
                  <a:schemeClr val="bg1"/>
                </a:solidFill>
              </a:rPr>
              <a:t>, </a:t>
            </a:r>
            <a:r>
              <a:rPr lang="en-US" sz="1400" u="sng" dirty="0" smtClean="0">
                <a:solidFill>
                  <a:schemeClr val="bg1"/>
                </a:solidFill>
                <a:hlinkClick r:id="rId5"/>
              </a:rPr>
              <a:t>Stevenson M</a:t>
            </a:r>
            <a:r>
              <a:rPr lang="en-US" sz="1400" dirty="0" smtClean="0">
                <a:solidFill>
                  <a:schemeClr val="bg1"/>
                </a:solidFill>
              </a:rPr>
              <a:t>, </a:t>
            </a:r>
            <a:r>
              <a:rPr lang="en-US" sz="1400" u="sng" dirty="0" smtClean="0">
                <a:solidFill>
                  <a:schemeClr val="bg1"/>
                </a:solidFill>
                <a:hlinkClick r:id="rId6"/>
              </a:rPr>
              <a:t>Jennings D</a:t>
            </a:r>
            <a:r>
              <a:rPr lang="en-US" sz="1400" dirty="0" smtClean="0">
                <a:solidFill>
                  <a:schemeClr val="bg1"/>
                </a:solidFill>
              </a:rPr>
              <a:t>, </a:t>
            </a:r>
            <a:r>
              <a:rPr lang="en-US" sz="1400" u="sng" dirty="0" smtClean="0">
                <a:solidFill>
                  <a:schemeClr val="bg1"/>
                </a:solidFill>
                <a:hlinkClick r:id="rId7"/>
              </a:rPr>
              <a:t>McManus J</a:t>
            </a:r>
            <a:r>
              <a:rPr lang="en-US" sz="1400" dirty="0" smtClean="0">
                <a:solidFill>
                  <a:schemeClr val="bg1"/>
                </a:solidFill>
              </a:rPr>
              <a:t>, </a:t>
            </a:r>
            <a:r>
              <a:rPr lang="en-US" sz="1400" u="sng" dirty="0" err="1" smtClean="0">
                <a:solidFill>
                  <a:schemeClr val="bg1"/>
                </a:solidFill>
                <a:hlinkClick r:id="rId8"/>
              </a:rPr>
              <a:t>Lutton</a:t>
            </a:r>
            <a:r>
              <a:rPr lang="en-US" sz="1400" u="sng" dirty="0" smtClean="0">
                <a:solidFill>
                  <a:schemeClr val="bg1"/>
                </a:solidFill>
                <a:hlinkClick r:id="rId8"/>
              </a:rPr>
              <a:t> D</a:t>
            </a:r>
            <a:r>
              <a:rPr lang="en-US" sz="1400" dirty="0" smtClean="0">
                <a:solidFill>
                  <a:schemeClr val="bg1"/>
                </a:solidFill>
              </a:rPr>
              <a:t>, </a:t>
            </a:r>
            <a:r>
              <a:rPr lang="en-US" sz="1400" u="sng" dirty="0" smtClean="0">
                <a:solidFill>
                  <a:schemeClr val="bg1"/>
                </a:solidFill>
                <a:hlinkClick r:id="rId9"/>
              </a:rPr>
              <a:t>Lewis SE</a:t>
            </a:r>
            <a:r>
              <a:rPr lang="en-US" sz="1400" dirty="0" smtClean="0">
                <a:solidFill>
                  <a:schemeClr val="bg1"/>
                </a:solidFill>
              </a:rPr>
              <a:t>.</a:t>
            </a:r>
            <a:endParaRPr lang="it-IT" sz="1400" dirty="0" smtClean="0">
              <a:solidFill>
                <a:schemeClr val="bg1"/>
              </a:solidFill>
            </a:endParaRPr>
          </a:p>
          <a:p>
            <a:r>
              <a:rPr lang="it-IT" sz="1400" b="1" u="sng" dirty="0" err="1" smtClean="0">
                <a:solidFill>
                  <a:schemeClr val="bg1"/>
                </a:solidFill>
                <a:hlinkClick r:id="rId2" tooltip="Open/close author information list"/>
              </a:rPr>
              <a:t>Author</a:t>
            </a:r>
            <a:r>
              <a:rPr lang="it-IT" sz="1400" b="1" u="sng" dirty="0" smtClean="0">
                <a:solidFill>
                  <a:schemeClr val="bg1"/>
                </a:solidFill>
                <a:hlinkClick r:id="rId2" tooltip="Open/close author information list"/>
              </a:rPr>
              <a:t> information</a:t>
            </a:r>
            <a:endParaRPr lang="it-IT" sz="1400" dirty="0" smtClean="0">
              <a:solidFill>
                <a:schemeClr val="bg1"/>
              </a:solidFill>
            </a:endParaRPr>
          </a:p>
          <a:p>
            <a:pPr lvl="0"/>
            <a:r>
              <a:rPr lang="en-US" sz="1400" baseline="30000" dirty="0" smtClean="0">
                <a:solidFill>
                  <a:schemeClr val="bg1"/>
                </a:solidFill>
              </a:rPr>
              <a:t>1</a:t>
            </a:r>
            <a:r>
              <a:rPr lang="en-US" sz="1400" dirty="0" smtClean="0">
                <a:solidFill>
                  <a:schemeClr val="bg1"/>
                </a:solidFill>
              </a:rPr>
              <a:t>Centre for Public Health, Institute of Clinical Sciences, Queen's University Belfast, Grosvenor Road, Belfast BT12 6BJ, Northern Ireland, UK.</a:t>
            </a:r>
            <a:endParaRPr lang="it-IT" sz="1400" dirty="0" smtClean="0">
              <a:solidFill>
                <a:schemeClr val="bg1"/>
              </a:solidFill>
            </a:endParaRPr>
          </a:p>
          <a:p>
            <a:r>
              <a:rPr lang="it-IT" sz="2400" b="1" dirty="0" err="1" smtClean="0">
                <a:solidFill>
                  <a:schemeClr val="bg1"/>
                </a:solidFill>
              </a:rPr>
              <a:t>Abstract</a:t>
            </a:r>
            <a:endParaRPr lang="it-IT" sz="2400" dirty="0" smtClean="0">
              <a:solidFill>
                <a:schemeClr val="bg1"/>
              </a:solidFill>
            </a:endParaRPr>
          </a:p>
          <a:p>
            <a:r>
              <a:rPr lang="it-IT" sz="2400" dirty="0" smtClean="0"/>
              <a:t>Danno del DNA spermatico ha un impatto negativo sui tassi di gravidanza dopo Fecondazione assistita (ART). L'obiettivo del presente studio era di esaminare la relazione tra la frammentazione del DNA spermatico e tassi di natalità dopo fecondazione in vitro e l'iniezione </a:t>
            </a:r>
            <a:r>
              <a:rPr lang="it-IT" sz="2400" dirty="0" err="1" smtClean="0"/>
              <a:t>intracitoplasmica</a:t>
            </a:r>
            <a:r>
              <a:rPr lang="it-IT" sz="2400" dirty="0" smtClean="0"/>
              <a:t> dello sperma (ICSI). </a:t>
            </a:r>
            <a:r>
              <a:rPr lang="it-IT" sz="2400" dirty="0" err="1" smtClean="0"/>
              <a:t>………………………</a:t>
            </a:r>
            <a:r>
              <a:rPr lang="it-IT" sz="2400" dirty="0" smtClean="0"/>
              <a:t>. Danno del DNA spermatico è stato associato con bassi tassi di natalità dopo IVF negli uomini e nelle coppie con infertilità </a:t>
            </a:r>
            <a:r>
              <a:rPr lang="it-IT" sz="2400" dirty="0" err="1" smtClean="0"/>
              <a:t>idiopatica…</a:t>
            </a:r>
            <a:r>
              <a:rPr lang="it-IT" sz="2400" dirty="0" smtClean="0"/>
              <a:t>.. coppie con  DFA del 25% hanno avuti un tasso di natalità del 33 coppie con  frammentazione del DNA degli spermatozoi &gt; di 50% ha avuto un tasso di gravidanza del </a:t>
            </a:r>
            <a:r>
              <a:rPr lang="it-IT" sz="2400" dirty="0" err="1" smtClean="0"/>
              <a:t>del</a:t>
            </a:r>
            <a:r>
              <a:rPr lang="it-IT" sz="2400" dirty="0" smtClean="0"/>
              <a:t> 13% dopo IVF</a:t>
            </a:r>
          </a:p>
          <a:p>
            <a:endParaRPr lang="it-IT"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5058" name="Picture 2"/>
          <p:cNvPicPr>
            <a:picLocks noChangeAspect="1" noChangeArrowheads="1"/>
          </p:cNvPicPr>
          <p:nvPr/>
        </p:nvPicPr>
        <p:blipFill>
          <a:blip r:embed="rId2" cstate="print"/>
          <a:srcRect/>
          <a:stretch>
            <a:fillRect/>
          </a:stretch>
        </p:blipFill>
        <p:spPr bwMode="auto">
          <a:xfrm>
            <a:off x="179512" y="260649"/>
            <a:ext cx="8784976" cy="936104"/>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179512" y="1196752"/>
            <a:ext cx="8784976" cy="360040"/>
          </a:xfrm>
          <a:prstGeom prst="rect">
            <a:avLst/>
          </a:prstGeom>
          <a:noFill/>
          <a:ln w="9525">
            <a:noFill/>
            <a:miter lim="800000"/>
            <a:headEnd/>
            <a:tailEnd/>
          </a:ln>
        </p:spPr>
      </p:pic>
      <p:pic>
        <p:nvPicPr>
          <p:cNvPr id="45061" name="Picture 5"/>
          <p:cNvPicPr>
            <a:picLocks noGrp="1" noChangeAspect="1" noChangeArrowheads="1"/>
          </p:cNvPicPr>
          <p:nvPr>
            <p:ph idx="1"/>
          </p:nvPr>
        </p:nvPicPr>
        <p:blipFill>
          <a:blip r:embed="rId4" cstate="print"/>
          <a:srcRect/>
          <a:stretch>
            <a:fillRect/>
          </a:stretch>
        </p:blipFill>
        <p:spPr bwMode="auto">
          <a:xfrm>
            <a:off x="179512" y="1844824"/>
            <a:ext cx="8784976" cy="3600400"/>
          </a:xfrm>
          <a:prstGeom prst="rect">
            <a:avLst/>
          </a:prstGeom>
          <a:noFill/>
          <a:ln w="9525">
            <a:noFill/>
            <a:miter lim="800000"/>
            <a:headEnd/>
            <a:tailEnd/>
          </a:ln>
        </p:spPr>
      </p:pic>
      <p:pic>
        <p:nvPicPr>
          <p:cNvPr id="45062" name="Picture 6"/>
          <p:cNvPicPr>
            <a:picLocks noChangeAspect="1" noChangeArrowheads="1"/>
          </p:cNvPicPr>
          <p:nvPr/>
        </p:nvPicPr>
        <p:blipFill>
          <a:blip r:embed="rId5" cstate="print"/>
          <a:srcRect/>
          <a:stretch>
            <a:fillRect/>
          </a:stretch>
        </p:blipFill>
        <p:spPr bwMode="auto">
          <a:xfrm>
            <a:off x="179512" y="5733256"/>
            <a:ext cx="8784976"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8130" name="Picture 2"/>
          <p:cNvPicPr>
            <a:picLocks noGrp="1" noChangeAspect="1" noChangeArrowheads="1"/>
          </p:cNvPicPr>
          <p:nvPr>
            <p:ph idx="1"/>
          </p:nvPr>
        </p:nvPicPr>
        <p:blipFill>
          <a:blip r:embed="rId2" cstate="print"/>
          <a:srcRect/>
          <a:stretch>
            <a:fillRect/>
          </a:stretch>
        </p:blipFill>
        <p:spPr bwMode="auto">
          <a:xfrm>
            <a:off x="755576" y="2420888"/>
            <a:ext cx="7297770" cy="405431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1"/>
            <a:ext cx="9144000" cy="148478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732240" y="836712"/>
            <a:ext cx="2339752" cy="603410"/>
          </a:xfrm>
          <a:prstGeom prst="rect">
            <a:avLst/>
          </a:prstGeom>
          <a:noFill/>
          <a:ln w="9525">
            <a:noFill/>
            <a:miter lim="800000"/>
            <a:headEnd/>
            <a:tailEnd/>
          </a:ln>
        </p:spPr>
      </p:pic>
      <p:cxnSp>
        <p:nvCxnSpPr>
          <p:cNvPr id="9" name="Connettore 1 8"/>
          <p:cNvCxnSpPr/>
          <p:nvPr/>
        </p:nvCxnSpPr>
        <p:spPr>
          <a:xfrm>
            <a:off x="899592" y="3140968"/>
            <a:ext cx="6912768"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0" name="Connettore 1 9"/>
          <p:cNvCxnSpPr/>
          <p:nvPr/>
        </p:nvCxnSpPr>
        <p:spPr>
          <a:xfrm>
            <a:off x="5004048" y="4653136"/>
            <a:ext cx="2960712"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1" name="Connettore 1 10"/>
          <p:cNvCxnSpPr/>
          <p:nvPr/>
        </p:nvCxnSpPr>
        <p:spPr>
          <a:xfrm>
            <a:off x="971600" y="3573016"/>
            <a:ext cx="6912768"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3" name="Connettore 1 12"/>
          <p:cNvCxnSpPr/>
          <p:nvPr/>
        </p:nvCxnSpPr>
        <p:spPr>
          <a:xfrm>
            <a:off x="827584" y="3933056"/>
            <a:ext cx="6912768" cy="0"/>
          </a:xfrm>
          <a:prstGeom prst="line">
            <a:avLst/>
          </a:prstGeom>
          <a:ln w="38100"/>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456196" y="6093296"/>
            <a:ext cx="3687804" cy="523220"/>
          </a:xfrm>
          <a:prstGeom prst="rect">
            <a:avLst/>
          </a:prstGeom>
          <a:noFill/>
        </p:spPr>
        <p:txBody>
          <a:bodyPr wrap="none" rtlCol="0">
            <a:spAutoFit/>
          </a:bodyPr>
          <a:lstStyle/>
          <a:p>
            <a:r>
              <a:rPr lang="it-IT" sz="2800" b="1" dirty="0" smtClean="0"/>
              <a:t>GRAZIE E ARRIVEDERCI </a:t>
            </a:r>
            <a:endParaRPr lang="it-IT" sz="2800" b="1" dirty="0"/>
          </a:p>
        </p:txBody>
      </p:sp>
      <p:pic>
        <p:nvPicPr>
          <p:cNvPr id="96258" name="Picture 2"/>
          <p:cNvPicPr>
            <a:picLocks noChangeAspect="1" noChangeArrowheads="1"/>
          </p:cNvPicPr>
          <p:nvPr/>
        </p:nvPicPr>
        <p:blipFill>
          <a:blip r:embed="rId2" cstate="print"/>
          <a:srcRect/>
          <a:stretch>
            <a:fillRect/>
          </a:stretch>
        </p:blipFill>
        <p:spPr bwMode="auto">
          <a:xfrm>
            <a:off x="0" y="0"/>
            <a:ext cx="9144000"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tioxidant"/>
          <p:cNvPicPr>
            <a:picLocks noChangeAspect="1" noChangeArrowheads="1"/>
          </p:cNvPicPr>
          <p:nvPr/>
        </p:nvPicPr>
        <p:blipFill>
          <a:blip r:embed="rId2" cstate="print"/>
          <a:srcRect/>
          <a:stretch>
            <a:fillRect/>
          </a:stretch>
        </p:blipFill>
        <p:spPr bwMode="auto">
          <a:xfrm>
            <a:off x="1223963" y="1130300"/>
            <a:ext cx="6694487" cy="5040313"/>
          </a:xfrm>
          <a:prstGeom prst="rect">
            <a:avLst/>
          </a:prstGeom>
          <a:noFill/>
          <a:ln w="9525">
            <a:noFill/>
            <a:miter lim="800000"/>
            <a:headEnd/>
            <a:tailEnd/>
          </a:ln>
        </p:spPr>
      </p:pic>
      <p:sp>
        <p:nvSpPr>
          <p:cNvPr id="12291" name="Text Box 3"/>
          <p:cNvSpPr txBox="1">
            <a:spLocks noChangeArrowheads="1"/>
          </p:cNvSpPr>
          <p:nvPr/>
        </p:nvSpPr>
        <p:spPr bwMode="auto">
          <a:xfrm>
            <a:off x="636588" y="311150"/>
            <a:ext cx="7870825" cy="519113"/>
          </a:xfrm>
          <a:prstGeom prst="rect">
            <a:avLst/>
          </a:prstGeom>
          <a:noFill/>
          <a:ln w="9525">
            <a:noFill/>
            <a:miter lim="800000"/>
            <a:headEnd/>
            <a:tailEnd/>
          </a:ln>
        </p:spPr>
        <p:txBody>
          <a:bodyPr>
            <a:spAutoFit/>
          </a:bodyPr>
          <a:lstStyle/>
          <a:p>
            <a:pPr algn="ctr">
              <a:spcBef>
                <a:spcPct val="0"/>
              </a:spcBef>
            </a:pPr>
            <a:r>
              <a:rPr lang="it-IT" sz="2800">
                <a:solidFill>
                  <a:srgbClr val="FFCC00"/>
                </a:solidFill>
                <a:latin typeface="Arial Black" pitchFamily="34" charset="0"/>
              </a:rPr>
              <a:t>ANTIOSSIDANT NETWORK</a:t>
            </a:r>
          </a:p>
        </p:txBody>
      </p:sp>
    </p:spTree>
  </p:cSld>
  <p:clrMapOvr>
    <a:masterClrMapping/>
  </p:clrMapOvr>
  <p:transition advTm="209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1143000"/>
          </a:xfrm>
          <a:noFill/>
        </p:spPr>
        <p:txBody>
          <a:bodyPr/>
          <a:lstStyle/>
          <a:p>
            <a:pPr eaLnBrk="1" hangingPunct="1"/>
            <a:r>
              <a:rPr lang="it-IT" sz="3200" smtClean="0">
                <a:solidFill>
                  <a:srgbClr val="FF0000"/>
                </a:solidFill>
                <a:latin typeface="Verdana" pitchFamily="34" charset="0"/>
              </a:rPr>
              <a:t>DANNO OSSIDATIVO E FERTILITA’ MASCHILE</a:t>
            </a:r>
          </a:p>
        </p:txBody>
      </p:sp>
      <p:sp>
        <p:nvSpPr>
          <p:cNvPr id="57347" name="Rectangle 3"/>
          <p:cNvSpPr>
            <a:spLocks noChangeArrowheads="1"/>
          </p:cNvSpPr>
          <p:nvPr/>
        </p:nvSpPr>
        <p:spPr bwMode="auto">
          <a:xfrm>
            <a:off x="533400" y="260350"/>
            <a:ext cx="7924800" cy="1223963"/>
          </a:xfrm>
          <a:prstGeom prst="rect">
            <a:avLst/>
          </a:prstGeom>
          <a:noFill/>
          <a:ln w="9525">
            <a:noFill/>
            <a:miter lim="800000"/>
            <a:headEnd/>
            <a:tailEnd/>
          </a:ln>
        </p:spPr>
        <p:txBody>
          <a:bodyPr wrap="none" anchor="ctr"/>
          <a:lstStyle/>
          <a:p>
            <a:endParaRPr lang="it-IT">
              <a:solidFill>
                <a:srgbClr val="000000"/>
              </a:solidFill>
            </a:endParaRPr>
          </a:p>
        </p:txBody>
      </p:sp>
      <p:sp>
        <p:nvSpPr>
          <p:cNvPr id="257028" name="Rectangle 4"/>
          <p:cNvSpPr>
            <a:spLocks noGrp="1" noChangeArrowheads="1"/>
          </p:cNvSpPr>
          <p:nvPr>
            <p:ph type="body" idx="1"/>
          </p:nvPr>
        </p:nvSpPr>
        <p:spPr>
          <a:xfrm>
            <a:off x="457200" y="1600200"/>
            <a:ext cx="8229600" cy="5257800"/>
          </a:xfrm>
          <a:noFill/>
        </p:spPr>
        <p:txBody>
          <a:bodyPr/>
          <a:lstStyle/>
          <a:p>
            <a:pPr eaLnBrk="1" hangingPunct="1">
              <a:lnSpc>
                <a:spcPct val="90000"/>
              </a:lnSpc>
              <a:buFont typeface="Wingdings" pitchFamily="2" charset="2"/>
              <a:buNone/>
            </a:pPr>
            <a:r>
              <a:rPr lang="it-IT" sz="2800" smtClean="0">
                <a:solidFill>
                  <a:srgbClr val="000000"/>
                </a:solidFill>
                <a:latin typeface="Verdana" pitchFamily="34" charset="0"/>
              </a:rPr>
              <a:t>- PEROSSIDAZIONE DEI LIPIDI DI MEMBRANA</a:t>
            </a:r>
          </a:p>
          <a:p>
            <a:pPr algn="ctr" eaLnBrk="1" hangingPunct="1">
              <a:lnSpc>
                <a:spcPct val="90000"/>
              </a:lnSpc>
            </a:pPr>
            <a:endParaRPr lang="it-IT" sz="2800" smtClean="0">
              <a:solidFill>
                <a:srgbClr val="000000"/>
              </a:solidFill>
              <a:latin typeface="Verdana" pitchFamily="34" charset="0"/>
            </a:endParaRPr>
          </a:p>
          <a:p>
            <a:pPr algn="ctr" eaLnBrk="1" hangingPunct="1">
              <a:lnSpc>
                <a:spcPct val="90000"/>
              </a:lnSpc>
              <a:buFont typeface="Wingdings" pitchFamily="2" charset="2"/>
              <a:buNone/>
            </a:pPr>
            <a:endParaRPr lang="it-IT" smtClean="0">
              <a:solidFill>
                <a:srgbClr val="000000"/>
              </a:solidFill>
            </a:endParaRPr>
          </a:p>
          <a:p>
            <a:pPr algn="ctr" eaLnBrk="1" hangingPunct="1">
              <a:lnSpc>
                <a:spcPct val="90000"/>
              </a:lnSpc>
              <a:buFont typeface="Wingdings" pitchFamily="2" charset="2"/>
              <a:buNone/>
            </a:pPr>
            <a:endParaRPr lang="it-IT" smtClean="0">
              <a:solidFill>
                <a:srgbClr val="000000"/>
              </a:solidFill>
            </a:endParaRPr>
          </a:p>
          <a:p>
            <a:pPr algn="ctr" eaLnBrk="1" hangingPunct="1">
              <a:lnSpc>
                <a:spcPct val="90000"/>
              </a:lnSpc>
              <a:buFontTx/>
              <a:buNone/>
            </a:pPr>
            <a:endParaRPr lang="it-IT" smtClean="0">
              <a:solidFill>
                <a:srgbClr val="000000"/>
              </a:solidFill>
            </a:endParaRPr>
          </a:p>
          <a:p>
            <a:pPr eaLnBrk="1" hangingPunct="1">
              <a:lnSpc>
                <a:spcPct val="90000"/>
              </a:lnSpc>
              <a:buFont typeface="Wingdings" pitchFamily="2" charset="2"/>
              <a:buNone/>
            </a:pPr>
            <a:r>
              <a:rPr lang="it-IT" sz="2800" smtClean="0">
                <a:solidFill>
                  <a:srgbClr val="000000"/>
                </a:solidFill>
                <a:latin typeface="Verdana" pitchFamily="34" charset="0"/>
              </a:rPr>
              <a:t>- DANNO OSSIDATIVO DEL DNA NUCLEARE</a:t>
            </a:r>
          </a:p>
          <a:p>
            <a:pPr eaLnBrk="1" hangingPunct="1">
              <a:lnSpc>
                <a:spcPct val="90000"/>
              </a:lnSpc>
            </a:pPr>
            <a:endParaRPr lang="it-IT" sz="2800" smtClean="0">
              <a:solidFill>
                <a:srgbClr val="000000"/>
              </a:solidFill>
              <a:latin typeface="Verdana" pitchFamily="34" charset="0"/>
            </a:endParaRPr>
          </a:p>
          <a:p>
            <a:pPr eaLnBrk="1" hangingPunct="1">
              <a:lnSpc>
                <a:spcPct val="90000"/>
              </a:lnSpc>
              <a:buFont typeface="Wingdings" pitchFamily="2" charset="2"/>
              <a:buNone/>
            </a:pPr>
            <a:r>
              <a:rPr lang="it-IT" sz="2800" smtClean="0">
                <a:solidFill>
                  <a:srgbClr val="000000"/>
                </a:solidFill>
                <a:latin typeface="Verdana" pitchFamily="34" charset="0"/>
              </a:rPr>
              <a:t>- APOPTOSI</a:t>
            </a:r>
          </a:p>
          <a:p>
            <a:pPr eaLnBrk="1" hangingPunct="1">
              <a:lnSpc>
                <a:spcPct val="90000"/>
              </a:lnSpc>
            </a:pPr>
            <a:endParaRPr lang="it-IT" smtClean="0">
              <a:solidFill>
                <a:srgbClr val="000000"/>
              </a:solidFill>
            </a:endParaRPr>
          </a:p>
          <a:p>
            <a:pPr algn="ctr" eaLnBrk="1" hangingPunct="1">
              <a:lnSpc>
                <a:spcPct val="90000"/>
              </a:lnSpc>
              <a:buFontTx/>
              <a:buNone/>
            </a:pPr>
            <a:endParaRPr lang="it-IT" smtClean="0">
              <a:solidFill>
                <a:srgbClr val="000000"/>
              </a:solidFill>
            </a:endParaRPr>
          </a:p>
        </p:txBody>
      </p:sp>
      <p:sp>
        <p:nvSpPr>
          <p:cNvPr id="257029" name="Line 5"/>
          <p:cNvSpPr>
            <a:spLocks noChangeShapeType="1"/>
          </p:cNvSpPr>
          <p:nvPr/>
        </p:nvSpPr>
        <p:spPr bwMode="auto">
          <a:xfrm flipH="1">
            <a:off x="1692275" y="2420938"/>
            <a:ext cx="1008063" cy="1008062"/>
          </a:xfrm>
          <a:prstGeom prst="line">
            <a:avLst/>
          </a:prstGeom>
          <a:noFill/>
          <a:ln w="57150">
            <a:solidFill>
              <a:schemeClr val="tx1"/>
            </a:solidFill>
            <a:round/>
            <a:headEnd/>
            <a:tailEnd type="triangle" w="med" len="med"/>
          </a:ln>
        </p:spPr>
        <p:txBody>
          <a:bodyPr/>
          <a:lstStyle/>
          <a:p>
            <a:endParaRPr lang="it-IT"/>
          </a:p>
        </p:txBody>
      </p:sp>
      <p:sp>
        <p:nvSpPr>
          <p:cNvPr id="257030" name="Line 6"/>
          <p:cNvSpPr>
            <a:spLocks noChangeShapeType="1"/>
          </p:cNvSpPr>
          <p:nvPr/>
        </p:nvSpPr>
        <p:spPr bwMode="auto">
          <a:xfrm>
            <a:off x="3657600" y="2306638"/>
            <a:ext cx="1838325" cy="969962"/>
          </a:xfrm>
          <a:prstGeom prst="line">
            <a:avLst/>
          </a:prstGeom>
          <a:noFill/>
          <a:ln w="57150">
            <a:solidFill>
              <a:schemeClr val="tx1"/>
            </a:solidFill>
            <a:round/>
            <a:headEnd/>
            <a:tailEnd type="triangle" w="med" len="med"/>
          </a:ln>
        </p:spPr>
        <p:txBody>
          <a:bodyPr/>
          <a:lstStyle/>
          <a:p>
            <a:endParaRPr lang="it-IT"/>
          </a:p>
        </p:txBody>
      </p:sp>
      <p:sp>
        <p:nvSpPr>
          <p:cNvPr id="257031" name="Text Box 7"/>
          <p:cNvSpPr txBox="1">
            <a:spLocks noChangeArrowheads="1"/>
          </p:cNvSpPr>
          <p:nvPr/>
        </p:nvSpPr>
        <p:spPr bwMode="auto">
          <a:xfrm>
            <a:off x="663575" y="3473450"/>
            <a:ext cx="3116263" cy="641350"/>
          </a:xfrm>
          <a:prstGeom prst="rect">
            <a:avLst/>
          </a:prstGeom>
          <a:noFill/>
          <a:ln w="9525">
            <a:noFill/>
            <a:miter lim="800000"/>
            <a:headEnd/>
            <a:tailEnd/>
          </a:ln>
        </p:spPr>
        <p:txBody>
          <a:bodyPr>
            <a:spAutoFit/>
          </a:bodyPr>
          <a:lstStyle/>
          <a:p>
            <a:r>
              <a:rPr lang="it-IT" b="1">
                <a:solidFill>
                  <a:srgbClr val="FF0000"/>
                </a:solidFill>
              </a:rPr>
              <a:t>RIDOTTA MOTILITA’, ALTERATA MORFOLOGIA</a:t>
            </a:r>
          </a:p>
        </p:txBody>
      </p:sp>
      <p:sp>
        <p:nvSpPr>
          <p:cNvPr id="257032" name="Text Box 8"/>
          <p:cNvSpPr txBox="1">
            <a:spLocks noChangeArrowheads="1"/>
          </p:cNvSpPr>
          <p:nvPr/>
        </p:nvSpPr>
        <p:spPr bwMode="auto">
          <a:xfrm>
            <a:off x="4192588" y="3454400"/>
            <a:ext cx="3116262" cy="641350"/>
          </a:xfrm>
          <a:prstGeom prst="rect">
            <a:avLst/>
          </a:prstGeom>
          <a:noFill/>
          <a:ln w="9525">
            <a:noFill/>
            <a:miter lim="800000"/>
            <a:headEnd/>
            <a:tailEnd/>
          </a:ln>
        </p:spPr>
        <p:txBody>
          <a:bodyPr>
            <a:spAutoFit/>
          </a:bodyPr>
          <a:lstStyle/>
          <a:p>
            <a:r>
              <a:rPr lang="it-IT" b="1">
                <a:solidFill>
                  <a:srgbClr val="FF0000"/>
                </a:solidFill>
              </a:rPr>
              <a:t>ALTERATA FUNZIONE ACROSOMIALE </a:t>
            </a:r>
            <a:endParaRPr lang="it-IT">
              <a:solidFill>
                <a:srgbClr val="FF0000"/>
              </a:solidFill>
            </a:endParaRPr>
          </a:p>
        </p:txBody>
      </p:sp>
      <p:pic>
        <p:nvPicPr>
          <p:cNvPr id="11" name="Picture 13"/>
          <p:cNvPicPr>
            <a:picLocks noChangeAspect="1" noChangeArrowheads="1"/>
          </p:cNvPicPr>
          <p:nvPr/>
        </p:nvPicPr>
        <p:blipFill>
          <a:blip r:embed="rId2" cstate="print"/>
          <a:srcRect/>
          <a:stretch>
            <a:fillRect/>
          </a:stretch>
        </p:blipFill>
        <p:spPr bwMode="auto">
          <a:xfrm>
            <a:off x="6899275" y="2971800"/>
            <a:ext cx="2016125" cy="1057275"/>
          </a:xfrm>
          <a:prstGeom prst="rect">
            <a:avLst/>
          </a:prstGeom>
          <a:noFill/>
          <a:ln w="9525">
            <a:noFill/>
            <a:miter lim="800000"/>
            <a:headEnd/>
            <a:tailEnd/>
          </a:ln>
        </p:spPr>
      </p:pic>
      <p:pic>
        <p:nvPicPr>
          <p:cNvPr id="57354" name="Picture 3" descr="003 - 18_07b"/>
          <p:cNvPicPr>
            <a:picLocks noChangeAspect="1" noChangeArrowheads="1"/>
          </p:cNvPicPr>
          <p:nvPr/>
        </p:nvPicPr>
        <p:blipFill>
          <a:blip r:embed="rId3" cstate="print"/>
          <a:srcRect/>
          <a:stretch>
            <a:fillRect/>
          </a:stretch>
        </p:blipFill>
        <p:spPr bwMode="auto">
          <a:xfrm>
            <a:off x="152400" y="2470150"/>
            <a:ext cx="1600200" cy="730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029"/>
                                        </p:tgtEl>
                                        <p:attrNameLst>
                                          <p:attrName>style.visibility</p:attrName>
                                        </p:attrNameLst>
                                      </p:cBhvr>
                                      <p:to>
                                        <p:strVal val="visible"/>
                                      </p:to>
                                    </p:set>
                                    <p:anim calcmode="lin" valueType="num">
                                      <p:cBhvr additive="base">
                                        <p:cTn id="7" dur="500" fill="hold"/>
                                        <p:tgtEl>
                                          <p:spTgt spid="257029"/>
                                        </p:tgtEl>
                                        <p:attrNameLst>
                                          <p:attrName>ppt_x</p:attrName>
                                        </p:attrNameLst>
                                      </p:cBhvr>
                                      <p:tavLst>
                                        <p:tav tm="0">
                                          <p:val>
                                            <p:strVal val="#ppt_x"/>
                                          </p:val>
                                        </p:tav>
                                        <p:tav tm="100000">
                                          <p:val>
                                            <p:strVal val="#ppt_x"/>
                                          </p:val>
                                        </p:tav>
                                      </p:tavLst>
                                    </p:anim>
                                    <p:anim calcmode="lin" valueType="num">
                                      <p:cBhvr additive="base">
                                        <p:cTn id="8" dur="500" fill="hold"/>
                                        <p:tgtEl>
                                          <p:spTgt spid="2570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7031"/>
                                        </p:tgtEl>
                                        <p:attrNameLst>
                                          <p:attrName>style.visibility</p:attrName>
                                        </p:attrNameLst>
                                      </p:cBhvr>
                                      <p:to>
                                        <p:strVal val="visible"/>
                                      </p:to>
                                    </p:set>
                                    <p:anim calcmode="lin" valueType="num">
                                      <p:cBhvr additive="base">
                                        <p:cTn id="11" dur="500" fill="hold"/>
                                        <p:tgtEl>
                                          <p:spTgt spid="257031"/>
                                        </p:tgtEl>
                                        <p:attrNameLst>
                                          <p:attrName>ppt_x</p:attrName>
                                        </p:attrNameLst>
                                      </p:cBhvr>
                                      <p:tavLst>
                                        <p:tav tm="0">
                                          <p:val>
                                            <p:strVal val="#ppt_x"/>
                                          </p:val>
                                        </p:tav>
                                        <p:tav tm="100000">
                                          <p:val>
                                            <p:strVal val="#ppt_x"/>
                                          </p:val>
                                        </p:tav>
                                      </p:tavLst>
                                    </p:anim>
                                    <p:anim calcmode="lin" valueType="num">
                                      <p:cBhvr additive="base">
                                        <p:cTn id="12" dur="500" fill="hold"/>
                                        <p:tgtEl>
                                          <p:spTgt spid="2570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7030"/>
                                        </p:tgtEl>
                                        <p:attrNameLst>
                                          <p:attrName>style.visibility</p:attrName>
                                        </p:attrNameLst>
                                      </p:cBhvr>
                                      <p:to>
                                        <p:strVal val="visible"/>
                                      </p:to>
                                    </p:set>
                                    <p:anim calcmode="lin" valueType="num">
                                      <p:cBhvr additive="base">
                                        <p:cTn id="15" dur="500" fill="hold"/>
                                        <p:tgtEl>
                                          <p:spTgt spid="257030"/>
                                        </p:tgtEl>
                                        <p:attrNameLst>
                                          <p:attrName>ppt_x</p:attrName>
                                        </p:attrNameLst>
                                      </p:cBhvr>
                                      <p:tavLst>
                                        <p:tav tm="0">
                                          <p:val>
                                            <p:strVal val="#ppt_x"/>
                                          </p:val>
                                        </p:tav>
                                        <p:tav tm="100000">
                                          <p:val>
                                            <p:strVal val="#ppt_x"/>
                                          </p:val>
                                        </p:tav>
                                      </p:tavLst>
                                    </p:anim>
                                    <p:anim calcmode="lin" valueType="num">
                                      <p:cBhvr additive="base">
                                        <p:cTn id="16" dur="500" fill="hold"/>
                                        <p:tgtEl>
                                          <p:spTgt spid="2570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7032"/>
                                        </p:tgtEl>
                                        <p:attrNameLst>
                                          <p:attrName>style.visibility</p:attrName>
                                        </p:attrNameLst>
                                      </p:cBhvr>
                                      <p:to>
                                        <p:strVal val="visible"/>
                                      </p:to>
                                    </p:set>
                                    <p:anim calcmode="lin" valueType="num">
                                      <p:cBhvr additive="base">
                                        <p:cTn id="19" dur="500" fill="hold"/>
                                        <p:tgtEl>
                                          <p:spTgt spid="257032"/>
                                        </p:tgtEl>
                                        <p:attrNameLst>
                                          <p:attrName>ppt_x</p:attrName>
                                        </p:attrNameLst>
                                      </p:cBhvr>
                                      <p:tavLst>
                                        <p:tav tm="0">
                                          <p:val>
                                            <p:strVal val="#ppt_x"/>
                                          </p:val>
                                        </p:tav>
                                        <p:tav tm="100000">
                                          <p:val>
                                            <p:strVal val="#ppt_x"/>
                                          </p:val>
                                        </p:tav>
                                      </p:tavLst>
                                    </p:anim>
                                    <p:anim calcmode="lin" valueType="num">
                                      <p:cBhvr additive="base">
                                        <p:cTn id="20" dur="500" fill="hold"/>
                                        <p:tgtEl>
                                          <p:spTgt spid="257032"/>
                                        </p:tgtEl>
                                        <p:attrNameLst>
                                          <p:attrName>ppt_y</p:attrName>
                                        </p:attrNameLst>
                                      </p:cBhvr>
                                      <p:tavLst>
                                        <p:tav tm="0">
                                          <p:val>
                                            <p:strVal val="1+#ppt_h/2"/>
                                          </p:val>
                                        </p:tav>
                                        <p:tav tm="100000">
                                          <p:val>
                                            <p:strVal val="#ppt_y"/>
                                          </p:val>
                                        </p:tav>
                                      </p:tavLst>
                                    </p:anim>
                                  </p:childTnLst>
                                </p:cTn>
                              </p:par>
                              <p:par>
                                <p:cTn id="21" presetID="24"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57028">
                                            <p:txEl>
                                              <p:pRg st="5" end="5"/>
                                            </p:txEl>
                                          </p:spTgt>
                                        </p:tgtEl>
                                        <p:attrNameLst>
                                          <p:attrName>style.visibility</p:attrName>
                                        </p:attrNameLst>
                                      </p:cBhvr>
                                      <p:to>
                                        <p:strVal val="visible"/>
                                      </p:to>
                                    </p:set>
                                    <p:anim calcmode="lin" valueType="num">
                                      <p:cBhvr additive="base">
                                        <p:cTn id="28" dur="500" fill="hold"/>
                                        <p:tgtEl>
                                          <p:spTgt spid="257028">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70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57028">
                                            <p:txEl>
                                              <p:pRg st="7" end="7"/>
                                            </p:txEl>
                                          </p:spTgt>
                                        </p:tgtEl>
                                        <p:attrNameLst>
                                          <p:attrName>style.visibility</p:attrName>
                                        </p:attrNameLst>
                                      </p:cBhvr>
                                      <p:to>
                                        <p:strVal val="visible"/>
                                      </p:to>
                                    </p:set>
                                    <p:anim calcmode="lin" valueType="num">
                                      <p:cBhvr additive="base">
                                        <p:cTn id="34" dur="500" fill="hold"/>
                                        <p:tgtEl>
                                          <p:spTgt spid="257028">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5702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9" grpId="0" animBg="1"/>
      <p:bldP spid="257030" grpId="0" animBg="1"/>
      <p:bldP spid="257031" grpId="0"/>
      <p:bldP spid="2570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9" name="Rectangle 3"/>
          <p:cNvSpPr>
            <a:spLocks noGrp="1" noRot="1" noChangeArrowheads="1"/>
          </p:cNvSpPr>
          <p:nvPr>
            <p:ph type="title"/>
          </p:nvPr>
        </p:nvSpPr>
        <p:spPr>
          <a:xfrm>
            <a:off x="179388" y="125413"/>
            <a:ext cx="8507412" cy="1143000"/>
          </a:xfrm>
          <a:noFill/>
          <a:ln/>
        </p:spPr>
        <p:txBody>
          <a:bodyPr/>
          <a:lstStyle/>
          <a:p>
            <a:r>
              <a:rPr lang="it-IT" sz="3600"/>
              <a:t>Danno ossidativo e fertilita’ maschile</a:t>
            </a:r>
          </a:p>
        </p:txBody>
      </p:sp>
      <p:sp>
        <p:nvSpPr>
          <p:cNvPr id="1069058" name="Rectangle 2"/>
          <p:cNvSpPr>
            <a:spLocks noGrp="1" noChangeArrowheads="1"/>
          </p:cNvSpPr>
          <p:nvPr>
            <p:ph idx="1"/>
          </p:nvPr>
        </p:nvSpPr>
        <p:spPr>
          <a:xfrm>
            <a:off x="468313" y="1268413"/>
            <a:ext cx="8229600" cy="4114800"/>
          </a:xfrm>
        </p:spPr>
        <p:txBody>
          <a:bodyPr>
            <a:normAutofit/>
          </a:bodyPr>
          <a:lstStyle/>
          <a:p>
            <a:pPr algn="ctr">
              <a:lnSpc>
                <a:spcPct val="90000"/>
              </a:lnSpc>
              <a:buFont typeface="Wingdings" pitchFamily="2" charset="2"/>
              <a:buNone/>
            </a:pPr>
            <a:endParaRPr lang="it-IT" sz="2800"/>
          </a:p>
          <a:p>
            <a:pPr algn="ctr">
              <a:lnSpc>
                <a:spcPct val="90000"/>
              </a:lnSpc>
              <a:buFont typeface="Wingdings" pitchFamily="2" charset="2"/>
              <a:buNone/>
            </a:pPr>
            <a:r>
              <a:rPr lang="it-IT" sz="2800"/>
              <a:t> FONTI DI RADICALI OSSIDATIVI:</a:t>
            </a:r>
          </a:p>
          <a:p>
            <a:pPr algn="ctr">
              <a:lnSpc>
                <a:spcPct val="90000"/>
              </a:lnSpc>
              <a:buFont typeface="Wingdings" pitchFamily="2" charset="2"/>
              <a:buNone/>
            </a:pPr>
            <a:endParaRPr lang="it-IT" sz="2800"/>
          </a:p>
          <a:p>
            <a:pPr>
              <a:lnSpc>
                <a:spcPct val="90000"/>
              </a:lnSpc>
              <a:buClr>
                <a:schemeClr val="tx1"/>
              </a:buClr>
              <a:buFont typeface="Wingdings" pitchFamily="2" charset="2"/>
              <a:buChar char="§"/>
            </a:pPr>
            <a:r>
              <a:rPr lang="it-IT" sz="2400">
                <a:solidFill>
                  <a:schemeClr val="folHlink"/>
                </a:solidFill>
              </a:rPr>
              <a:t>LEUCOCITI :</a:t>
            </a:r>
            <a:r>
              <a:rPr lang="it-IT" sz="2400"/>
              <a:t> flogosi prostato-vescicolari, </a:t>
            </a:r>
            <a:r>
              <a:rPr lang="it-IT" sz="2400" b="1"/>
              <a:t>anche non batteriche</a:t>
            </a:r>
          </a:p>
          <a:p>
            <a:pPr>
              <a:lnSpc>
                <a:spcPct val="90000"/>
              </a:lnSpc>
              <a:buClr>
                <a:schemeClr val="tx1"/>
              </a:buClr>
              <a:buFont typeface="Wingdings" pitchFamily="2" charset="2"/>
              <a:buChar char="§"/>
            </a:pPr>
            <a:endParaRPr lang="it-IT" sz="2400" u="sng"/>
          </a:p>
          <a:p>
            <a:pPr>
              <a:lnSpc>
                <a:spcPct val="90000"/>
              </a:lnSpc>
              <a:buClr>
                <a:schemeClr val="tx1"/>
              </a:buClr>
              <a:buFont typeface="Wingdings" pitchFamily="2" charset="2"/>
              <a:buChar char="§"/>
            </a:pPr>
            <a:r>
              <a:rPr lang="it-IT" sz="2400">
                <a:solidFill>
                  <a:schemeClr val="folHlink"/>
                </a:solidFill>
              </a:rPr>
              <a:t>SPERMATOZOI IMMATURI :</a:t>
            </a:r>
            <a:r>
              <a:rPr lang="it-IT" sz="2400"/>
              <a:t> patologie primarie del tubulo seminifero</a:t>
            </a:r>
          </a:p>
          <a:p>
            <a:pPr>
              <a:lnSpc>
                <a:spcPct val="90000"/>
              </a:lnSpc>
              <a:buClr>
                <a:schemeClr val="tx1"/>
              </a:buClr>
              <a:buFont typeface="Wingdings" pitchFamily="2" charset="2"/>
              <a:buChar char="§"/>
            </a:pPr>
            <a:endParaRPr lang="it-IT" sz="2400"/>
          </a:p>
          <a:p>
            <a:pPr>
              <a:lnSpc>
                <a:spcPct val="90000"/>
              </a:lnSpc>
              <a:buClr>
                <a:schemeClr val="tx1"/>
              </a:buClr>
              <a:buFont typeface="Wingdings" pitchFamily="2" charset="2"/>
              <a:buChar char="§"/>
            </a:pPr>
            <a:r>
              <a:rPr lang="it-IT" sz="2400">
                <a:solidFill>
                  <a:schemeClr val="folHlink"/>
                </a:solidFill>
              </a:rPr>
              <a:t>FATTORI AMBIENTALI :</a:t>
            </a:r>
            <a:r>
              <a:rPr lang="it-IT" sz="2400"/>
              <a:t> fumo di sigaretta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jendocrinolinvest.it/jei/img/jei-mini.gif"/>
          <p:cNvPicPr>
            <a:picLocks noChangeAspect="1" noChangeArrowheads="1"/>
          </p:cNvPicPr>
          <p:nvPr/>
        </p:nvPicPr>
        <p:blipFill>
          <a:blip r:embed="rId2" cstate="print"/>
          <a:srcRect/>
          <a:stretch>
            <a:fillRect/>
          </a:stretch>
        </p:blipFill>
        <p:spPr bwMode="auto">
          <a:xfrm>
            <a:off x="8172400" y="0"/>
            <a:ext cx="971600" cy="1412776"/>
          </a:xfrm>
          <a:prstGeom prst="rect">
            <a:avLst/>
          </a:prstGeom>
          <a:noFill/>
        </p:spPr>
      </p:pic>
      <p:pic>
        <p:nvPicPr>
          <p:cNvPr id="96259" name="Picture 3"/>
          <p:cNvPicPr>
            <a:picLocks noChangeAspect="1" noChangeArrowheads="1"/>
          </p:cNvPicPr>
          <p:nvPr/>
        </p:nvPicPr>
        <p:blipFill>
          <a:blip r:embed="rId3" cstate="print"/>
          <a:srcRect/>
          <a:stretch>
            <a:fillRect/>
          </a:stretch>
        </p:blipFill>
        <p:spPr bwMode="auto">
          <a:xfrm>
            <a:off x="0" y="0"/>
            <a:ext cx="8172400" cy="1412776"/>
          </a:xfrm>
          <a:prstGeom prst="rect">
            <a:avLst/>
          </a:prstGeom>
          <a:noFill/>
          <a:ln w="9525">
            <a:noFill/>
            <a:miter lim="800000"/>
            <a:headEnd/>
            <a:tailEnd/>
          </a:ln>
        </p:spPr>
      </p:pic>
      <p:pic>
        <p:nvPicPr>
          <p:cNvPr id="96260" name="Picture 4"/>
          <p:cNvPicPr>
            <a:picLocks noChangeAspect="1" noChangeArrowheads="1"/>
          </p:cNvPicPr>
          <p:nvPr/>
        </p:nvPicPr>
        <p:blipFill>
          <a:blip r:embed="rId4" cstate="print"/>
          <a:srcRect/>
          <a:stretch>
            <a:fillRect/>
          </a:stretch>
        </p:blipFill>
        <p:spPr bwMode="auto">
          <a:xfrm>
            <a:off x="0" y="1412776"/>
            <a:ext cx="9144000" cy="5445224"/>
          </a:xfrm>
          <a:prstGeom prst="rect">
            <a:avLst/>
          </a:prstGeom>
          <a:noFill/>
          <a:ln w="9525">
            <a:noFill/>
            <a:miter lim="800000"/>
            <a:headEnd/>
            <a:tailEnd/>
          </a:ln>
        </p:spPr>
      </p:pic>
      <p:pic>
        <p:nvPicPr>
          <p:cNvPr id="96258" name="Picture 2"/>
          <p:cNvPicPr>
            <a:picLocks noChangeAspect="1" noChangeArrowheads="1"/>
          </p:cNvPicPr>
          <p:nvPr/>
        </p:nvPicPr>
        <p:blipFill>
          <a:blip r:embed="rId5" cstate="print"/>
          <a:srcRect/>
          <a:stretch>
            <a:fillRect/>
          </a:stretch>
        </p:blipFill>
        <p:spPr bwMode="auto">
          <a:xfrm>
            <a:off x="3851920" y="6453336"/>
            <a:ext cx="5292080" cy="404664"/>
          </a:xfrm>
          <a:prstGeom prst="rect">
            <a:avLst/>
          </a:prstGeom>
          <a:noFill/>
          <a:ln w="9525">
            <a:noFill/>
            <a:miter lim="800000"/>
            <a:headEnd/>
            <a:tailEnd/>
          </a:ln>
        </p:spPr>
      </p:pic>
      <p:sp>
        <p:nvSpPr>
          <p:cNvPr id="7" name="Freccia a destra 6"/>
          <p:cNvSpPr/>
          <p:nvPr/>
        </p:nvSpPr>
        <p:spPr>
          <a:xfrm>
            <a:off x="1619672" y="5949280"/>
            <a:ext cx="172819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cstate="print"/>
          <a:srcRect/>
          <a:stretch>
            <a:fillRect/>
          </a:stretch>
        </p:blipFill>
        <p:spPr bwMode="auto">
          <a:xfrm>
            <a:off x="0" y="17463"/>
            <a:ext cx="9144000" cy="2143125"/>
          </a:xfrm>
          <a:prstGeom prst="rect">
            <a:avLst/>
          </a:prstGeom>
          <a:noFill/>
          <a:ln w="9525">
            <a:noFill/>
            <a:miter lim="800000"/>
            <a:headEnd/>
            <a:tailEnd/>
          </a:ln>
        </p:spPr>
      </p:pic>
      <p:sp>
        <p:nvSpPr>
          <p:cNvPr id="209923" name="Text Box 4"/>
          <p:cNvSpPr txBox="1">
            <a:spLocks noChangeArrowheads="1"/>
          </p:cNvSpPr>
          <p:nvPr/>
        </p:nvSpPr>
        <p:spPr bwMode="auto">
          <a:xfrm>
            <a:off x="381000" y="2971800"/>
            <a:ext cx="8305800" cy="1754188"/>
          </a:xfrm>
          <a:prstGeom prst="rect">
            <a:avLst/>
          </a:prstGeom>
          <a:noFill/>
          <a:ln w="9525">
            <a:noFill/>
            <a:miter lim="800000"/>
            <a:headEnd/>
            <a:tailEnd/>
          </a:ln>
        </p:spPr>
        <p:txBody>
          <a:bodyPr>
            <a:spAutoFit/>
          </a:bodyPr>
          <a:lstStyle/>
          <a:p>
            <a:pPr algn="just"/>
            <a:r>
              <a:rPr lang="it-IT"/>
              <a:t>Increased paternal age has an </a:t>
            </a:r>
            <a:r>
              <a:rPr lang="it-IT">
                <a:solidFill>
                  <a:srgbClr val="FF0000"/>
                </a:solidFill>
              </a:rPr>
              <a:t>influence on DNA integrity of sperm</a:t>
            </a:r>
            <a:r>
              <a:rPr lang="it-IT"/>
              <a:t>, </a:t>
            </a:r>
            <a:r>
              <a:rPr lang="it-IT">
                <a:solidFill>
                  <a:srgbClr val="FF0000"/>
                </a:solidFill>
              </a:rPr>
              <a:t>increases telomere length in spermatozoa</a:t>
            </a:r>
            <a:r>
              <a:rPr lang="it-IT"/>
              <a:t> and is suggested to have </a:t>
            </a:r>
            <a:r>
              <a:rPr lang="it-IT">
                <a:solidFill>
                  <a:srgbClr val="FF0000"/>
                </a:solidFill>
              </a:rPr>
              <a:t>epigenetic effects</a:t>
            </a:r>
            <a:r>
              <a:rPr lang="it-IT"/>
              <a:t>.</a:t>
            </a:r>
          </a:p>
          <a:p>
            <a:pPr algn="just"/>
            <a:endParaRPr lang="it-IT"/>
          </a:p>
          <a:p>
            <a:pPr algn="just"/>
            <a:r>
              <a:rPr lang="it-IT"/>
              <a:t>These changes may, at least in part, be responsible for the </a:t>
            </a:r>
            <a:r>
              <a:rPr lang="it-IT" u="sng"/>
              <a:t>association of paternal age over 40 years with reduced fertility</a:t>
            </a:r>
            <a:r>
              <a:rPr lang="it-IT"/>
              <a:t>, an increase in pregnancy-associated complications and adverse outcome in the offspring.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124075" y="765175"/>
            <a:ext cx="3168650" cy="244475"/>
          </a:xfrm>
          <a:prstGeom prst="rect">
            <a:avLst/>
          </a:prstGeom>
          <a:noFill/>
          <a:ln w="12700">
            <a:noFill/>
            <a:miter lim="800000"/>
            <a:headEnd/>
            <a:tailEnd/>
          </a:ln>
          <a:effectLst/>
        </p:spPr>
        <p:txBody>
          <a:bodyPr>
            <a:spAutoFit/>
          </a:bodyPr>
          <a:lstStyle/>
          <a:p>
            <a:pPr eaLnBrk="0" hangingPunct="0">
              <a:spcBef>
                <a:spcPct val="50000"/>
              </a:spcBef>
            </a:pPr>
            <a:endParaRPr lang="it-IT" sz="1000">
              <a:latin typeface="Times New Roman" pitchFamily="18" charset="0"/>
            </a:endParaRPr>
          </a:p>
        </p:txBody>
      </p:sp>
      <p:grpSp>
        <p:nvGrpSpPr>
          <p:cNvPr id="2" name="Group 3"/>
          <p:cNvGrpSpPr>
            <a:grpSpLocks/>
          </p:cNvGrpSpPr>
          <p:nvPr/>
        </p:nvGrpSpPr>
        <p:grpSpPr bwMode="auto">
          <a:xfrm>
            <a:off x="2124075" y="2997200"/>
            <a:ext cx="4752975" cy="3095625"/>
            <a:chOff x="1565" y="1888"/>
            <a:chExt cx="2767" cy="1768"/>
          </a:xfrm>
        </p:grpSpPr>
        <p:sp>
          <p:nvSpPr>
            <p:cNvPr id="196612" name="Oval 4"/>
            <p:cNvSpPr>
              <a:spLocks noChangeArrowheads="1"/>
            </p:cNvSpPr>
            <p:nvPr/>
          </p:nvSpPr>
          <p:spPr bwMode="auto">
            <a:xfrm>
              <a:off x="1565" y="1888"/>
              <a:ext cx="2767" cy="1270"/>
            </a:xfrm>
            <a:prstGeom prst="ellipse">
              <a:avLst/>
            </a:prstGeom>
            <a:solidFill>
              <a:schemeClr val="accent1"/>
            </a:solidFill>
            <a:ln w="25400">
              <a:solidFill>
                <a:srgbClr val="FFFFFF"/>
              </a:solidFill>
              <a:round/>
              <a:headEnd/>
              <a:tailEnd/>
            </a:ln>
            <a:effectLst/>
          </p:spPr>
          <p:txBody>
            <a:bodyPr wrap="none" anchor="ctr"/>
            <a:lstStyle/>
            <a:p>
              <a:endParaRPr lang="it-IT"/>
            </a:p>
          </p:txBody>
        </p:sp>
        <p:pic>
          <p:nvPicPr>
            <p:cNvPr id="196613" name="Picture 5"/>
            <p:cNvPicPr>
              <a:picLocks noChangeAspect="1" noChangeArrowheads="1"/>
            </p:cNvPicPr>
            <p:nvPr/>
          </p:nvPicPr>
          <p:blipFill>
            <a:blip r:embed="rId2" cstate="print"/>
            <a:srcRect/>
            <a:stretch>
              <a:fillRect/>
            </a:stretch>
          </p:blipFill>
          <p:spPr bwMode="auto">
            <a:xfrm>
              <a:off x="2608" y="2976"/>
              <a:ext cx="691" cy="680"/>
            </a:xfrm>
            <a:prstGeom prst="rect">
              <a:avLst/>
            </a:prstGeom>
            <a:noFill/>
            <a:ln w="9525">
              <a:noFill/>
              <a:miter lim="800000"/>
              <a:headEnd/>
              <a:tailEnd/>
            </a:ln>
            <a:effectLst/>
          </p:spPr>
        </p:pic>
        <p:sp>
          <p:nvSpPr>
            <p:cNvPr id="196614" name="Text Box 6"/>
            <p:cNvSpPr txBox="1">
              <a:spLocks noChangeArrowheads="1"/>
            </p:cNvSpPr>
            <p:nvPr/>
          </p:nvSpPr>
          <p:spPr bwMode="auto">
            <a:xfrm>
              <a:off x="1610" y="2115"/>
              <a:ext cx="2722" cy="784"/>
            </a:xfrm>
            <a:prstGeom prst="rect">
              <a:avLst/>
            </a:prstGeom>
            <a:noFill/>
            <a:ln w="12700">
              <a:noFill/>
              <a:miter lim="800000"/>
              <a:headEnd/>
              <a:tailEnd/>
            </a:ln>
            <a:effectLst/>
          </p:spPr>
          <p:txBody>
            <a:bodyPr>
              <a:spAutoFit/>
            </a:bodyPr>
            <a:lstStyle/>
            <a:p>
              <a:pPr algn="ctr" eaLnBrk="0" hangingPunct="0">
                <a:spcBef>
                  <a:spcPct val="50000"/>
                </a:spcBef>
              </a:pPr>
              <a:r>
                <a:rPr lang="it-IT" sz="2800" b="1">
                  <a:solidFill>
                    <a:srgbClr val="FFFFFF"/>
                  </a:solidFill>
                </a:rPr>
                <a:t>L’aumento dell’età paterna è associata con  danno al DNA</a:t>
              </a:r>
              <a:r>
                <a:rPr lang="it-IT" sz="2800" b="1">
                  <a:solidFill>
                    <a:srgbClr val="000066"/>
                  </a:solidFill>
                </a:rPr>
                <a:t> </a:t>
              </a:r>
            </a:p>
          </p:txBody>
        </p:sp>
      </p:grpSp>
      <p:pic>
        <p:nvPicPr>
          <p:cNvPr id="196615" name="Picture 7" descr="DNA 3"/>
          <p:cNvPicPr>
            <a:picLocks noChangeAspect="1" noChangeArrowheads="1"/>
          </p:cNvPicPr>
          <p:nvPr/>
        </p:nvPicPr>
        <p:blipFill>
          <a:blip r:embed="rId3" cstate="print"/>
          <a:srcRect/>
          <a:stretch>
            <a:fillRect/>
          </a:stretch>
        </p:blipFill>
        <p:spPr bwMode="auto">
          <a:xfrm>
            <a:off x="6516688" y="4797425"/>
            <a:ext cx="2425700" cy="1584325"/>
          </a:xfrm>
          <a:prstGeom prst="rect">
            <a:avLst/>
          </a:prstGeom>
          <a:noFill/>
        </p:spPr>
      </p:pic>
      <p:pic>
        <p:nvPicPr>
          <p:cNvPr id="196616" name="Picture 8" descr="x_y_chromosome"/>
          <p:cNvPicPr>
            <a:picLocks noChangeAspect="1" noChangeArrowheads="1"/>
          </p:cNvPicPr>
          <p:nvPr/>
        </p:nvPicPr>
        <p:blipFill>
          <a:blip r:embed="rId4" cstate="print"/>
          <a:srcRect/>
          <a:stretch>
            <a:fillRect/>
          </a:stretch>
        </p:blipFill>
        <p:spPr bwMode="auto">
          <a:xfrm>
            <a:off x="395288" y="4076700"/>
            <a:ext cx="1590675" cy="1609725"/>
          </a:xfrm>
          <a:prstGeom prst="rect">
            <a:avLst/>
          </a:prstGeom>
          <a:noFill/>
        </p:spPr>
      </p:pic>
      <p:pic>
        <p:nvPicPr>
          <p:cNvPr id="196617" name="Picture 9" descr="DNA 4"/>
          <p:cNvPicPr>
            <a:picLocks noChangeAspect="1" noChangeArrowheads="1"/>
          </p:cNvPicPr>
          <p:nvPr/>
        </p:nvPicPr>
        <p:blipFill>
          <a:blip r:embed="rId5" cstate="print"/>
          <a:srcRect/>
          <a:stretch>
            <a:fillRect/>
          </a:stretch>
        </p:blipFill>
        <p:spPr bwMode="auto">
          <a:xfrm>
            <a:off x="7019925" y="1196975"/>
            <a:ext cx="1905000" cy="2543175"/>
          </a:xfrm>
          <a:prstGeom prst="rect">
            <a:avLst/>
          </a:prstGeom>
          <a:noFill/>
        </p:spPr>
      </p:pic>
      <p:sp>
        <p:nvSpPr>
          <p:cNvPr id="196618" name="Text Box 10"/>
          <p:cNvSpPr txBox="1">
            <a:spLocks noChangeArrowheads="1"/>
          </p:cNvSpPr>
          <p:nvPr/>
        </p:nvSpPr>
        <p:spPr bwMode="auto">
          <a:xfrm>
            <a:off x="1476375" y="620713"/>
            <a:ext cx="5400675" cy="1444625"/>
          </a:xfrm>
          <a:prstGeom prst="rect">
            <a:avLst/>
          </a:prstGeom>
          <a:gradFill rotWithShape="1">
            <a:gsLst>
              <a:gs pos="0">
                <a:srgbClr val="0000FF"/>
              </a:gs>
              <a:gs pos="100000">
                <a:srgbClr val="000066"/>
              </a:gs>
            </a:gsLst>
            <a:lin ang="5400000" scaled="1"/>
          </a:gradFill>
          <a:ln w="12700">
            <a:solidFill>
              <a:srgbClr val="FFFFFF"/>
            </a:solidFill>
            <a:miter lim="800000"/>
            <a:headEnd/>
            <a:tailEnd/>
          </a:ln>
          <a:effectLst/>
        </p:spPr>
        <p:txBody>
          <a:bodyPr>
            <a:spAutoFit/>
          </a:bodyPr>
          <a:lstStyle/>
          <a:p>
            <a:pPr algn="ctr" eaLnBrk="0" hangingPunct="0">
              <a:spcBef>
                <a:spcPct val="50000"/>
              </a:spcBef>
            </a:pPr>
            <a:r>
              <a:rPr lang="it-IT" sz="4400" b="1">
                <a:solidFill>
                  <a:srgbClr val="FFFFFF"/>
                </a:solidFill>
                <a:latin typeface="Times New Roman" pitchFamily="18" charset="0"/>
              </a:rPr>
              <a:t>Come è la qualità dei gameti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1265</Words>
  <Application>Microsoft Office PowerPoint</Application>
  <PresentationFormat>Presentazione su schermo (4:3)</PresentationFormat>
  <Paragraphs>150</Paragraphs>
  <Slides>34</Slides>
  <Notes>3</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Diapositiva 1</vt:lpstr>
      <vt:lpstr>From an EMPIRIC THERAPIES to a RATIONAL THERAPIES</vt:lpstr>
      <vt:lpstr>Diapositiva 3</vt:lpstr>
      <vt:lpstr>Diapositiva 4</vt:lpstr>
      <vt:lpstr>DANNO OSSIDATIVO E FERTILITA’ MASCHILE</vt:lpstr>
      <vt:lpstr>Danno ossidativo e fertilita’ maschile</vt:lpstr>
      <vt:lpstr>Diapositiva 7</vt:lpstr>
      <vt:lpstr>Diapositiva 8</vt:lpstr>
      <vt:lpstr>Diapositiva 9</vt:lpstr>
      <vt:lpstr>Diapositiva 10</vt:lpstr>
      <vt:lpstr>Medical therapy of male infertility</vt:lpstr>
      <vt:lpstr>Diapositiva 12</vt:lpstr>
      <vt:lpstr>Diapositiva 13</vt:lpstr>
      <vt:lpstr>Diapositiva 14</vt:lpstr>
      <vt:lpstr>Diapositiva 15</vt:lpstr>
      <vt:lpstr>Diapositiva 16</vt:lpstr>
      <vt:lpstr>Diapositiva 17</vt:lpstr>
      <vt:lpstr>Stress ossidativo: quale trattamento?</vt:lpstr>
      <vt:lpstr>Diapositiva 19</vt:lpstr>
      <vt:lpstr>Vitamina C</vt:lpstr>
      <vt:lpstr>Diapositiva 21</vt:lpstr>
      <vt:lpstr>Diapositiva 22</vt:lpstr>
      <vt:lpstr>Diapositiva 23</vt:lpstr>
      <vt:lpstr>Diapositiva 24</vt:lpstr>
      <vt:lpstr>Zinco e acido folico</vt:lpstr>
      <vt:lpstr>Diapositiva 26</vt:lpstr>
      <vt:lpstr>Diapositiva 27</vt:lpstr>
      <vt:lpstr>Diapositiva 28</vt:lpstr>
      <vt:lpstr>Gli antiossidanti giocano un ruolo importante nella proteggere  gli spermatozoi dai ROS sia sui paramentri convenzionali che non convenzionali </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43</cp:revision>
  <dcterms:created xsi:type="dcterms:W3CDTF">2015-07-10T14:09:20Z</dcterms:created>
  <dcterms:modified xsi:type="dcterms:W3CDTF">2015-07-11T08:23:59Z</dcterms:modified>
</cp:coreProperties>
</file>