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0" r:id="rId2"/>
    <p:sldId id="261" r:id="rId3"/>
    <p:sldId id="272" r:id="rId4"/>
    <p:sldId id="267" r:id="rId5"/>
    <p:sldId id="287" r:id="rId6"/>
    <p:sldId id="263" r:id="rId7"/>
    <p:sldId id="269" r:id="rId8"/>
    <p:sldId id="280" r:id="rId9"/>
    <p:sldId id="291" r:id="rId10"/>
    <p:sldId id="290" r:id="rId11"/>
    <p:sldId id="271" r:id="rId12"/>
    <p:sldId id="288" r:id="rId13"/>
    <p:sldId id="277" r:id="rId14"/>
    <p:sldId id="278" r:id="rId15"/>
    <p:sldId id="284" r:id="rId16"/>
    <p:sldId id="285" r:id="rId17"/>
    <p:sldId id="286" r:id="rId18"/>
    <p:sldId id="276" r:id="rId19"/>
    <p:sldId id="282" r:id="rId20"/>
    <p:sldId id="279" r:id="rId21"/>
    <p:sldId id="28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78E37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70AFB-F165-47E5-826A-9D9DE80CF4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4FD9-9B79-42B2-8BAF-546A19391B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FB8572-C48C-42A9-A814-DAE6BD36650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25/09/2015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it/url?sa=i&amp;rct=j&amp;q=&amp;esrc=s&amp;source=images&amp;cd=&amp;cad=rja&amp;uact=8&amp;ved=0CAcQjRw&amp;url=http://vitrectomyforfloaters.com/&amp;ei=mxhRVbOCNoaGyQTa94D4DA&amp;bvm=bv.92885102,d.aWw&amp;psig=AFQjCNHTWwUG4GS1R9T6Joeb3QsIvLT3Lg&amp;ust=143146438406523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CAcQjRw&amp;url=http://vitrectomyforfloaters.com/&amp;ei=mxhRVbOCNoaGyQTa94D4DA&amp;bvm=bv.92885102,d.aWw&amp;psig=AFQjCNHTWwUG4GS1R9T6Joeb3QsIvLT3Lg&amp;ust=143146438406523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://vitrectomyforfloaters.com/&amp;ei=mxhRVbOCNoaGyQTa94D4DA&amp;bvm=bv.92885102,d.aWw&amp;psig=AFQjCNHTWwUG4GS1R9T6Joeb3QsIvLT3Lg&amp;ust=1431464384065235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esktop\Traz.VM\vitrectomia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tente\Desktop\Traz.VM\coloranti%201.wmv" TargetMode="Externa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esktop\Traz.VM\PuckerMLI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esktop\Traz.VM\traz%20VM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it/url?sa=i&amp;rct=j&amp;q=&amp;esrc=s&amp;source=images&amp;cd=&amp;cad=rja&amp;uact=8&amp;ved=0CAcQjRw&amp;url=http://vitrectomyforfloaters.com/&amp;ei=mxhRVbOCNoaGyQTa94D4DA&amp;bvm=bv.92885102,d.aWw&amp;psig=AFQjCNHTWwUG4GS1R9T6Joeb3QsIvLT3Lg&amp;ust=1431464384065235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ca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asellaDiTesto 4"/>
          <p:cNvSpPr txBox="1">
            <a:spLocks noChangeArrowheads="1"/>
          </p:cNvSpPr>
          <p:nvPr/>
        </p:nvSpPr>
        <p:spPr bwMode="auto">
          <a:xfrm>
            <a:off x="0" y="8366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TRATTAMENTO CHIRURGICO</a:t>
            </a:r>
          </a:p>
        </p:txBody>
      </p:sp>
      <p:sp>
        <p:nvSpPr>
          <p:cNvPr id="4100" name="CasellaDiTesto 5"/>
          <p:cNvSpPr txBox="1">
            <a:spLocks noChangeArrowheads="1"/>
          </p:cNvSpPr>
          <p:nvPr/>
        </p:nvSpPr>
        <p:spPr bwMode="auto">
          <a:xfrm>
            <a:off x="0" y="1340768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>
                <a:latin typeface="Calibri" pitchFamily="34" charset="0"/>
              </a:rPr>
              <a:t>L’obiettivo primario in tutti i casi è quello di</a:t>
            </a:r>
          </a:p>
          <a:p>
            <a:pPr algn="ctr" eaLnBrk="1" hangingPunct="1"/>
            <a:r>
              <a:rPr lang="it-IT" altLang="it-IT" sz="2800" dirty="0">
                <a:latin typeface="Calibri" pitchFamily="34" charset="0"/>
              </a:rPr>
              <a:t>rimuovere le trazioni </a:t>
            </a:r>
            <a:r>
              <a:rPr lang="it-IT" altLang="it-IT" sz="2800" dirty="0" err="1">
                <a:latin typeface="Calibri" pitchFamily="34" charset="0"/>
              </a:rPr>
              <a:t>vitreomaculari</a:t>
            </a:r>
            <a:r>
              <a:rPr lang="it-IT" altLang="it-IT" sz="2800" dirty="0">
                <a:latin typeface="Calibri" pitchFamily="34" charset="0"/>
              </a:rPr>
              <a:t> presenti per facilitare il ritorno ad una normale architettura anatomica della retina centrale ed una chiusura del foro maculare se presente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 t="11949"/>
          <a:stretch>
            <a:fillRect/>
          </a:stretch>
        </p:blipFill>
        <p:spPr bwMode="auto">
          <a:xfrm>
            <a:off x="971600" y="3140968"/>
            <a:ext cx="7272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 t="33142" b="19615"/>
          <a:stretch>
            <a:fillRect/>
          </a:stretch>
        </p:blipFill>
        <p:spPr bwMode="auto">
          <a:xfrm>
            <a:off x="971600" y="5013176"/>
            <a:ext cx="73167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vitrectomyforfloaters.com/wp-content/uploads/2013/10/Vitrectomy-28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1"/>
            <a:ext cx="1403648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267744" y="0"/>
            <a:ext cx="4104258" cy="836613"/>
          </a:xfrm>
        </p:spPr>
        <p:txBody>
          <a:bodyPr/>
          <a:lstStyle/>
          <a:p>
            <a:pPr algn="ctr" eaLnBrk="1" hangingPunct="1"/>
            <a:r>
              <a:rPr lang="it-IT" altLang="it-IT" b="1" dirty="0" smtClean="0"/>
              <a:t>CHIRURGIA</a:t>
            </a:r>
          </a:p>
        </p:txBody>
      </p:sp>
      <p:sp>
        <p:nvSpPr>
          <p:cNvPr id="8195" name="Rectangle 15"/>
          <p:cNvSpPr>
            <a:spLocks noGrp="1"/>
          </p:cNvSpPr>
          <p:nvPr>
            <p:ph idx="1"/>
          </p:nvPr>
        </p:nvSpPr>
        <p:spPr>
          <a:xfrm>
            <a:off x="323528" y="4077072"/>
            <a:ext cx="8532440" cy="26193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it-IT" altLang="it-IT" sz="2800" dirty="0" smtClean="0">
                <a:solidFill>
                  <a:srgbClr val="FF0000"/>
                </a:solidFill>
              </a:rPr>
              <a:t>STRATEGIE  CHIRURGICHE </a:t>
            </a:r>
          </a:p>
          <a:p>
            <a:pPr algn="just"/>
            <a:r>
              <a:rPr lang="it-IT" altLang="it-IT" sz="2800" dirty="0" smtClean="0">
                <a:latin typeface="+mj-lt"/>
              </a:rPr>
              <a:t>Vitrectomia  </a:t>
            </a:r>
            <a:r>
              <a:rPr lang="it-IT" altLang="it-IT" sz="2800" b="1" dirty="0" smtClean="0">
                <a:solidFill>
                  <a:srgbClr val="FF6600"/>
                </a:solidFill>
                <a:latin typeface="+mj-lt"/>
              </a:rPr>
              <a:t>23G</a:t>
            </a:r>
            <a:r>
              <a:rPr lang="it-IT" altLang="it-IT" sz="2800" b="1" dirty="0" smtClean="0">
                <a:latin typeface="+mj-lt"/>
              </a:rPr>
              <a:t>   </a:t>
            </a: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25G</a:t>
            </a:r>
            <a:r>
              <a:rPr lang="it-IT" altLang="it-IT" sz="2800" b="1" dirty="0" smtClean="0">
                <a:latin typeface="+mj-lt"/>
              </a:rPr>
              <a:t>   </a:t>
            </a:r>
            <a:r>
              <a:rPr lang="it-IT" altLang="it-IT" sz="2800" b="1" dirty="0" smtClean="0">
                <a:solidFill>
                  <a:srgbClr val="7030A0"/>
                </a:solidFill>
                <a:latin typeface="+mj-lt"/>
              </a:rPr>
              <a:t>27G </a:t>
            </a:r>
            <a:r>
              <a:rPr lang="it-IT" altLang="it-IT" sz="2800" b="1" dirty="0" smtClean="0">
                <a:latin typeface="+mj-lt"/>
              </a:rPr>
              <a:t> </a:t>
            </a:r>
            <a:r>
              <a:rPr lang="it-IT" altLang="it-IT" sz="2800" dirty="0" smtClean="0"/>
              <a:t>(</a:t>
            </a:r>
            <a:r>
              <a:rPr lang="it-IT" altLang="it-IT" sz="2800" dirty="0" err="1" smtClean="0"/>
              <a:t>transcongiuntivale</a:t>
            </a:r>
            <a:r>
              <a:rPr lang="it-IT" altLang="it-IT" sz="2800" dirty="0" smtClean="0"/>
              <a:t>)</a:t>
            </a:r>
            <a:endParaRPr lang="it-IT" altLang="it-IT" sz="2800" b="1" dirty="0" smtClean="0">
              <a:latin typeface="+mj-lt"/>
            </a:endParaRPr>
          </a:p>
          <a:p>
            <a:pPr algn="just" eaLnBrk="1" hangingPunct="1"/>
            <a:r>
              <a:rPr lang="it-IT" altLang="it-IT" sz="2800" dirty="0" smtClean="0">
                <a:latin typeface="+mj-lt"/>
              </a:rPr>
              <a:t>Rimozione della membrana limitante interna</a:t>
            </a:r>
          </a:p>
          <a:p>
            <a:pPr algn="just" eaLnBrk="1" hangingPunct="1"/>
            <a:r>
              <a:rPr lang="it-IT" altLang="it-IT" sz="2800" dirty="0" err="1" smtClean="0">
                <a:latin typeface="+mj-lt"/>
              </a:rPr>
              <a:t>Cromovitrectomia</a:t>
            </a:r>
            <a:endParaRPr lang="it-IT" altLang="it-IT" sz="2800" dirty="0" smtClean="0">
              <a:latin typeface="+mj-lt"/>
            </a:endParaRPr>
          </a:p>
          <a:p>
            <a:pPr algn="just" eaLnBrk="1" hangingPunct="1"/>
            <a:r>
              <a:rPr lang="it-IT" altLang="it-IT" sz="2800" dirty="0" smtClean="0">
                <a:latin typeface="+mj-lt"/>
              </a:rPr>
              <a:t>Video</a:t>
            </a:r>
          </a:p>
          <a:p>
            <a:pPr algn="just" eaLnBrk="1" hangingPunct="1"/>
            <a:r>
              <a:rPr lang="it-IT" altLang="it-IT" sz="2400" dirty="0" smtClean="0">
                <a:latin typeface="+mj-lt"/>
              </a:rPr>
              <a:t>Tamponanti e posizionamento post-operatorio</a:t>
            </a:r>
          </a:p>
          <a:p>
            <a:pPr algn="just" eaLnBrk="1" hangingPunct="1"/>
            <a:r>
              <a:rPr lang="it-IT" altLang="it-IT" sz="2400" dirty="0" err="1" smtClean="0">
                <a:latin typeface="+mj-lt"/>
              </a:rPr>
              <a:t>Facovitrectomia</a:t>
            </a:r>
            <a:r>
              <a:rPr lang="it-IT" altLang="it-IT" sz="2400" dirty="0" smtClean="0">
                <a:latin typeface="+mj-lt"/>
              </a:rPr>
              <a:t> combinata</a:t>
            </a:r>
          </a:p>
          <a:p>
            <a:pPr eaLnBrk="1" hangingPunct="1"/>
            <a:endParaRPr lang="it-IT" altLang="it-IT" sz="2800" dirty="0" smtClean="0"/>
          </a:p>
          <a:p>
            <a:endParaRPr lang="it-IT" altLang="it-IT" sz="2800" dirty="0" smtClean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900113" y="1916113"/>
            <a:ext cx="950912" cy="5349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/>
              <a:t>TVM</a:t>
            </a:r>
          </a:p>
        </p:txBody>
      </p:sp>
      <p:sp>
        <p:nvSpPr>
          <p:cNvPr id="8197" name="CasellaDiTesto 5"/>
          <p:cNvSpPr txBox="1">
            <a:spLocks noChangeArrowheads="1"/>
          </p:cNvSpPr>
          <p:nvPr/>
        </p:nvSpPr>
        <p:spPr bwMode="auto">
          <a:xfrm>
            <a:off x="900113" y="2565400"/>
            <a:ext cx="944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 dirty="0" smtClean="0"/>
              <a:t>MER</a:t>
            </a:r>
            <a:endParaRPr lang="it-IT" altLang="it-IT" sz="2800" dirty="0"/>
          </a:p>
        </p:txBody>
      </p:sp>
      <p:sp>
        <p:nvSpPr>
          <p:cNvPr id="8198" name="CasellaDiTesto 6"/>
          <p:cNvSpPr txBox="1">
            <a:spLocks noChangeArrowheads="1"/>
          </p:cNvSpPr>
          <p:nvPr/>
        </p:nvSpPr>
        <p:spPr bwMode="auto">
          <a:xfrm>
            <a:off x="611188" y="3213100"/>
            <a:ext cx="1665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/>
              <a:t>PUCKER</a:t>
            </a:r>
          </a:p>
        </p:txBody>
      </p:sp>
      <p:sp>
        <p:nvSpPr>
          <p:cNvPr id="8199" name="CasellaDiTesto 7"/>
          <p:cNvSpPr txBox="1">
            <a:spLocks noChangeArrowheads="1"/>
          </p:cNvSpPr>
          <p:nvPr/>
        </p:nvSpPr>
        <p:spPr bwMode="auto">
          <a:xfrm>
            <a:off x="5651500" y="2133600"/>
            <a:ext cx="3194914" cy="52322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 dirty="0" smtClean="0"/>
              <a:t>FORO MACULARE</a:t>
            </a:r>
            <a:endParaRPr lang="it-IT" altLang="it-IT" sz="2800" dirty="0"/>
          </a:p>
        </p:txBody>
      </p:sp>
      <p:sp>
        <p:nvSpPr>
          <p:cNvPr id="8200" name="CasellaDiTesto 4"/>
          <p:cNvSpPr txBox="1">
            <a:spLocks noChangeArrowheads="1"/>
          </p:cNvSpPr>
          <p:nvPr/>
        </p:nvSpPr>
        <p:spPr bwMode="auto">
          <a:xfrm>
            <a:off x="0" y="836712"/>
            <a:ext cx="896347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Calibri" pitchFamily="34" charset="0"/>
              </a:rPr>
              <a:t>INDICAZIONI</a:t>
            </a:r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 flipH="1">
            <a:off x="2195513" y="1341438"/>
            <a:ext cx="1368425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95288" y="1844675"/>
            <a:ext cx="2089150" cy="2089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5508625" y="1341438"/>
            <a:ext cx="935583" cy="5033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http://vitrectomyforfloaters.com/wp-content/uploads/2013/10/Vitrectomy-28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"/>
            <a:ext cx="212372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VITRECTOMIA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1971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Machemer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17g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vitreotomo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    1,5mm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1974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O’Malley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smtClean="0"/>
              <a:t>20g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 0,9mm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1990 De Juan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25g  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0,5mm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2001 De Juan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25g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transcongiuntivale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- Minimale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2005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Eckard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rgbClr val="F78E37"/>
                </a:solidFill>
              </a:rPr>
              <a:t>23g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transcongiuntivale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  o,72mm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2010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Oshima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rgbClr val="7030A0"/>
                </a:solidFill>
              </a:rPr>
              <a:t>27g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</a:rPr>
              <a:t>transcongiuntivale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  o,4mm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5220072" y="2132856"/>
            <a:ext cx="216024" cy="216024"/>
          </a:xfrm>
          <a:prstGeom prst="ellipse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5220072" y="2132856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http://vitrectomyforfloaters.com/wp-content/uploads/2013/10/Vitrectomy-280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"/>
            <a:ext cx="212372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vitrectom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44208" y="4869160"/>
            <a:ext cx="2699792" cy="1988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908050"/>
          </a:xfrm>
        </p:spPr>
        <p:txBody>
          <a:bodyPr/>
          <a:lstStyle/>
          <a:p>
            <a:r>
              <a:rPr lang="it-IT" altLang="it-IT" sz="3600" dirty="0" smtClean="0"/>
              <a:t>Rimozione della membrana limitante interna</a:t>
            </a:r>
          </a:p>
        </p:txBody>
      </p:sp>
      <p:sp>
        <p:nvSpPr>
          <p:cNvPr id="9219" name="CasellaDiTesto 6"/>
          <p:cNvSpPr txBox="1">
            <a:spLocks noChangeArrowheads="1"/>
          </p:cNvSpPr>
          <p:nvPr/>
        </p:nvSpPr>
        <p:spPr bwMode="auto">
          <a:xfrm>
            <a:off x="0" y="1124744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TVM - ERM - PUCKER</a:t>
            </a:r>
          </a:p>
        </p:txBody>
      </p:sp>
      <p:sp>
        <p:nvSpPr>
          <p:cNvPr id="9220" name="CasellaDiTesto 6"/>
          <p:cNvSpPr txBox="1">
            <a:spLocks noChangeArrowheads="1"/>
          </p:cNvSpPr>
          <p:nvPr/>
        </p:nvSpPr>
        <p:spPr bwMode="auto">
          <a:xfrm>
            <a:off x="179512" y="170080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dirty="0"/>
              <a:t>La </a:t>
            </a:r>
            <a:r>
              <a:rPr lang="it-IT" altLang="it-IT" dirty="0" err="1"/>
              <a:t>maggiorparte</a:t>
            </a:r>
            <a:r>
              <a:rPr lang="it-IT" altLang="it-IT" dirty="0"/>
              <a:t> delle pubblicazioni riguardanti la</a:t>
            </a:r>
            <a:r>
              <a:rPr lang="it-IT" altLang="it-IT" dirty="0">
                <a:solidFill>
                  <a:srgbClr val="0070C0"/>
                </a:solidFill>
              </a:rPr>
              <a:t> PPV </a:t>
            </a:r>
            <a:r>
              <a:rPr lang="it-IT" altLang="it-IT" dirty="0"/>
              <a:t>eseguita specificatamente</a:t>
            </a:r>
          </a:p>
          <a:p>
            <a:pPr eaLnBrk="1" hangingPunct="1"/>
            <a:r>
              <a:rPr lang="it-IT" altLang="it-IT" dirty="0"/>
              <a:t>per </a:t>
            </a:r>
            <a:r>
              <a:rPr lang="it-IT" altLang="it-IT" dirty="0">
                <a:solidFill>
                  <a:srgbClr val="0070C0"/>
                </a:solidFill>
              </a:rPr>
              <a:t>TVM +/- ERM +/- PUCKER  </a:t>
            </a:r>
            <a:r>
              <a:rPr lang="it-IT" altLang="it-IT" dirty="0"/>
              <a:t>consistono in coorti molto ristrette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Riportano tutte buoni risultati sia dal punto dell’ efficacia sia della sicurezza della procedura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Non c’è comune accordo sul reale beneficio della rimozione della </a:t>
            </a:r>
            <a:r>
              <a:rPr lang="it-IT" altLang="it-IT" dirty="0">
                <a:solidFill>
                  <a:srgbClr val="0070C0"/>
                </a:solidFill>
              </a:rPr>
              <a:t>ILM </a:t>
            </a:r>
            <a:r>
              <a:rPr lang="it-IT" altLang="it-IT" dirty="0"/>
              <a:t>associata al peeling maculare</a:t>
            </a:r>
            <a:endParaRPr lang="it-IT" altLang="it-IT" dirty="0">
              <a:solidFill>
                <a:srgbClr val="FFC000"/>
              </a:solidFill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8674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77072"/>
            <a:ext cx="40767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CasellaDiTesto 7"/>
          <p:cNvSpPr txBox="1">
            <a:spLocks noChangeArrowheads="1"/>
          </p:cNvSpPr>
          <p:nvPr/>
        </p:nvSpPr>
        <p:spPr bwMode="auto">
          <a:xfrm>
            <a:off x="179512" y="494116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dirty="0"/>
              <a:t>Ripristino del fisiologico profilo retinico interno con completa risoluzione delle pieghe retiniche entro 30 giorni post operatori, mentre recupero dell’integrità dello strato IS/OS dopo circa un anno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04448" cy="908050"/>
          </a:xfrm>
        </p:spPr>
        <p:txBody>
          <a:bodyPr/>
          <a:lstStyle/>
          <a:p>
            <a:r>
              <a:rPr lang="it-IT" altLang="it-IT" sz="3600" dirty="0" smtClean="0"/>
              <a:t>Rimozione della membrana limitante interna</a:t>
            </a:r>
          </a:p>
        </p:txBody>
      </p:sp>
      <p:sp>
        <p:nvSpPr>
          <p:cNvPr id="10243" name="CasellaDiTesto 6"/>
          <p:cNvSpPr txBox="1">
            <a:spLocks noChangeArrowheads="1"/>
          </p:cNvSpPr>
          <p:nvPr/>
        </p:nvSpPr>
        <p:spPr bwMode="auto">
          <a:xfrm>
            <a:off x="0" y="134076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MACULAR HOLE (MH)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09120"/>
            <a:ext cx="41814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5674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8267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805488"/>
            <a:ext cx="8343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>
          <a:xfrm>
            <a:off x="4427538" y="4868863"/>
            <a:ext cx="18732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339975" y="5013325"/>
            <a:ext cx="39608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339975" y="5229225"/>
            <a:ext cx="9366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it-IT" altLang="it-IT" sz="3600" smtClean="0"/>
              <a:t>Rimozione della membrana limitante interna</a:t>
            </a:r>
          </a:p>
        </p:txBody>
      </p:sp>
      <p:sp>
        <p:nvSpPr>
          <p:cNvPr id="11267" name="CasellaDiTesto 6"/>
          <p:cNvSpPr txBox="1">
            <a:spLocks noChangeArrowheads="1"/>
          </p:cNvSpPr>
          <p:nvPr/>
        </p:nvSpPr>
        <p:spPr bwMode="auto">
          <a:xfrm>
            <a:off x="0" y="9080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MACULAR HOLE (MH)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3284984"/>
            <a:ext cx="46196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CasellaDiTesto 14"/>
          <p:cNvSpPr txBox="1">
            <a:spLocks noChangeArrowheads="1"/>
          </p:cNvSpPr>
          <p:nvPr/>
        </p:nvSpPr>
        <p:spPr bwMode="auto">
          <a:xfrm>
            <a:off x="0" y="4725144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000" dirty="0">
                <a:solidFill>
                  <a:srgbClr val="FF0000"/>
                </a:solidFill>
              </a:rPr>
              <a:t>Gli studi concordano nel dimostrare che ILM peeling vs no peeling: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2000" dirty="0"/>
              <a:t> Nessuna sostanziale differenza nell’acuità visiva post operatoria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2000" dirty="0"/>
              <a:t> Migliore e più rapido ripristino della fisiologica anatomia maculare nei soggetti sottoposti a peeling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2000" dirty="0"/>
              <a:t> Minore percentuale di </a:t>
            </a:r>
            <a:r>
              <a:rPr lang="it-IT" altLang="it-IT" sz="2000" dirty="0" err="1"/>
              <a:t>reintervento</a:t>
            </a:r>
            <a:r>
              <a:rPr lang="it-IT" altLang="it-IT" sz="2000" dirty="0"/>
              <a:t> nei soggetti sottoposti a peeling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it-IT" altLang="it-IT" sz="3600" smtClean="0"/>
              <a:t>Rimozione della membrana limitante interna</a:t>
            </a:r>
          </a:p>
        </p:txBody>
      </p:sp>
      <p:sp>
        <p:nvSpPr>
          <p:cNvPr id="12291" name="CasellaDiTesto 6"/>
          <p:cNvSpPr txBox="1">
            <a:spLocks noChangeArrowheads="1"/>
          </p:cNvSpPr>
          <p:nvPr/>
        </p:nvSpPr>
        <p:spPr bwMode="auto">
          <a:xfrm>
            <a:off x="0" y="9080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MACULAR HOLE (MH)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084763"/>
            <a:ext cx="53657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asellaDiTesto 9"/>
          <p:cNvSpPr txBox="1">
            <a:spLocks noChangeArrowheads="1"/>
          </p:cNvSpPr>
          <p:nvPr/>
        </p:nvSpPr>
        <p:spPr bwMode="auto">
          <a:xfrm>
            <a:off x="0" y="1700213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400" dirty="0"/>
              <a:t>Cercare sempre di allargare il peeling della ILM sino alle arcate vascolari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Così </a:t>
            </a:r>
            <a:r>
              <a:rPr lang="it-IT" altLang="it-IT" sz="2400" dirty="0" smtClean="0"/>
              <a:t>da ottenere una </a:t>
            </a:r>
            <a:r>
              <a:rPr lang="it-IT" altLang="it-IT" sz="2400" dirty="0"/>
              <a:t>completa rimozione delle forze di trazione tangenziali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Facilitando l’approssimazione dei bordi del foro e la conseguente chiusura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it-IT" altLang="it-IT" sz="3600" smtClean="0"/>
              <a:t>Rimozione della membrana limitante interna</a:t>
            </a:r>
          </a:p>
        </p:txBody>
      </p:sp>
      <p:sp>
        <p:nvSpPr>
          <p:cNvPr id="13315" name="CasellaDiTesto 6"/>
          <p:cNvSpPr txBox="1">
            <a:spLocks noChangeArrowheads="1"/>
          </p:cNvSpPr>
          <p:nvPr/>
        </p:nvSpPr>
        <p:spPr bwMode="auto">
          <a:xfrm>
            <a:off x="0" y="9080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MACULAR HOLE (MH)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47879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CasellaDiTesto 6"/>
          <p:cNvSpPr txBox="1">
            <a:spLocks noChangeArrowheads="1"/>
          </p:cNvSpPr>
          <p:nvPr/>
        </p:nvSpPr>
        <p:spPr bwMode="auto">
          <a:xfrm>
            <a:off x="971550" y="2636838"/>
            <a:ext cx="2047875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/>
              <a:t>MH &gt; 400 µm</a:t>
            </a:r>
          </a:p>
        </p:txBody>
      </p:sp>
      <p:sp>
        <p:nvSpPr>
          <p:cNvPr id="13318" name="CasellaDiTesto 7"/>
          <p:cNvSpPr txBox="1">
            <a:spLocks noChangeArrowheads="1"/>
          </p:cNvSpPr>
          <p:nvPr/>
        </p:nvSpPr>
        <p:spPr bwMode="auto">
          <a:xfrm>
            <a:off x="0" y="155733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2400"/>
              <a:t>Recenti tecniche alternative</a:t>
            </a: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613" y="5516563"/>
            <a:ext cx="50053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2 12"/>
          <p:cNvCxnSpPr>
            <a:stCxn id="13318" idx="2"/>
          </p:cNvCxnSpPr>
          <p:nvPr/>
        </p:nvCxnSpPr>
        <p:spPr>
          <a:xfrm>
            <a:off x="4572000" y="2017713"/>
            <a:ext cx="647700" cy="2563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3318" idx="2"/>
          </p:cNvCxnSpPr>
          <p:nvPr/>
        </p:nvCxnSpPr>
        <p:spPr>
          <a:xfrm flipH="1">
            <a:off x="3059113" y="2017713"/>
            <a:ext cx="1512887" cy="474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CasellaDiTesto 15"/>
          <p:cNvSpPr txBox="1">
            <a:spLocks noChangeArrowheads="1"/>
          </p:cNvSpPr>
          <p:nvPr/>
        </p:nvSpPr>
        <p:spPr bwMode="auto">
          <a:xfrm>
            <a:off x="5148263" y="4868863"/>
            <a:ext cx="2795587" cy="4619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/>
              <a:t>MH RECIDIVANTE</a:t>
            </a:r>
          </a:p>
        </p:txBody>
      </p:sp>
      <p:sp>
        <p:nvSpPr>
          <p:cNvPr id="13323" name="CasellaDiTesto 16"/>
          <p:cNvSpPr txBox="1">
            <a:spLocks noChangeArrowheads="1"/>
          </p:cNvSpPr>
          <p:nvPr/>
        </p:nvSpPr>
        <p:spPr bwMode="auto">
          <a:xfrm>
            <a:off x="5076825" y="2997200"/>
            <a:ext cx="2862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/>
              <a:t>Tecnica:</a:t>
            </a:r>
          </a:p>
          <a:p>
            <a:pPr eaLnBrk="1" hangingPunct="1"/>
            <a:r>
              <a:rPr lang="it-IT" altLang="it-IT" sz="2800"/>
              <a:t>Inverted ILM flap</a:t>
            </a:r>
          </a:p>
        </p:txBody>
      </p:sp>
      <p:sp>
        <p:nvSpPr>
          <p:cNvPr id="13324" name="CasellaDiTesto 18"/>
          <p:cNvSpPr txBox="1">
            <a:spLocks noChangeArrowheads="1"/>
          </p:cNvSpPr>
          <p:nvPr/>
        </p:nvSpPr>
        <p:spPr bwMode="auto">
          <a:xfrm>
            <a:off x="0" y="4941888"/>
            <a:ext cx="49651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 dirty="0"/>
              <a:t>Trapianto </a:t>
            </a:r>
            <a:r>
              <a:rPr lang="it-IT" altLang="it-IT" sz="2400" dirty="0" err="1"/>
              <a:t>autologo</a:t>
            </a:r>
            <a:r>
              <a:rPr lang="it-IT" altLang="it-IT" sz="2400" dirty="0"/>
              <a:t> di residui di ILM</a:t>
            </a:r>
          </a:p>
          <a:p>
            <a:pPr eaLnBrk="1" hangingPunct="1"/>
            <a:r>
              <a:rPr lang="it-IT" altLang="it-IT" sz="2400" dirty="0"/>
              <a:t>nel foro maculare</a:t>
            </a:r>
          </a:p>
          <a:p>
            <a:pPr eaLnBrk="1" hangingPunct="1"/>
            <a:r>
              <a:rPr lang="it-IT" altLang="it-IT" sz="2400" dirty="0" smtClean="0"/>
              <a:t>       +</a:t>
            </a:r>
          </a:p>
          <a:p>
            <a:pPr eaLnBrk="1" hangingPunct="1"/>
            <a:r>
              <a:rPr lang="it-IT" altLang="it-IT" sz="2400" dirty="0" smtClean="0"/>
              <a:t> </a:t>
            </a:r>
            <a:r>
              <a:rPr lang="it-IT" altLang="it-IT" sz="2400" dirty="0"/>
              <a:t>tamponamento con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0" y="548680"/>
            <a:ext cx="9144000" cy="6093296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CROMOVITRECTOMIA</a:t>
            </a:r>
          </a:p>
          <a:p>
            <a:pPr algn="ctr">
              <a:buNone/>
              <a:defRPr/>
            </a:pP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Parola d’ordine: </a:t>
            </a:r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400" u="sng" dirty="0" smtClean="0">
                <a:solidFill>
                  <a:srgbClr val="FF0000"/>
                </a:solidFill>
              </a:rPr>
              <a:t>selettività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3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Vitreo :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Triamcinolone</a:t>
            </a: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ERM: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Triamcinolone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Trypan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Dual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MLI: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Brilliant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G,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Dual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Icg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o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IfCg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Brilliant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Peel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duo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5" name="coloranti 1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2636912"/>
            <a:ext cx="5364088" cy="4221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99016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grado II con adesione tra MER 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uckerMLI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6696744" cy="5040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C00000"/>
                </a:solidFill>
              </a:rPr>
              <a:t>Opzione chirurgica: strategie e tecniche chirurgiche</a:t>
            </a:r>
            <a:endParaRPr lang="it-IT" b="1" i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157192"/>
            <a:ext cx="8229600" cy="1108720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Dott. Felice </a:t>
            </a:r>
            <a:r>
              <a:rPr lang="it-IT" dirty="0" err="1" smtClean="0">
                <a:solidFill>
                  <a:srgbClr val="002060"/>
                </a:solidFill>
              </a:rPr>
              <a:t>Rao</a:t>
            </a:r>
            <a:r>
              <a:rPr lang="it-IT" dirty="0" smtClean="0">
                <a:solidFill>
                  <a:srgbClr val="002060"/>
                </a:solidFill>
              </a:rPr>
              <a:t> Genovese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4" name="Immagine 3" descr="Scan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836712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971600" y="1412776"/>
            <a:ext cx="6768752" cy="51845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84776" cy="854968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Trazione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vitreomaculare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raz V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6768752" cy="5112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2708920"/>
            <a:ext cx="2890664" cy="1143000"/>
          </a:xfrm>
        </p:spPr>
        <p:txBody>
          <a:bodyPr>
            <a:noAutofit/>
          </a:bodyPr>
          <a:lstStyle/>
          <a:p>
            <a:r>
              <a:rPr lang="it-IT" sz="8800" dirty="0" smtClean="0"/>
              <a:t>Grazie </a:t>
            </a:r>
            <a:endParaRPr lang="it-IT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39552" y="0"/>
            <a:ext cx="7844408" cy="4320479"/>
          </a:xfrm>
        </p:spPr>
        <p:txBody>
          <a:bodyPr>
            <a:noAutofit/>
          </a:bodyPr>
          <a:lstStyle/>
          <a:p>
            <a:pPr algn="just"/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La quiete della giunzione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vitreoretinica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si interrompe in caso di DPV anomalo in cui la separazione della corteccia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vitreale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posteriore dalla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MLI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non è completa.</a:t>
            </a:r>
            <a:b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In caso di corticale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vitreale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adesa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si verifica una trazione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vitreomaculare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che condivide alcuni aspetti patogenetici col </a:t>
            </a:r>
            <a:r>
              <a:rPr lang="it-IT" sz="2800" b="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Pucker</a:t>
            </a:r>
            <a:r>
              <a:rPr lang="it-IT" sz="28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e con il Foro idiopatico ma presenta caratteristiche cliniche e prognosi distinte</a:t>
            </a:r>
            <a:endParaRPr lang="it-IT" sz="28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Segnaposto contenuto 3" descr="Scan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581128"/>
            <a:ext cx="2736304" cy="2007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La patologia dell’interfaccia V/R determina quadri clinici che riducono qualitativamente e quantitativamente la capacità visiva.</a:t>
            </a:r>
            <a:endParaRPr lang="it-IT" sz="3200" dirty="0"/>
          </a:p>
        </p:txBody>
      </p:sp>
      <p:pic>
        <p:nvPicPr>
          <p:cNvPr id="4" name="Segnaposto contenuto 3" descr="Scan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221088"/>
            <a:ext cx="6336704" cy="1872208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411760" y="2492896"/>
            <a:ext cx="4038600" cy="1684784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Trazione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vitreomaculare</a:t>
            </a: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Foro maculare</a:t>
            </a:r>
          </a:p>
          <a:p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Pucker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maculare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78296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DPV parziale     forze </a:t>
            </a:r>
            <a:r>
              <a:rPr lang="it-IT" sz="3200" dirty="0" err="1" smtClean="0"/>
              <a:t>trattive</a:t>
            </a:r>
            <a:r>
              <a:rPr lang="it-IT" sz="3200" dirty="0" smtClean="0"/>
              <a:t> </a:t>
            </a:r>
            <a:r>
              <a:rPr lang="it-IT" sz="3200" dirty="0" err="1" smtClean="0"/>
              <a:t>foveali</a:t>
            </a:r>
            <a:r>
              <a:rPr lang="it-IT" sz="3200" dirty="0" smtClean="0"/>
              <a:t>     </a:t>
            </a:r>
            <a:r>
              <a:rPr lang="it-IT" sz="3200" dirty="0" err="1" smtClean="0"/>
              <a:t>metamofopsie</a:t>
            </a:r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inferiore 500 micron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foro maculare idiopatico, lamellare, MER idiopatiche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pPr>
              <a:buNone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  Trazione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vitreofoveale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superiore 500 micron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MER idiopatiche, trazione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vitreomaculare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  <a:p>
            <a:pPr>
              <a:buNone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Trazione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vitreomaculare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411760" y="126876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6156176" y="126876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5400000">
            <a:off x="1727684" y="4113076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5400000">
            <a:off x="5616116" y="4185084"/>
            <a:ext cx="100811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Il PVD gioca un ruolo fondamentale nella comparsa delle Membrane </a:t>
            </a:r>
            <a:r>
              <a:rPr lang="it-IT" sz="3200" dirty="0" err="1" smtClean="0">
                <a:solidFill>
                  <a:srgbClr val="FF0000"/>
                </a:solidFill>
              </a:rPr>
              <a:t>Epiretiniche</a:t>
            </a:r>
            <a:r>
              <a:rPr lang="it-IT" sz="3200" dirty="0" smtClean="0">
                <a:solidFill>
                  <a:srgbClr val="FF0000"/>
                </a:solidFill>
              </a:rPr>
              <a:t> ( </a:t>
            </a:r>
            <a:r>
              <a:rPr lang="it-IT" sz="3200" dirty="0" err="1" smtClean="0">
                <a:solidFill>
                  <a:srgbClr val="FF0000"/>
                </a:solidFill>
              </a:rPr>
              <a:t>Pucker</a:t>
            </a:r>
            <a:r>
              <a:rPr lang="it-IT" sz="3200" dirty="0" smtClean="0">
                <a:solidFill>
                  <a:srgbClr val="FF0000"/>
                </a:solidFill>
              </a:rPr>
              <a:t> Maculare )</a:t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2700" dirty="0" smtClean="0"/>
              <a:t>trazione transitoria durante lo sviluppo del PVD che causa interruzioni nella superficie retinica interna attraverso le quali cellule gliali possono migrare e proliferare sulla superficie retinica interna </a:t>
            </a:r>
            <a:br>
              <a:rPr lang="it-IT" sz="2700" dirty="0" smtClean="0"/>
            </a:br>
            <a:r>
              <a:rPr lang="it-IT" sz="2700" dirty="0" smtClean="0"/>
              <a:t>   la differenziazione degli </a:t>
            </a:r>
            <a:r>
              <a:rPr lang="it-IT" sz="2700" dirty="0" err="1" smtClean="0"/>
              <a:t>ialociti</a:t>
            </a:r>
            <a:r>
              <a:rPr lang="it-IT" sz="2700" dirty="0" smtClean="0"/>
              <a:t> contenuti nei residui corticali </a:t>
            </a:r>
            <a:r>
              <a:rPr lang="it-IT" sz="2700" dirty="0" err="1" smtClean="0"/>
              <a:t>vitreali</a:t>
            </a:r>
            <a:r>
              <a:rPr lang="it-IT" sz="2700" dirty="0" smtClean="0"/>
              <a:t> a seguito di PVD anomalo con </a:t>
            </a:r>
            <a:r>
              <a:rPr lang="it-IT" sz="2700" dirty="0" err="1" smtClean="0"/>
              <a:t>vitreoschisi</a:t>
            </a:r>
            <a:r>
              <a:rPr lang="it-IT" sz="2700" dirty="0" smtClean="0"/>
              <a:t>. Tali cellule stimolano la migrazione di cellule gliali e monociti dalla circolazione retinica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4" name="Segnaposto contenuto 3" descr="Sca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157192"/>
            <a:ext cx="5328592" cy="1700808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539552" y="2276872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39552" y="3717032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asellaDiTesto 5"/>
          <p:cNvSpPr txBox="1">
            <a:spLocks noChangeArrowheads="1"/>
          </p:cNvSpPr>
          <p:nvPr/>
        </p:nvSpPr>
        <p:spPr bwMode="auto">
          <a:xfrm>
            <a:off x="0" y="548680"/>
            <a:ext cx="88194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FORO </a:t>
            </a:r>
            <a:r>
              <a:rPr lang="it-IT" alt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MACULARE</a:t>
            </a:r>
          </a:p>
          <a:p>
            <a:pPr algn="ctr" eaLnBrk="1" hangingPunct="1"/>
            <a:endParaRPr lang="it-IT" alt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it-IT" altLang="it-IT" sz="2800" dirty="0">
                <a:solidFill>
                  <a:srgbClr val="FF0000"/>
                </a:solidFill>
              </a:rPr>
              <a:t>Approccio terapeutico</a:t>
            </a:r>
          </a:p>
        </p:txBody>
      </p:sp>
      <p:sp>
        <p:nvSpPr>
          <p:cNvPr id="2052" name="CasellaDiTesto 7"/>
          <p:cNvSpPr txBox="1">
            <a:spLocks noChangeArrowheads="1"/>
          </p:cNvSpPr>
          <p:nvPr/>
        </p:nvSpPr>
        <p:spPr bwMode="auto">
          <a:xfrm>
            <a:off x="2987675" y="1989138"/>
            <a:ext cx="2592437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/>
              <a:t>DIAMETRO DEL FORO</a:t>
            </a:r>
          </a:p>
        </p:txBody>
      </p:sp>
      <p:cxnSp>
        <p:nvCxnSpPr>
          <p:cNvPr id="10" name="Connettore 2 9"/>
          <p:cNvCxnSpPr>
            <a:stCxn id="2052" idx="2"/>
          </p:cNvCxnSpPr>
          <p:nvPr/>
        </p:nvCxnSpPr>
        <p:spPr>
          <a:xfrm flipH="1">
            <a:off x="2411414" y="2358470"/>
            <a:ext cx="1872480" cy="349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2052" idx="2"/>
          </p:cNvCxnSpPr>
          <p:nvPr/>
        </p:nvCxnSpPr>
        <p:spPr>
          <a:xfrm>
            <a:off x="4283894" y="2358470"/>
            <a:ext cx="1872431" cy="349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CasellaDiTesto 12"/>
          <p:cNvSpPr txBox="1">
            <a:spLocks noChangeArrowheads="1"/>
          </p:cNvSpPr>
          <p:nvPr/>
        </p:nvSpPr>
        <p:spPr bwMode="auto">
          <a:xfrm>
            <a:off x="1116013" y="2852738"/>
            <a:ext cx="1471612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/>
              <a:t>≤ 400 µm</a:t>
            </a:r>
          </a:p>
        </p:txBody>
      </p:sp>
      <p:sp>
        <p:nvSpPr>
          <p:cNvPr id="2056" name="CasellaDiTesto 13"/>
          <p:cNvSpPr txBox="1">
            <a:spLocks noChangeArrowheads="1"/>
          </p:cNvSpPr>
          <p:nvPr/>
        </p:nvSpPr>
        <p:spPr bwMode="auto">
          <a:xfrm>
            <a:off x="6156325" y="2852738"/>
            <a:ext cx="1482725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 dirty="0"/>
              <a:t>&gt; 400 µm</a:t>
            </a:r>
          </a:p>
        </p:txBody>
      </p:sp>
      <p:sp>
        <p:nvSpPr>
          <p:cNvPr id="2057" name="CasellaDiTesto 14"/>
          <p:cNvSpPr txBox="1">
            <a:spLocks noChangeArrowheads="1"/>
          </p:cNvSpPr>
          <p:nvPr/>
        </p:nvSpPr>
        <p:spPr bwMode="auto">
          <a:xfrm>
            <a:off x="0" y="3429000"/>
            <a:ext cx="426243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altLang="it-IT"/>
              <a:t> </a:t>
            </a:r>
            <a:r>
              <a:rPr lang="it-IT" altLang="it-IT" sz="2400"/>
              <a:t>Presenza di TVM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altLang="it-IT" sz="2400"/>
              <a:t> Assenza di MER o PUCKER</a:t>
            </a:r>
          </a:p>
        </p:txBody>
      </p:sp>
      <p:sp>
        <p:nvSpPr>
          <p:cNvPr id="16" name="Freccia in giù 15"/>
          <p:cNvSpPr/>
          <p:nvPr/>
        </p:nvSpPr>
        <p:spPr>
          <a:xfrm>
            <a:off x="1692275" y="4581525"/>
            <a:ext cx="215900" cy="503238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059" name="CasellaDiTesto 16"/>
          <p:cNvSpPr txBox="1">
            <a:spLocks noChangeArrowheads="1"/>
          </p:cNvSpPr>
          <p:nvPr/>
        </p:nvSpPr>
        <p:spPr bwMode="auto">
          <a:xfrm>
            <a:off x="250825" y="5084763"/>
            <a:ext cx="334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400"/>
              <a:t>Vitreolisi farmacologica</a:t>
            </a:r>
          </a:p>
        </p:txBody>
      </p:sp>
      <p:sp>
        <p:nvSpPr>
          <p:cNvPr id="2060" name="CasellaDiTesto 17"/>
          <p:cNvSpPr txBox="1">
            <a:spLocks noChangeArrowheads="1"/>
          </p:cNvSpPr>
          <p:nvPr/>
        </p:nvSpPr>
        <p:spPr bwMode="auto">
          <a:xfrm>
            <a:off x="4745038" y="3429000"/>
            <a:ext cx="43989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altLang="it-IT"/>
              <a:t> </a:t>
            </a:r>
            <a:r>
              <a:rPr lang="it-IT" altLang="it-IT" sz="2400"/>
              <a:t>Assenza di evidente TVM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altLang="it-IT" sz="2400"/>
              <a:t> Presenza di MER o PUCKER</a:t>
            </a:r>
          </a:p>
        </p:txBody>
      </p:sp>
      <p:sp>
        <p:nvSpPr>
          <p:cNvPr id="19" name="Freccia in giù 18"/>
          <p:cNvSpPr/>
          <p:nvPr/>
        </p:nvSpPr>
        <p:spPr>
          <a:xfrm>
            <a:off x="6804025" y="4581525"/>
            <a:ext cx="215900" cy="503238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062" name="CasellaDiTesto 19"/>
          <p:cNvSpPr txBox="1">
            <a:spLocks noChangeArrowheads="1"/>
          </p:cNvSpPr>
          <p:nvPr/>
        </p:nvSpPr>
        <p:spPr bwMode="auto">
          <a:xfrm>
            <a:off x="6011863" y="5229225"/>
            <a:ext cx="1677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000" b="1" dirty="0"/>
              <a:t>VITRECTOMIA</a:t>
            </a:r>
          </a:p>
        </p:txBody>
      </p:sp>
      <p:pic>
        <p:nvPicPr>
          <p:cNvPr id="20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32463"/>
            <a:ext cx="46958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sellaDiTesto 5"/>
          <p:cNvSpPr txBox="1">
            <a:spLocks noChangeArrowheads="1"/>
          </p:cNvSpPr>
          <p:nvPr/>
        </p:nvSpPr>
        <p:spPr bwMode="auto">
          <a:xfrm>
            <a:off x="0" y="764704"/>
            <a:ext cx="63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800" b="1" dirty="0">
                <a:latin typeface="Calibri" pitchFamily="34" charset="0"/>
              </a:rPr>
              <a:t>ALGORITMO TERAPEUTICO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908720"/>
            <a:ext cx="24844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40160"/>
            <a:ext cx="8640959" cy="5301208"/>
          </a:xfrm>
          <a:noFill/>
        </p:spPr>
      </p:pic>
      <p:sp>
        <p:nvSpPr>
          <p:cNvPr id="11" name="Rettangolo 10"/>
          <p:cNvSpPr/>
          <p:nvPr/>
        </p:nvSpPr>
        <p:spPr>
          <a:xfrm>
            <a:off x="5868144" y="5805264"/>
            <a:ext cx="792088" cy="358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 smtClean="0"/>
              <a:t>		</a:t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7772400" cy="504056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		Evoluzione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  Tecnologica		Tecnica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Ampliamento e affinamento indicazioni</a:t>
            </a:r>
          </a:p>
          <a:p>
            <a:endParaRPr lang="it-IT" sz="2400" dirty="0" smtClean="0"/>
          </a:p>
          <a:p>
            <a:r>
              <a:rPr lang="it-IT" sz="2400" dirty="0" smtClean="0"/>
              <a:t>Diverso atteggiamento terapeutico</a:t>
            </a:r>
          </a:p>
          <a:p>
            <a:endParaRPr lang="it-IT" sz="2400" dirty="0" smtClean="0"/>
          </a:p>
          <a:p>
            <a:r>
              <a:rPr lang="it-IT" sz="2400" dirty="0" smtClean="0"/>
              <a:t>Miglioramento prognosi funzionale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195736" y="1268760"/>
            <a:ext cx="172819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39552" y="2564904"/>
            <a:ext cx="1872208" cy="5760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131840" y="2564904"/>
            <a:ext cx="1512168" cy="5760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67544" y="3933056"/>
            <a:ext cx="5472608" cy="432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67544" y="4797152"/>
            <a:ext cx="4680520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67544" y="5661248"/>
            <a:ext cx="4824536" cy="5040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4 20"/>
          <p:cNvCxnSpPr/>
          <p:nvPr/>
        </p:nvCxnSpPr>
        <p:spPr>
          <a:xfrm rot="5400000">
            <a:off x="2087724" y="1880828"/>
            <a:ext cx="576064" cy="504056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Forma 22"/>
          <p:cNvCxnSpPr>
            <a:stCxn id="15" idx="2"/>
          </p:cNvCxnSpPr>
          <p:nvPr/>
        </p:nvCxnSpPr>
        <p:spPr>
          <a:xfrm rot="5400000" flipH="1" flipV="1">
            <a:off x="2159732" y="2240868"/>
            <a:ext cx="216024" cy="1584176"/>
          </a:xfrm>
          <a:prstGeom prst="bentConnector4">
            <a:avLst>
              <a:gd name="adj1" fmla="val -105822"/>
              <a:gd name="adj2" fmla="val 79545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3635896" y="1844824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3851920" y="3212976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" descr="http://vitrectomyforfloaters.com/wp-content/uploads/2013/10/Vitrectomy-28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814" y="0"/>
            <a:ext cx="250818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1005</TotalTime>
  <Words>515</Words>
  <Application>Microsoft Office PowerPoint</Application>
  <PresentationFormat>Presentazione su schermo (4:3)</PresentationFormat>
  <Paragraphs>121</Paragraphs>
  <Slides>21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Equinozio</vt:lpstr>
      <vt:lpstr>Diapositiva 1</vt:lpstr>
      <vt:lpstr>Opzione chirurgica: strategie e tecniche chirurgiche</vt:lpstr>
      <vt:lpstr>La quiete della giunzione vitreoretinica si interrompe in caso di DPV anomalo in cui la separazione della corteccia vitreale posteriore dalla MLI non è completa. In caso di corticale vitreale adesa si verifica una trazione vitreomaculare che condivide alcuni aspetti patogenetici col Pucker e con il Foro idiopatico ma presenta caratteristiche cliniche e prognosi distinte</vt:lpstr>
      <vt:lpstr>La patologia dell’interfaccia V/R determina quadri clinici che riducono qualitativamente e quantitativamente la capacità visiva.</vt:lpstr>
      <vt:lpstr>DPV parziale     forze trattive foveali     metamofopsie</vt:lpstr>
      <vt:lpstr>Il PVD gioca un ruolo fondamentale nella comparsa delle Membrane Epiretiniche ( Pucker Maculare )  trazione transitoria durante lo sviluppo del PVD che causa interruzioni nella superficie retinica interna attraverso le quali cellule gliali possono migrare e proliferare sulla superficie retinica interna     la differenziazione degli ialociti contenuti nei residui corticali vitreali a seguito di PVD anomalo con vitreoschisi. Tali cellule stimolano la migrazione di cellule gliali e monociti dalla circolazione retinica  </vt:lpstr>
      <vt:lpstr>Diapositiva 7</vt:lpstr>
      <vt:lpstr>Diapositiva 8</vt:lpstr>
      <vt:lpstr>    </vt:lpstr>
      <vt:lpstr>Diapositiva 10</vt:lpstr>
      <vt:lpstr>CHIRURGIA</vt:lpstr>
      <vt:lpstr>VITRECTOMIA</vt:lpstr>
      <vt:lpstr>Rimozione della membrana limitante interna</vt:lpstr>
      <vt:lpstr>Rimozione della membrana limitante interna</vt:lpstr>
      <vt:lpstr>Rimozione della membrana limitante interna</vt:lpstr>
      <vt:lpstr>Rimozione della membrana limitante interna</vt:lpstr>
      <vt:lpstr>Rimozione della membrana limitante interna</vt:lpstr>
      <vt:lpstr>Diapositiva 18</vt:lpstr>
      <vt:lpstr>Pucker grado II con adesione tra MER e MLI</vt:lpstr>
      <vt:lpstr>Trazione vitreomaculare</vt:lpstr>
      <vt:lpstr>Grazie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123</cp:revision>
  <dcterms:created xsi:type="dcterms:W3CDTF">2015-09-09T18:54:22Z</dcterms:created>
  <dcterms:modified xsi:type="dcterms:W3CDTF">2015-09-25T05:00:07Z</dcterms:modified>
</cp:coreProperties>
</file>