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2"/>
  </p:notesMasterIdLst>
  <p:sldIdLst>
    <p:sldId id="704" r:id="rId2"/>
    <p:sldId id="680" r:id="rId3"/>
    <p:sldId id="681" r:id="rId4"/>
    <p:sldId id="683" r:id="rId5"/>
    <p:sldId id="687" r:id="rId6"/>
    <p:sldId id="688" r:id="rId7"/>
    <p:sldId id="684" r:id="rId8"/>
    <p:sldId id="709" r:id="rId9"/>
    <p:sldId id="713" r:id="rId10"/>
    <p:sldId id="714" r:id="rId11"/>
    <p:sldId id="715" r:id="rId12"/>
    <p:sldId id="698" r:id="rId13"/>
    <p:sldId id="699" r:id="rId14"/>
    <p:sldId id="700" r:id="rId15"/>
    <p:sldId id="705" r:id="rId16"/>
    <p:sldId id="706" r:id="rId17"/>
    <p:sldId id="701" r:id="rId18"/>
    <p:sldId id="686" r:id="rId19"/>
    <p:sldId id="689" r:id="rId20"/>
    <p:sldId id="690" r:id="rId21"/>
    <p:sldId id="711" r:id="rId22"/>
    <p:sldId id="712" r:id="rId23"/>
    <p:sldId id="691" r:id="rId24"/>
    <p:sldId id="718" r:id="rId25"/>
    <p:sldId id="719" r:id="rId26"/>
    <p:sldId id="692" r:id="rId27"/>
    <p:sldId id="693" r:id="rId28"/>
    <p:sldId id="707" r:id="rId29"/>
    <p:sldId id="695" r:id="rId30"/>
    <p:sldId id="696" r:id="rId31"/>
  </p:sldIdLst>
  <p:sldSz cx="9144000" cy="6858000" type="screen4x3"/>
  <p:notesSz cx="6858000" cy="9144000"/>
  <p:defaultTextStyle>
    <a:defPPr>
      <a:defRPr lang="it-IT"/>
    </a:defPPr>
    <a:lvl1pPr algn="l" rtl="0" fontAlgn="base">
      <a:spcBef>
        <a:spcPct val="0"/>
      </a:spcBef>
      <a:spcAft>
        <a:spcPct val="0"/>
      </a:spcAft>
      <a:defRPr sz="2400" kern="1200">
        <a:solidFill>
          <a:srgbClr val="000080"/>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rgbClr val="000080"/>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rgbClr val="000080"/>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rgbClr val="000080"/>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rgbClr val="000080"/>
        </a:solidFill>
        <a:latin typeface="Times New Roman" charset="0"/>
        <a:ea typeface="ＭＳ Ｐゴシック" charset="0"/>
        <a:cs typeface="ＭＳ Ｐゴシック" charset="0"/>
      </a:defRPr>
    </a:lvl5pPr>
    <a:lvl6pPr marL="2286000" algn="l" defTabSz="457200" rtl="0" eaLnBrk="1" latinLnBrk="0" hangingPunct="1">
      <a:defRPr sz="2400" kern="1200">
        <a:solidFill>
          <a:srgbClr val="000080"/>
        </a:solidFill>
        <a:latin typeface="Times New Roman" charset="0"/>
        <a:ea typeface="ＭＳ Ｐゴシック" charset="0"/>
        <a:cs typeface="ＭＳ Ｐゴシック" charset="0"/>
      </a:defRPr>
    </a:lvl6pPr>
    <a:lvl7pPr marL="2743200" algn="l" defTabSz="457200" rtl="0" eaLnBrk="1" latinLnBrk="0" hangingPunct="1">
      <a:defRPr sz="2400" kern="1200">
        <a:solidFill>
          <a:srgbClr val="000080"/>
        </a:solidFill>
        <a:latin typeface="Times New Roman" charset="0"/>
        <a:ea typeface="ＭＳ Ｐゴシック" charset="0"/>
        <a:cs typeface="ＭＳ Ｐゴシック" charset="0"/>
      </a:defRPr>
    </a:lvl7pPr>
    <a:lvl8pPr marL="3200400" algn="l" defTabSz="457200" rtl="0" eaLnBrk="1" latinLnBrk="0" hangingPunct="1">
      <a:defRPr sz="2400" kern="1200">
        <a:solidFill>
          <a:srgbClr val="000080"/>
        </a:solidFill>
        <a:latin typeface="Times New Roman" charset="0"/>
        <a:ea typeface="ＭＳ Ｐゴシック" charset="0"/>
        <a:cs typeface="ＭＳ Ｐゴシック" charset="0"/>
      </a:defRPr>
    </a:lvl8pPr>
    <a:lvl9pPr marL="3657600" algn="l" defTabSz="457200" rtl="0" eaLnBrk="1" latinLnBrk="0" hangingPunct="1">
      <a:defRPr sz="2400" kern="1200">
        <a:solidFill>
          <a:srgbClr val="000080"/>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B3B3B3"/>
    <a:srgbClr val="993300"/>
    <a:srgbClr val="000080"/>
    <a:srgbClr val="8000FF"/>
    <a:srgbClr val="CF0202"/>
    <a:srgbClr val="C2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7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2" charset="0"/>
                <a:ea typeface="+mn-ea"/>
                <a:cs typeface="+mn-cs"/>
              </a:defRPr>
            </a:lvl1pPr>
          </a:lstStyle>
          <a:p>
            <a:pPr>
              <a:defRPr/>
            </a:pPr>
            <a:endParaRPr lang="it-IT"/>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2" charset="0"/>
                <a:ea typeface="+mn-ea"/>
                <a:cs typeface="+mn-cs"/>
              </a:defRPr>
            </a:lvl1pPr>
          </a:lstStyle>
          <a:p>
            <a:pPr>
              <a:defRPr/>
            </a:pPr>
            <a:endParaRPr lang="it-IT"/>
          </a:p>
        </p:txBody>
      </p:sp>
      <p:sp>
        <p:nvSpPr>
          <p:cNvPr id="261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2" charset="0"/>
                <a:ea typeface="+mn-ea"/>
                <a:cs typeface="+mn-cs"/>
              </a:defRPr>
            </a:lvl1pPr>
          </a:lstStyle>
          <a:p>
            <a:pPr>
              <a:defRPr/>
            </a:pPr>
            <a:endParaRPr lang="it-IT"/>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5D1F8DC9-FF8A-F149-9E00-A0E4AFF92448}" type="slidenum">
              <a:rPr lang="it-IT"/>
              <a:pPr>
                <a:defRPr/>
              </a:pPr>
              <a:t>‹n.›</a:t>
            </a:fld>
            <a:endParaRPr lang="it-IT"/>
          </a:p>
        </p:txBody>
      </p:sp>
    </p:spTree>
    <p:extLst>
      <p:ext uri="{BB962C8B-B14F-4D97-AF65-F5344CB8AC3E}">
        <p14:creationId xmlns:p14="http://schemas.microsoft.com/office/powerpoint/2010/main" val="376938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C7786E-63AD-DB4D-94F8-962A0E007774}" type="slidenum">
              <a:rPr lang="it-IT"/>
              <a:pPr>
                <a:defRPr/>
              </a:pPr>
              <a:t>1</a:t>
            </a:fld>
            <a:endParaRPr lang="it-IT"/>
          </a:p>
        </p:txBody>
      </p:sp>
      <p:sp>
        <p:nvSpPr>
          <p:cNvPr id="5632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42D6A501-960A-1D4D-922E-9E1DB7B1AA4C}" type="slidenum">
              <a:rPr lang="it-IT" sz="1200" smtClean="0">
                <a:solidFill>
                  <a:schemeClr val="tx1"/>
                </a:solidFill>
                <a:cs typeface="+mn-cs"/>
              </a:rPr>
              <a:pPr algn="r" eaLnBrk="1" hangingPunct="1">
                <a:defRPr/>
              </a:pPr>
              <a:t>10</a:t>
            </a:fld>
            <a:endParaRPr lang="it-IT" sz="1200" smtClean="0">
              <a:solidFill>
                <a:schemeClr val="tx1"/>
              </a:solidFill>
              <a:cs typeface="+mn-cs"/>
            </a:endParaRPr>
          </a:p>
        </p:txBody>
      </p:sp>
      <p:sp>
        <p:nvSpPr>
          <p:cNvPr id="925699"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42D6A501-960A-1D4D-922E-9E1DB7B1AA4C}" type="slidenum">
              <a:rPr lang="it-IT" sz="1200" smtClean="0">
                <a:solidFill>
                  <a:schemeClr val="tx1"/>
                </a:solidFill>
                <a:cs typeface="+mn-cs"/>
              </a:rPr>
              <a:pPr algn="r" eaLnBrk="1" hangingPunct="1">
                <a:defRPr/>
              </a:pPr>
              <a:t>11</a:t>
            </a:fld>
            <a:endParaRPr lang="it-IT" sz="1200" smtClean="0">
              <a:solidFill>
                <a:schemeClr val="tx1"/>
              </a:solidFill>
              <a:cs typeface="+mn-cs"/>
            </a:endParaRPr>
          </a:p>
        </p:txBody>
      </p:sp>
      <p:sp>
        <p:nvSpPr>
          <p:cNvPr id="925699"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3B3C5B13-D3D4-5B40-B6AA-163D8FD933EF}" type="slidenum">
              <a:rPr lang="it-IT" sz="1200" smtClean="0">
                <a:solidFill>
                  <a:schemeClr val="tx1"/>
                </a:solidFill>
                <a:cs typeface="+mn-cs"/>
              </a:rPr>
              <a:pPr algn="r" eaLnBrk="1" hangingPunct="1">
                <a:defRPr/>
              </a:pPr>
              <a:t>12</a:t>
            </a:fld>
            <a:endParaRPr lang="it-IT" sz="1200" smtClean="0">
              <a:solidFill>
                <a:schemeClr val="tx1"/>
              </a:solidFill>
              <a:cs typeface="+mn-cs"/>
            </a:endParaRPr>
          </a:p>
        </p:txBody>
      </p:sp>
      <p:sp>
        <p:nvSpPr>
          <p:cNvPr id="951299"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1D15B1B7-C334-E045-908A-0735A23CD183}" type="slidenum">
              <a:rPr lang="it-IT" sz="1200" smtClean="0">
                <a:solidFill>
                  <a:schemeClr val="tx1"/>
                </a:solidFill>
                <a:cs typeface="+mn-cs"/>
              </a:rPr>
              <a:pPr algn="r" eaLnBrk="1" hangingPunct="1">
                <a:defRPr/>
              </a:pPr>
              <a:t>13</a:t>
            </a:fld>
            <a:endParaRPr lang="it-IT" sz="1200" smtClean="0">
              <a:solidFill>
                <a:schemeClr val="tx1"/>
              </a:solidFill>
              <a:cs typeface="+mn-cs"/>
            </a:endParaRPr>
          </a:p>
        </p:txBody>
      </p:sp>
      <p:sp>
        <p:nvSpPr>
          <p:cNvPr id="953347"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2E91BFA1-EB72-ED48-BB1B-9AC3B96476BD}" type="slidenum">
              <a:rPr lang="it-IT" sz="1200" smtClean="0">
                <a:solidFill>
                  <a:schemeClr val="tx1"/>
                </a:solidFill>
                <a:cs typeface="+mn-cs"/>
              </a:rPr>
              <a:pPr algn="r" eaLnBrk="1" hangingPunct="1">
                <a:defRPr/>
              </a:pPr>
              <a:t>14</a:t>
            </a:fld>
            <a:endParaRPr lang="it-IT" sz="1200" smtClean="0">
              <a:solidFill>
                <a:schemeClr val="tx1"/>
              </a:solidFill>
              <a:cs typeface="+mn-cs"/>
            </a:endParaRPr>
          </a:p>
        </p:txBody>
      </p:sp>
      <p:sp>
        <p:nvSpPr>
          <p:cNvPr id="955395" name="Rectangle 2"/>
          <p:cNvSpPr>
            <a:spLocks noGrp="1" noRot="1" noChangeAspect="1" noChangeArrowheads="1" noTextEdit="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6F7D03F1-7559-064D-BB26-10A1B4887E44}" type="slidenum">
              <a:rPr lang="it-IT" sz="1200" smtClean="0">
                <a:solidFill>
                  <a:schemeClr val="tx1"/>
                </a:solidFill>
                <a:cs typeface="+mn-cs"/>
              </a:rPr>
              <a:pPr algn="r" eaLnBrk="1" hangingPunct="1">
                <a:defRPr/>
              </a:pPr>
              <a:t>15</a:t>
            </a:fld>
            <a:endParaRPr lang="it-IT" sz="1200" smtClean="0">
              <a:solidFill>
                <a:schemeClr val="tx1"/>
              </a:solidFill>
              <a:cs typeface="+mn-cs"/>
            </a:endParaRPr>
          </a:p>
        </p:txBody>
      </p:sp>
      <p:sp>
        <p:nvSpPr>
          <p:cNvPr id="927747" name="Rectangle 2"/>
          <p:cNvSpPr>
            <a:spLocks noGrp="1" noRot="1" noChangeAspect="1" noChangeArrowheads="1" noTextEdit="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6F7D03F1-7559-064D-BB26-10A1B4887E44}" type="slidenum">
              <a:rPr lang="it-IT" sz="1200" smtClean="0">
                <a:solidFill>
                  <a:schemeClr val="tx1"/>
                </a:solidFill>
                <a:cs typeface="+mn-cs"/>
              </a:rPr>
              <a:pPr algn="r" eaLnBrk="1" hangingPunct="1">
                <a:defRPr/>
              </a:pPr>
              <a:t>16</a:t>
            </a:fld>
            <a:endParaRPr lang="it-IT" sz="1200" smtClean="0">
              <a:solidFill>
                <a:schemeClr val="tx1"/>
              </a:solidFill>
              <a:cs typeface="+mn-cs"/>
            </a:endParaRPr>
          </a:p>
        </p:txBody>
      </p:sp>
      <p:sp>
        <p:nvSpPr>
          <p:cNvPr id="927747" name="Rectangle 2"/>
          <p:cNvSpPr>
            <a:spLocks noGrp="1" noRot="1" noChangeAspect="1" noChangeArrowheads="1" noTextEdit="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37B1BC5B-2925-D04D-8278-48D6D9F14229}" type="slidenum">
              <a:rPr lang="it-IT" sz="1200" smtClean="0">
                <a:solidFill>
                  <a:schemeClr val="tx1"/>
                </a:solidFill>
                <a:cs typeface="+mn-cs"/>
              </a:rPr>
              <a:pPr algn="r" eaLnBrk="1" hangingPunct="1">
                <a:defRPr/>
              </a:pPr>
              <a:t>17</a:t>
            </a:fld>
            <a:endParaRPr lang="it-IT" sz="1200" smtClean="0">
              <a:solidFill>
                <a:schemeClr val="tx1"/>
              </a:solidFill>
              <a:cs typeface="+mn-cs"/>
            </a:endParaRPr>
          </a:p>
        </p:txBody>
      </p:sp>
      <p:sp>
        <p:nvSpPr>
          <p:cNvPr id="957443" name="Rectangle 2"/>
          <p:cNvSpPr>
            <a:spLocks noGrp="1" noRot="1" noChangeAspect="1" noChangeArrowheads="1" noTextEdit="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0440D46E-F37C-6740-AF04-1D0B46085D79}" type="slidenum">
              <a:rPr lang="it-IT" sz="1200" smtClean="0">
                <a:solidFill>
                  <a:schemeClr val="tx1"/>
                </a:solidFill>
                <a:cs typeface="+mn-cs"/>
              </a:rPr>
              <a:pPr algn="r" eaLnBrk="1" hangingPunct="1">
                <a:defRPr/>
              </a:pPr>
              <a:t>18</a:t>
            </a:fld>
            <a:endParaRPr lang="it-IT" sz="1200" smtClean="0">
              <a:solidFill>
                <a:schemeClr val="tx1"/>
              </a:solidFill>
              <a:cs typeface="+mn-cs"/>
            </a:endParaRPr>
          </a:p>
        </p:txBody>
      </p:sp>
      <p:sp>
        <p:nvSpPr>
          <p:cNvPr id="923651" name="Rectangle 2"/>
          <p:cNvSpPr>
            <a:spLocks noGrp="1" noRot="1" noChangeAspect="1" noChangeArrowheads="1" noTextEdit="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F2877B5B-B283-E245-AEC6-E5B4C71999EA}" type="slidenum">
              <a:rPr lang="it-IT" sz="1200" smtClean="0">
                <a:solidFill>
                  <a:schemeClr val="tx1"/>
                </a:solidFill>
                <a:cs typeface="+mn-cs"/>
              </a:rPr>
              <a:pPr algn="r" eaLnBrk="1" hangingPunct="1">
                <a:defRPr/>
              </a:pPr>
              <a:t>19</a:t>
            </a:fld>
            <a:endParaRPr lang="it-IT" sz="1200" smtClean="0">
              <a:solidFill>
                <a:schemeClr val="tx1"/>
              </a:solidFill>
              <a:cs typeface="+mn-cs"/>
            </a:endParaRPr>
          </a:p>
        </p:txBody>
      </p:sp>
      <p:sp>
        <p:nvSpPr>
          <p:cNvPr id="929795" name="Rectangle 2"/>
          <p:cNvSpPr>
            <a:spLocks noGrp="1" noRot="1" noChangeAspect="1" noChangeArrowheads="1" noTextEdit="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7A501546-3C03-8146-8E4B-055ED11FEF28}" type="slidenum">
              <a:rPr lang="it-IT" sz="1200" smtClean="0">
                <a:solidFill>
                  <a:schemeClr val="tx1"/>
                </a:solidFill>
                <a:cs typeface="+mn-cs"/>
              </a:rPr>
              <a:pPr algn="r" eaLnBrk="1" hangingPunct="1">
                <a:defRPr/>
              </a:pPr>
              <a:t>2</a:t>
            </a:fld>
            <a:endParaRPr lang="it-IT" sz="1200" smtClean="0">
              <a:solidFill>
                <a:schemeClr val="tx1"/>
              </a:solidFill>
              <a:cs typeface="+mn-cs"/>
            </a:endParaRPr>
          </a:p>
        </p:txBody>
      </p:sp>
      <p:sp>
        <p:nvSpPr>
          <p:cNvPr id="911363" name="Rectangle 2"/>
          <p:cNvSpPr>
            <a:spLocks noGrp="1" noRot="1" noChangeAspect="1" noChangeArrowheads="1" noTextEdit="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8EC61535-E4B5-E24D-9409-D0824197667A}" type="slidenum">
              <a:rPr lang="it-IT" sz="1200" smtClean="0">
                <a:solidFill>
                  <a:schemeClr val="tx1"/>
                </a:solidFill>
                <a:cs typeface="+mn-cs"/>
              </a:rPr>
              <a:pPr algn="r" eaLnBrk="1" hangingPunct="1">
                <a:defRPr/>
              </a:pPr>
              <a:t>20</a:t>
            </a:fld>
            <a:endParaRPr lang="it-IT" sz="1200" smtClean="0">
              <a:solidFill>
                <a:schemeClr val="tx1"/>
              </a:solidFill>
              <a:cs typeface="+mn-cs"/>
            </a:endParaRPr>
          </a:p>
        </p:txBody>
      </p:sp>
      <p:sp>
        <p:nvSpPr>
          <p:cNvPr id="931843" name="Rectangle 2"/>
          <p:cNvSpPr>
            <a:spLocks noGrp="1" noRot="1" noChangeAspect="1" noChangeArrowheads="1" noTextEdit="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8EC61535-E4B5-E24D-9409-D0824197667A}" type="slidenum">
              <a:rPr lang="it-IT" sz="1200" smtClean="0">
                <a:solidFill>
                  <a:schemeClr val="tx1"/>
                </a:solidFill>
                <a:cs typeface="+mn-cs"/>
              </a:rPr>
              <a:pPr algn="r" eaLnBrk="1" hangingPunct="1">
                <a:defRPr/>
              </a:pPr>
              <a:t>21</a:t>
            </a:fld>
            <a:endParaRPr lang="it-IT" sz="1200" smtClean="0">
              <a:solidFill>
                <a:schemeClr val="tx1"/>
              </a:solidFill>
              <a:cs typeface="+mn-cs"/>
            </a:endParaRPr>
          </a:p>
        </p:txBody>
      </p:sp>
      <p:sp>
        <p:nvSpPr>
          <p:cNvPr id="931843" name="Rectangle 2"/>
          <p:cNvSpPr>
            <a:spLocks noGrp="1" noRot="1" noChangeAspect="1" noChangeArrowheads="1" noTextEdit="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8EC61535-E4B5-E24D-9409-D0824197667A}" type="slidenum">
              <a:rPr lang="it-IT" sz="1200" smtClean="0">
                <a:solidFill>
                  <a:schemeClr val="tx1"/>
                </a:solidFill>
                <a:cs typeface="+mn-cs"/>
              </a:rPr>
              <a:pPr algn="r" eaLnBrk="1" hangingPunct="1">
                <a:defRPr/>
              </a:pPr>
              <a:t>22</a:t>
            </a:fld>
            <a:endParaRPr lang="it-IT" sz="1200" smtClean="0">
              <a:solidFill>
                <a:schemeClr val="tx1"/>
              </a:solidFill>
              <a:cs typeface="+mn-cs"/>
            </a:endParaRPr>
          </a:p>
        </p:txBody>
      </p:sp>
      <p:sp>
        <p:nvSpPr>
          <p:cNvPr id="931843" name="Rectangle 2"/>
          <p:cNvSpPr>
            <a:spLocks noGrp="1" noRot="1" noChangeAspect="1" noChangeArrowheads="1" noTextEdit="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2B7A7F5B-1DBB-5C45-B003-758490887153}" type="slidenum">
              <a:rPr lang="it-IT" sz="1200" smtClean="0">
                <a:solidFill>
                  <a:schemeClr val="tx1"/>
                </a:solidFill>
                <a:cs typeface="+mn-cs"/>
              </a:rPr>
              <a:pPr algn="r" eaLnBrk="1" hangingPunct="1">
                <a:defRPr/>
              </a:pPr>
              <a:t>23</a:t>
            </a:fld>
            <a:endParaRPr lang="it-IT" sz="1200" smtClean="0">
              <a:solidFill>
                <a:schemeClr val="tx1"/>
              </a:solidFill>
              <a:cs typeface="+mn-cs"/>
            </a:endParaRPr>
          </a:p>
        </p:txBody>
      </p:sp>
      <p:sp>
        <p:nvSpPr>
          <p:cNvPr id="933891" name="Rectangle 2"/>
          <p:cNvSpPr>
            <a:spLocks noGrp="1" noRot="1" noChangeAspect="1" noChangeArrowheads="1" noTextEdit="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2B7A7F5B-1DBB-5C45-B003-758490887153}" type="slidenum">
              <a:rPr lang="it-IT" sz="1200" smtClean="0">
                <a:solidFill>
                  <a:schemeClr val="tx1"/>
                </a:solidFill>
                <a:cs typeface="+mn-cs"/>
              </a:rPr>
              <a:pPr algn="r" eaLnBrk="1" hangingPunct="1">
                <a:defRPr/>
              </a:pPr>
              <a:t>24</a:t>
            </a:fld>
            <a:endParaRPr lang="it-IT" sz="1200" smtClean="0">
              <a:solidFill>
                <a:schemeClr val="tx1"/>
              </a:solidFill>
              <a:cs typeface="+mn-cs"/>
            </a:endParaRPr>
          </a:p>
        </p:txBody>
      </p:sp>
      <p:sp>
        <p:nvSpPr>
          <p:cNvPr id="933891" name="Rectangle 2"/>
          <p:cNvSpPr>
            <a:spLocks noGrp="1" noRot="1" noChangeAspect="1" noChangeArrowheads="1" noTextEdit="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2B7A7F5B-1DBB-5C45-B003-758490887153}" type="slidenum">
              <a:rPr lang="it-IT" sz="1200" smtClean="0">
                <a:solidFill>
                  <a:schemeClr val="tx1"/>
                </a:solidFill>
                <a:cs typeface="+mn-cs"/>
              </a:rPr>
              <a:pPr algn="r" eaLnBrk="1" hangingPunct="1">
                <a:defRPr/>
              </a:pPr>
              <a:t>25</a:t>
            </a:fld>
            <a:endParaRPr lang="it-IT" sz="1200" smtClean="0">
              <a:solidFill>
                <a:schemeClr val="tx1"/>
              </a:solidFill>
              <a:cs typeface="+mn-cs"/>
            </a:endParaRPr>
          </a:p>
        </p:txBody>
      </p:sp>
      <p:sp>
        <p:nvSpPr>
          <p:cNvPr id="933891" name="Rectangle 2"/>
          <p:cNvSpPr>
            <a:spLocks noGrp="1" noRot="1" noChangeAspect="1" noChangeArrowheads="1" noTextEdit="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4EE041BD-BCCE-E941-AD5B-E4D86986F9B6}" type="slidenum">
              <a:rPr lang="it-IT" sz="1200" smtClean="0">
                <a:solidFill>
                  <a:schemeClr val="tx1"/>
                </a:solidFill>
                <a:cs typeface="+mn-cs"/>
              </a:rPr>
              <a:pPr algn="r" eaLnBrk="1" hangingPunct="1">
                <a:defRPr/>
              </a:pPr>
              <a:t>26</a:t>
            </a:fld>
            <a:endParaRPr lang="it-IT" sz="1200" smtClean="0">
              <a:solidFill>
                <a:schemeClr val="tx1"/>
              </a:solidFill>
              <a:cs typeface="+mn-cs"/>
            </a:endParaRPr>
          </a:p>
        </p:txBody>
      </p:sp>
      <p:sp>
        <p:nvSpPr>
          <p:cNvPr id="935939" name="Rectangle 2"/>
          <p:cNvSpPr>
            <a:spLocks noGrp="1" noRot="1" noChangeAspect="1" noChangeArrowheads="1" noTextEdit="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9DC48DB5-5273-1247-8FAF-2D31F26804C8}" type="slidenum">
              <a:rPr lang="it-IT" sz="1200" smtClean="0">
                <a:solidFill>
                  <a:schemeClr val="tx1"/>
                </a:solidFill>
                <a:cs typeface="+mn-cs"/>
              </a:rPr>
              <a:pPr algn="r" eaLnBrk="1" hangingPunct="1">
                <a:defRPr/>
              </a:pPr>
              <a:t>27</a:t>
            </a:fld>
            <a:endParaRPr lang="it-IT" sz="1200" smtClean="0">
              <a:solidFill>
                <a:schemeClr val="tx1"/>
              </a:solidFill>
              <a:cs typeface="+mn-cs"/>
            </a:endParaRPr>
          </a:p>
        </p:txBody>
      </p:sp>
      <p:sp>
        <p:nvSpPr>
          <p:cNvPr id="937987"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9DC48DB5-5273-1247-8FAF-2D31F26804C8}" type="slidenum">
              <a:rPr lang="it-IT" sz="1200" smtClean="0">
                <a:solidFill>
                  <a:schemeClr val="tx1"/>
                </a:solidFill>
                <a:cs typeface="+mn-cs"/>
              </a:rPr>
              <a:pPr algn="r" eaLnBrk="1" hangingPunct="1">
                <a:defRPr/>
              </a:pPr>
              <a:t>28</a:t>
            </a:fld>
            <a:endParaRPr lang="it-IT" sz="1200" smtClean="0">
              <a:solidFill>
                <a:schemeClr val="tx1"/>
              </a:solidFill>
              <a:cs typeface="+mn-cs"/>
            </a:endParaRPr>
          </a:p>
        </p:txBody>
      </p:sp>
      <p:sp>
        <p:nvSpPr>
          <p:cNvPr id="937987"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61D9FF24-42D2-7F4E-A490-7C0DF1B8ECC7}" type="slidenum">
              <a:rPr lang="it-IT" sz="1200" smtClean="0">
                <a:solidFill>
                  <a:schemeClr val="tx1"/>
                </a:solidFill>
                <a:cs typeface="+mn-cs"/>
              </a:rPr>
              <a:pPr algn="r" eaLnBrk="1" hangingPunct="1">
                <a:defRPr/>
              </a:pPr>
              <a:t>29</a:t>
            </a:fld>
            <a:endParaRPr lang="it-IT" sz="1200" smtClean="0">
              <a:solidFill>
                <a:schemeClr val="tx1"/>
              </a:solidFill>
              <a:cs typeface="+mn-cs"/>
            </a:endParaRPr>
          </a:p>
        </p:txBody>
      </p:sp>
      <p:sp>
        <p:nvSpPr>
          <p:cNvPr id="942083" name="Rectangle 2"/>
          <p:cNvSpPr>
            <a:spLocks noGrp="1" noRot="1" noChangeAspect="1" noChangeArrowheads="1" noTextEdit="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C5354F13-BBAA-4240-8A37-14FEA789F42D}" type="slidenum">
              <a:rPr lang="it-IT" sz="1200" smtClean="0">
                <a:solidFill>
                  <a:schemeClr val="tx1"/>
                </a:solidFill>
                <a:cs typeface="+mn-cs"/>
              </a:rPr>
              <a:pPr algn="r" eaLnBrk="1" hangingPunct="1">
                <a:defRPr/>
              </a:pPr>
              <a:t>3</a:t>
            </a:fld>
            <a:endParaRPr lang="it-IT" sz="1200" smtClean="0">
              <a:solidFill>
                <a:schemeClr val="tx1"/>
              </a:solidFill>
              <a:cs typeface="+mn-cs"/>
            </a:endParaRPr>
          </a:p>
        </p:txBody>
      </p:sp>
      <p:sp>
        <p:nvSpPr>
          <p:cNvPr id="913411" name="Rectangle 2"/>
          <p:cNvSpPr>
            <a:spLocks noGrp="1" noRot="1" noChangeAspect="1" noChangeArrowheads="1" noTextEdit="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A29513D9-0DB7-FF4E-9686-21D8035E5A08}" type="slidenum">
              <a:rPr lang="it-IT" sz="1200" smtClean="0">
                <a:solidFill>
                  <a:schemeClr val="tx1"/>
                </a:solidFill>
                <a:cs typeface="+mn-cs"/>
              </a:rPr>
              <a:pPr algn="r" eaLnBrk="1" hangingPunct="1">
                <a:defRPr/>
              </a:pPr>
              <a:t>30</a:t>
            </a:fld>
            <a:endParaRPr lang="it-IT" sz="1200" smtClean="0">
              <a:solidFill>
                <a:schemeClr val="tx1"/>
              </a:solidFill>
              <a:cs typeface="+mn-cs"/>
            </a:endParaRPr>
          </a:p>
        </p:txBody>
      </p:sp>
      <p:sp>
        <p:nvSpPr>
          <p:cNvPr id="944131" name="Rectangle 2"/>
          <p:cNvSpPr>
            <a:spLocks noGrp="1" noRot="1" noChangeAspect="1" noChangeArrowheads="1" noTextEdit="1"/>
          </p:cNvSpPr>
          <p:nvPr>
            <p:ph type="sldImg"/>
          </p:nvPr>
        </p:nvSpPr>
        <p:spPr>
          <a:solidFill>
            <a:srgbClr val="FFFFFF"/>
          </a:solidFill>
          <a:ln/>
        </p:spPr>
      </p:sp>
      <p:sp>
        <p:nvSpPr>
          <p:cNvPr id="14336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F0D30658-8727-CD4B-8217-B79B92AD1D73}" type="slidenum">
              <a:rPr lang="it-IT" sz="1200" smtClean="0">
                <a:solidFill>
                  <a:schemeClr val="tx1"/>
                </a:solidFill>
                <a:cs typeface="+mn-cs"/>
              </a:rPr>
              <a:pPr algn="r" eaLnBrk="1" hangingPunct="1">
                <a:defRPr/>
              </a:pPr>
              <a:t>4</a:t>
            </a:fld>
            <a:endParaRPr lang="it-IT" sz="1200" smtClean="0">
              <a:solidFill>
                <a:schemeClr val="tx1"/>
              </a:solidFill>
              <a:cs typeface="+mn-cs"/>
            </a:endParaRPr>
          </a:p>
        </p:txBody>
      </p:sp>
      <p:sp>
        <p:nvSpPr>
          <p:cNvPr id="917507" name="Rectangle 2"/>
          <p:cNvSpPr>
            <a:spLocks noGrp="1" noRot="1" noChangeAspect="1" noChangeArrowheads="1" noTextEdit="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42D6A501-960A-1D4D-922E-9E1DB7B1AA4C}" type="slidenum">
              <a:rPr lang="it-IT" sz="1200" smtClean="0">
                <a:solidFill>
                  <a:schemeClr val="tx1"/>
                </a:solidFill>
                <a:cs typeface="+mn-cs"/>
              </a:rPr>
              <a:pPr algn="r" eaLnBrk="1" hangingPunct="1">
                <a:defRPr/>
              </a:pPr>
              <a:t>5</a:t>
            </a:fld>
            <a:endParaRPr lang="it-IT" sz="1200" smtClean="0">
              <a:solidFill>
                <a:schemeClr val="tx1"/>
              </a:solidFill>
              <a:cs typeface="+mn-cs"/>
            </a:endParaRPr>
          </a:p>
        </p:txBody>
      </p:sp>
      <p:sp>
        <p:nvSpPr>
          <p:cNvPr id="925699"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6F7D03F1-7559-064D-BB26-10A1B4887E44}" type="slidenum">
              <a:rPr lang="it-IT" sz="1200" smtClean="0">
                <a:solidFill>
                  <a:schemeClr val="tx1"/>
                </a:solidFill>
                <a:cs typeface="+mn-cs"/>
              </a:rPr>
              <a:pPr algn="r" eaLnBrk="1" hangingPunct="1">
                <a:defRPr/>
              </a:pPr>
              <a:t>6</a:t>
            </a:fld>
            <a:endParaRPr lang="it-IT" sz="1200" smtClean="0">
              <a:solidFill>
                <a:schemeClr val="tx1"/>
              </a:solidFill>
              <a:cs typeface="+mn-cs"/>
            </a:endParaRPr>
          </a:p>
        </p:txBody>
      </p:sp>
      <p:sp>
        <p:nvSpPr>
          <p:cNvPr id="927747" name="Rectangle 2"/>
          <p:cNvSpPr>
            <a:spLocks noGrp="1" noRot="1" noChangeAspect="1" noChangeArrowheads="1" noTextEdit="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533E0821-7BDF-A34B-BD2A-B9FB13542437}" type="slidenum">
              <a:rPr lang="it-IT" sz="1200" smtClean="0">
                <a:solidFill>
                  <a:schemeClr val="tx1"/>
                </a:solidFill>
                <a:cs typeface="+mn-cs"/>
              </a:rPr>
              <a:pPr algn="r" eaLnBrk="1" hangingPunct="1">
                <a:defRPr/>
              </a:pPr>
              <a:t>7</a:t>
            </a:fld>
            <a:endParaRPr lang="it-IT" sz="1200" smtClean="0">
              <a:solidFill>
                <a:schemeClr val="tx1"/>
              </a:solidFill>
              <a:cs typeface="+mn-cs"/>
            </a:endParaRPr>
          </a:p>
        </p:txBody>
      </p:sp>
      <p:sp>
        <p:nvSpPr>
          <p:cNvPr id="919555" name="Rectangle 2"/>
          <p:cNvSpPr>
            <a:spLocks noGrp="1" noRot="1" noChangeAspect="1" noChangeArrowheads="1" noTextEdit="1"/>
          </p:cNvSpPr>
          <p:nvPr>
            <p:ph type="sldImg"/>
          </p:nvPr>
        </p:nvSpPr>
        <p:spPr>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1D15B1B7-C334-E045-908A-0735A23CD183}" type="slidenum">
              <a:rPr lang="it-IT" sz="1200" smtClean="0">
                <a:solidFill>
                  <a:schemeClr val="tx1"/>
                </a:solidFill>
                <a:cs typeface="+mn-cs"/>
              </a:rPr>
              <a:pPr algn="r" eaLnBrk="1" hangingPunct="1">
                <a:defRPr/>
              </a:pPr>
              <a:t>8</a:t>
            </a:fld>
            <a:endParaRPr lang="it-IT" sz="1200" smtClean="0">
              <a:solidFill>
                <a:schemeClr val="tx1"/>
              </a:solidFill>
              <a:cs typeface="+mn-cs"/>
            </a:endParaRPr>
          </a:p>
        </p:txBody>
      </p:sp>
      <p:sp>
        <p:nvSpPr>
          <p:cNvPr id="953347"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rgbClr val="000080"/>
                </a:solidFill>
                <a:latin typeface="Times New Roman" charset="0"/>
                <a:ea typeface="ＭＳ Ｐゴシック" charset="0"/>
              </a:defRPr>
            </a:lvl1pPr>
            <a:lvl2pPr marL="742950" indent="-285750" eaLnBrk="0" hangingPunct="0">
              <a:defRPr>
                <a:solidFill>
                  <a:srgbClr val="000080"/>
                </a:solidFill>
                <a:latin typeface="Times New Roman" charset="0"/>
                <a:ea typeface="ＭＳ Ｐゴシック" charset="0"/>
              </a:defRPr>
            </a:lvl2pPr>
            <a:lvl3pPr marL="1143000" indent="-228600" eaLnBrk="0" hangingPunct="0">
              <a:defRPr>
                <a:solidFill>
                  <a:srgbClr val="000080"/>
                </a:solidFill>
                <a:latin typeface="Times New Roman" charset="0"/>
                <a:ea typeface="ＭＳ Ｐゴシック" charset="0"/>
              </a:defRPr>
            </a:lvl3pPr>
            <a:lvl4pPr marL="1600200" indent="-228600" eaLnBrk="0" hangingPunct="0">
              <a:defRPr>
                <a:solidFill>
                  <a:srgbClr val="000080"/>
                </a:solidFill>
                <a:latin typeface="Times New Roman" charset="0"/>
                <a:ea typeface="ＭＳ Ｐゴシック" charset="0"/>
              </a:defRPr>
            </a:lvl4pPr>
            <a:lvl5pPr marL="2057400" indent="-228600" eaLnBrk="0" hangingPunct="0">
              <a:defRPr>
                <a:solidFill>
                  <a:srgbClr val="000080"/>
                </a:solidFill>
                <a:latin typeface="Times New Roman" charset="0"/>
                <a:ea typeface="ＭＳ Ｐゴシック" charset="0"/>
              </a:defRPr>
            </a:lvl5pPr>
            <a:lvl6pPr marL="2514600" indent="-228600" eaLnBrk="0" fontAlgn="base" hangingPunct="0">
              <a:spcBef>
                <a:spcPct val="0"/>
              </a:spcBef>
              <a:spcAft>
                <a:spcPct val="0"/>
              </a:spcAft>
              <a:defRPr>
                <a:solidFill>
                  <a:srgbClr val="000080"/>
                </a:solidFill>
                <a:latin typeface="Times New Roman" charset="0"/>
                <a:ea typeface="ＭＳ Ｐゴシック" charset="0"/>
              </a:defRPr>
            </a:lvl6pPr>
            <a:lvl7pPr marL="2971800" indent="-228600" eaLnBrk="0" fontAlgn="base" hangingPunct="0">
              <a:spcBef>
                <a:spcPct val="0"/>
              </a:spcBef>
              <a:spcAft>
                <a:spcPct val="0"/>
              </a:spcAft>
              <a:defRPr>
                <a:solidFill>
                  <a:srgbClr val="000080"/>
                </a:solidFill>
                <a:latin typeface="Times New Roman" charset="0"/>
                <a:ea typeface="ＭＳ Ｐゴシック" charset="0"/>
              </a:defRPr>
            </a:lvl7pPr>
            <a:lvl8pPr marL="3429000" indent="-228600" eaLnBrk="0" fontAlgn="base" hangingPunct="0">
              <a:spcBef>
                <a:spcPct val="0"/>
              </a:spcBef>
              <a:spcAft>
                <a:spcPct val="0"/>
              </a:spcAft>
              <a:defRPr>
                <a:solidFill>
                  <a:srgbClr val="000080"/>
                </a:solidFill>
                <a:latin typeface="Times New Roman" charset="0"/>
                <a:ea typeface="ＭＳ Ｐゴシック" charset="0"/>
              </a:defRPr>
            </a:lvl8pPr>
            <a:lvl9pPr marL="3886200" indent="-228600" eaLnBrk="0" fontAlgn="base" hangingPunct="0">
              <a:spcBef>
                <a:spcPct val="0"/>
              </a:spcBef>
              <a:spcAft>
                <a:spcPct val="0"/>
              </a:spcAft>
              <a:defRPr>
                <a:solidFill>
                  <a:srgbClr val="000080"/>
                </a:solidFill>
                <a:latin typeface="Times New Roman" charset="0"/>
                <a:ea typeface="ＭＳ Ｐゴシック" charset="0"/>
              </a:defRPr>
            </a:lvl9pPr>
          </a:lstStyle>
          <a:p>
            <a:pPr algn="r" eaLnBrk="1" hangingPunct="1">
              <a:defRPr/>
            </a:pPr>
            <a:fld id="{42D6A501-960A-1D4D-922E-9E1DB7B1AA4C}" type="slidenum">
              <a:rPr lang="it-IT" sz="1200" smtClean="0">
                <a:solidFill>
                  <a:schemeClr val="tx1"/>
                </a:solidFill>
                <a:cs typeface="+mn-cs"/>
              </a:rPr>
              <a:pPr algn="r" eaLnBrk="1" hangingPunct="1">
                <a:defRPr/>
              </a:pPr>
              <a:t>9</a:t>
            </a:fld>
            <a:endParaRPr lang="it-IT" sz="1200" smtClean="0">
              <a:solidFill>
                <a:schemeClr val="tx1"/>
              </a:solidFill>
              <a:cs typeface="+mn-cs"/>
            </a:endParaRPr>
          </a:p>
        </p:txBody>
      </p:sp>
      <p:sp>
        <p:nvSpPr>
          <p:cNvPr id="925699"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3A105021-A020-6548-8456-CB45DD888F51}" type="slidenum">
              <a:rPr lang="it-IT" smtClean="0"/>
              <a:pPr>
                <a:defRPr/>
              </a:pPr>
              <a:t>‹n.›</a:t>
            </a:fld>
            <a:endParaRPr lang="it-IT"/>
          </a:p>
        </p:txBody>
      </p:sp>
    </p:spTree>
    <p:extLst>
      <p:ext uri="{BB962C8B-B14F-4D97-AF65-F5344CB8AC3E}">
        <p14:creationId xmlns:p14="http://schemas.microsoft.com/office/powerpoint/2010/main" val="46370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8A7A483-D7A7-E842-875F-584EE7A3F760}" type="slidenum">
              <a:rPr lang="it-IT" smtClean="0"/>
              <a:pPr>
                <a:defRPr/>
              </a:pPr>
              <a:t>‹n.›</a:t>
            </a:fld>
            <a:endParaRPr lang="it-IT"/>
          </a:p>
        </p:txBody>
      </p:sp>
    </p:spTree>
    <p:extLst>
      <p:ext uri="{BB962C8B-B14F-4D97-AF65-F5344CB8AC3E}">
        <p14:creationId xmlns:p14="http://schemas.microsoft.com/office/powerpoint/2010/main" val="250035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20BCB5C4-1C8E-6942-9A62-0C505F01E25F}" type="slidenum">
              <a:rPr lang="it-IT" smtClean="0"/>
              <a:pPr>
                <a:defRPr/>
              </a:pPr>
              <a:t>‹n.›</a:t>
            </a:fld>
            <a:endParaRPr lang="it-IT"/>
          </a:p>
        </p:txBody>
      </p:sp>
    </p:spTree>
    <p:extLst>
      <p:ext uri="{BB962C8B-B14F-4D97-AF65-F5344CB8AC3E}">
        <p14:creationId xmlns:p14="http://schemas.microsoft.com/office/powerpoint/2010/main" val="92347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5D1A1540-8B2D-4E40-A9CF-A2E656D4E9F2}" type="slidenum">
              <a:rPr lang="it-IT" smtClean="0"/>
              <a:pPr>
                <a:defRPr/>
              </a:pPr>
              <a:t>‹n.›</a:t>
            </a:fld>
            <a:endParaRPr lang="it-IT"/>
          </a:p>
        </p:txBody>
      </p:sp>
    </p:spTree>
    <p:extLst>
      <p:ext uri="{BB962C8B-B14F-4D97-AF65-F5344CB8AC3E}">
        <p14:creationId xmlns:p14="http://schemas.microsoft.com/office/powerpoint/2010/main" val="427868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9AEA71B5-E850-5346-B360-2A9DDA60D448}" type="slidenum">
              <a:rPr lang="it-IT" smtClean="0"/>
              <a:pPr>
                <a:defRPr/>
              </a:pPr>
              <a:t>‹n.›</a:t>
            </a:fld>
            <a:endParaRPr lang="it-IT"/>
          </a:p>
        </p:txBody>
      </p:sp>
    </p:spTree>
    <p:extLst>
      <p:ext uri="{BB962C8B-B14F-4D97-AF65-F5344CB8AC3E}">
        <p14:creationId xmlns:p14="http://schemas.microsoft.com/office/powerpoint/2010/main" val="120023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20BCB5C4-1C8E-6942-9A62-0C505F01E25F}" type="slidenum">
              <a:rPr lang="it-IT" smtClean="0"/>
              <a:pPr>
                <a:defRPr/>
              </a:pPr>
              <a:t>‹n.›</a:t>
            </a:fld>
            <a:endParaRPr lang="it-IT"/>
          </a:p>
        </p:txBody>
      </p:sp>
    </p:spTree>
    <p:extLst>
      <p:ext uri="{BB962C8B-B14F-4D97-AF65-F5344CB8AC3E}">
        <p14:creationId xmlns:p14="http://schemas.microsoft.com/office/powerpoint/2010/main" val="32112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BB4E71C2-D2B4-CC4F-B60E-590CC18CC43C}" type="slidenum">
              <a:rPr lang="it-IT" smtClean="0"/>
              <a:pPr>
                <a:defRPr/>
              </a:pPr>
              <a:t>‹n.›</a:t>
            </a:fld>
            <a:endParaRPr lang="it-IT"/>
          </a:p>
        </p:txBody>
      </p:sp>
    </p:spTree>
    <p:extLst>
      <p:ext uri="{BB962C8B-B14F-4D97-AF65-F5344CB8AC3E}">
        <p14:creationId xmlns:p14="http://schemas.microsoft.com/office/powerpoint/2010/main" val="319121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53FB1F7A-5906-E842-8A62-3CA2A4F03AF1}" type="slidenum">
              <a:rPr lang="it-IT" smtClean="0"/>
              <a:pPr>
                <a:defRPr/>
              </a:pPr>
              <a:t>‹n.›</a:t>
            </a:fld>
            <a:endParaRPr lang="it-IT"/>
          </a:p>
        </p:txBody>
      </p:sp>
    </p:spTree>
    <p:extLst>
      <p:ext uri="{BB962C8B-B14F-4D97-AF65-F5344CB8AC3E}">
        <p14:creationId xmlns:p14="http://schemas.microsoft.com/office/powerpoint/2010/main" val="405729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20BCB5C4-1C8E-6942-9A62-0C505F01E25F}" type="slidenum">
              <a:rPr lang="it-IT" smtClean="0"/>
              <a:pPr>
                <a:defRPr/>
              </a:pPr>
              <a:t>‹n.›</a:t>
            </a:fld>
            <a:endParaRPr lang="it-IT"/>
          </a:p>
        </p:txBody>
      </p:sp>
    </p:spTree>
    <p:extLst>
      <p:ext uri="{BB962C8B-B14F-4D97-AF65-F5344CB8AC3E}">
        <p14:creationId xmlns:p14="http://schemas.microsoft.com/office/powerpoint/2010/main" val="280461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A05B2A38-5BE6-F846-AE65-4B4367F22E41}" type="slidenum">
              <a:rPr lang="it-IT" smtClean="0"/>
              <a:pPr>
                <a:defRPr/>
              </a:pPr>
              <a:t>‹n.›</a:t>
            </a:fld>
            <a:endParaRPr lang="it-IT"/>
          </a:p>
        </p:txBody>
      </p:sp>
    </p:spTree>
    <p:extLst>
      <p:ext uri="{BB962C8B-B14F-4D97-AF65-F5344CB8AC3E}">
        <p14:creationId xmlns:p14="http://schemas.microsoft.com/office/powerpoint/2010/main" val="169153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0A38CEBB-37FF-4E4D-8322-AF2B11EC9645}" type="slidenum">
              <a:rPr lang="it-IT" smtClean="0"/>
              <a:pPr>
                <a:defRPr/>
              </a:pPr>
              <a:t>‹n.›</a:t>
            </a:fld>
            <a:endParaRPr lang="it-IT"/>
          </a:p>
        </p:txBody>
      </p:sp>
    </p:spTree>
    <p:extLst>
      <p:ext uri="{BB962C8B-B14F-4D97-AF65-F5344CB8AC3E}">
        <p14:creationId xmlns:p14="http://schemas.microsoft.com/office/powerpoint/2010/main" val="111385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BCB5C4-1C8E-6942-9A62-0C505F01E25F}" type="slidenum">
              <a:rPr lang="it-IT" smtClean="0"/>
              <a:pPr>
                <a:defRPr/>
              </a:pPr>
              <a:t>‹n.›</a:t>
            </a:fld>
            <a:endParaRPr lang="it-IT"/>
          </a:p>
        </p:txBody>
      </p:sp>
    </p:spTree>
    <p:extLst>
      <p:ext uri="{BB962C8B-B14F-4D97-AF65-F5344CB8AC3E}">
        <p14:creationId xmlns:p14="http://schemas.microsoft.com/office/powerpoint/2010/main" val="299235716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ChangeArrowheads="1"/>
          </p:cNvSpPr>
          <p:nvPr/>
        </p:nvSpPr>
        <p:spPr bwMode="auto">
          <a:xfrm>
            <a:off x="900113" y="0"/>
            <a:ext cx="8280400" cy="1268413"/>
          </a:xfrm>
          <a:prstGeom prst="rect">
            <a:avLst/>
          </a:prstGeom>
          <a:gradFill rotWithShape="1">
            <a:gsLst>
              <a:gs pos="0">
                <a:srgbClr val="336699">
                  <a:gamma/>
                  <a:tint val="63922"/>
                  <a:invGamma/>
                </a:srgbClr>
              </a:gs>
              <a:gs pos="100000">
                <a:srgbClr val="3366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dirty="0" err="1">
                <a:solidFill>
                  <a:schemeClr val="bg1"/>
                </a:solidFill>
                <a:latin typeface="Century Gothic" charset="0"/>
                <a:cs typeface="+mn-cs"/>
              </a:rPr>
              <a:t>LegalMente</a:t>
            </a:r>
            <a:r>
              <a:rPr lang="it-IT" dirty="0">
                <a:solidFill>
                  <a:schemeClr val="bg1"/>
                </a:solidFill>
                <a:latin typeface="Century Gothic" charset="0"/>
                <a:cs typeface="+mn-cs"/>
              </a:rPr>
              <a:t> </a:t>
            </a:r>
          </a:p>
          <a:p>
            <a:pPr algn="ctr">
              <a:defRPr/>
            </a:pPr>
            <a:r>
              <a:rPr lang="it-IT" sz="1600" dirty="0">
                <a:solidFill>
                  <a:schemeClr val="bg1"/>
                </a:solidFill>
                <a:latin typeface="Century Gothic" charset="0"/>
                <a:cs typeface="+mn-cs"/>
              </a:rPr>
              <a:t>al di là della Psichiatria forense</a:t>
            </a:r>
            <a:r>
              <a:rPr lang="it-IT" dirty="0">
                <a:solidFill>
                  <a:schemeClr val="bg1"/>
                </a:solidFill>
                <a:latin typeface="Century Gothic" charset="0"/>
                <a:cs typeface="+mn-cs"/>
              </a:rPr>
              <a:t> </a:t>
            </a:r>
            <a:endParaRPr lang="it-IT" sz="1800" dirty="0">
              <a:solidFill>
                <a:schemeClr val="bg1"/>
              </a:solidFill>
              <a:latin typeface="Century Gothic" charset="0"/>
              <a:cs typeface="+mn-cs"/>
            </a:endParaRPr>
          </a:p>
          <a:p>
            <a:pPr algn="ctr">
              <a:defRPr/>
            </a:pPr>
            <a:r>
              <a:rPr lang="it-IT" sz="1800" dirty="0">
                <a:solidFill>
                  <a:schemeClr val="bg1"/>
                </a:solidFill>
                <a:latin typeface="Century Gothic" charset="0"/>
                <a:cs typeface="+mn-cs"/>
              </a:rPr>
              <a:t>Palermo 6-8 Ottobre 2015</a:t>
            </a:r>
          </a:p>
        </p:txBody>
      </p:sp>
      <p:sp>
        <p:nvSpPr>
          <p:cNvPr id="2065" name="Rectangle 17"/>
          <p:cNvSpPr>
            <a:spLocks noChangeArrowheads="1"/>
          </p:cNvSpPr>
          <p:nvPr/>
        </p:nvSpPr>
        <p:spPr bwMode="auto">
          <a:xfrm>
            <a:off x="323850" y="2060575"/>
            <a:ext cx="7777163" cy="2808288"/>
          </a:xfrm>
          <a:prstGeom prst="rect">
            <a:avLst/>
          </a:prstGeom>
          <a:gradFill rotWithShape="1">
            <a:gsLst>
              <a:gs pos="0">
                <a:srgbClr val="336699"/>
              </a:gs>
              <a:gs pos="100000">
                <a:srgbClr val="336699">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sp>
        <p:nvSpPr>
          <p:cNvPr id="2051" name="Rectangle 3"/>
          <p:cNvSpPr>
            <a:spLocks noGrp="1" noChangeArrowheads="1"/>
          </p:cNvSpPr>
          <p:nvPr>
            <p:ph type="subTitle" idx="1"/>
          </p:nvPr>
        </p:nvSpPr>
        <p:spPr>
          <a:xfrm>
            <a:off x="324693" y="2374007"/>
            <a:ext cx="7559675" cy="1343025"/>
          </a:xfrm>
        </p:spPr>
        <p:txBody>
          <a:bodyPr>
            <a:noAutofit/>
          </a:bodyPr>
          <a:lstStyle/>
          <a:p>
            <a:pPr eaLnBrk="1" hangingPunct="1">
              <a:spcBef>
                <a:spcPct val="0"/>
              </a:spcBef>
              <a:defRPr/>
            </a:pPr>
            <a:r>
              <a:rPr lang="it-IT" sz="4000" b="1" dirty="0">
                <a:solidFill>
                  <a:srgbClr val="000080"/>
                </a:solidFill>
              </a:rPr>
              <a:t>La perizia psichiatrica nel minore autore di reato: concetti di infermità ed immaturità .</a:t>
            </a:r>
            <a:r>
              <a:rPr lang="it-IT" sz="4000" dirty="0">
                <a:solidFill>
                  <a:srgbClr val="000080"/>
                </a:solidFill>
              </a:rPr>
              <a:t> </a:t>
            </a:r>
            <a:endParaRPr lang="it-IT" sz="4000" b="1" dirty="0" smtClean="0">
              <a:solidFill>
                <a:srgbClr val="000080"/>
              </a:solidFill>
            </a:endParaRPr>
          </a:p>
        </p:txBody>
      </p:sp>
      <p:sp>
        <p:nvSpPr>
          <p:cNvPr id="2055" name="Rectangle 7"/>
          <p:cNvSpPr>
            <a:spLocks noChangeArrowheads="1"/>
          </p:cNvSpPr>
          <p:nvPr/>
        </p:nvSpPr>
        <p:spPr bwMode="auto">
          <a:xfrm>
            <a:off x="3779838" y="5157788"/>
            <a:ext cx="38877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spcBef>
                <a:spcPct val="30000"/>
              </a:spcBef>
              <a:defRPr/>
            </a:pPr>
            <a:r>
              <a:rPr lang="it-IT" sz="2800" dirty="0">
                <a:solidFill>
                  <a:srgbClr val="333333"/>
                </a:solidFill>
                <a:latin typeface="Century Gothic" charset="0"/>
                <a:cs typeface="Arial" charset="0"/>
              </a:rPr>
              <a:t>Marco Marchetti  </a:t>
            </a:r>
          </a:p>
          <a:p>
            <a:pPr algn="r">
              <a:spcBef>
                <a:spcPct val="30000"/>
              </a:spcBef>
              <a:defRPr/>
            </a:pPr>
            <a:endParaRPr lang="it-IT" sz="1600">
              <a:solidFill>
                <a:srgbClr val="4D4D4D"/>
              </a:solidFill>
              <a:latin typeface="Century Gothic" charset="0"/>
              <a:cs typeface="Arial" charset="0"/>
            </a:endParaRPr>
          </a:p>
        </p:txBody>
      </p:sp>
      <p:sp>
        <p:nvSpPr>
          <p:cNvPr id="2058" name="Line 10"/>
          <p:cNvSpPr>
            <a:spLocks noChangeShapeType="1"/>
          </p:cNvSpPr>
          <p:nvPr/>
        </p:nvSpPr>
        <p:spPr bwMode="auto">
          <a:xfrm>
            <a:off x="8101013" y="2133600"/>
            <a:ext cx="0" cy="647700"/>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cs typeface="+mn-cs"/>
            </a:endParaRPr>
          </a:p>
        </p:txBody>
      </p:sp>
      <p:sp>
        <p:nvSpPr>
          <p:cNvPr id="2057" name="Rectangle 9"/>
          <p:cNvSpPr>
            <a:spLocks noChangeArrowheads="1"/>
          </p:cNvSpPr>
          <p:nvPr/>
        </p:nvSpPr>
        <p:spPr bwMode="auto">
          <a:xfrm>
            <a:off x="323850" y="4868863"/>
            <a:ext cx="7777163" cy="144462"/>
          </a:xfrm>
          <a:prstGeom prst="rect">
            <a:avLst/>
          </a:prstGeom>
          <a:gradFill rotWithShape="1">
            <a:gsLst>
              <a:gs pos="0">
                <a:srgbClr val="336699">
                  <a:gamma/>
                  <a:shade val="46275"/>
                  <a:invGamma/>
                </a:srgbClr>
              </a:gs>
              <a:gs pos="100000">
                <a:srgbClr val="336699"/>
              </a:gs>
            </a:gsLst>
            <a:lin ang="0" scaled="1"/>
          </a:gra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sp>
        <p:nvSpPr>
          <p:cNvPr id="2070" name="Oval 22"/>
          <p:cNvSpPr>
            <a:spLocks noChangeArrowheads="1"/>
          </p:cNvSpPr>
          <p:nvPr/>
        </p:nvSpPr>
        <p:spPr bwMode="auto">
          <a:xfrm>
            <a:off x="7956550" y="2781300"/>
            <a:ext cx="288925" cy="288925"/>
          </a:xfrm>
          <a:prstGeom prst="ellipse">
            <a:avLst/>
          </a:prstGeom>
          <a:noFill/>
          <a:ln w="38100">
            <a:solidFill>
              <a:srgbClr val="336699"/>
            </a:solidFill>
            <a:round/>
            <a:headEnd/>
            <a:tailEnd/>
          </a:ln>
          <a:effectLst/>
          <a:extLst>
            <a:ext uri="{909E8E84-426E-40dd-AFC4-6F175D3DCCD1}">
              <a14:hiddenFill xmlns:a14="http://schemas.microsoft.com/office/drawing/2010/main">
                <a:solidFill>
                  <a:srgbClr val="3366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sp>
        <p:nvSpPr>
          <p:cNvPr id="2071" name="Oval 23"/>
          <p:cNvSpPr>
            <a:spLocks noChangeArrowheads="1"/>
          </p:cNvSpPr>
          <p:nvPr/>
        </p:nvSpPr>
        <p:spPr bwMode="auto">
          <a:xfrm>
            <a:off x="7956550" y="3284538"/>
            <a:ext cx="288925" cy="288925"/>
          </a:xfrm>
          <a:prstGeom prst="ellipse">
            <a:avLst/>
          </a:prstGeom>
          <a:noFill/>
          <a:ln w="38100">
            <a:solidFill>
              <a:srgbClr val="336699"/>
            </a:solidFill>
            <a:round/>
            <a:headEnd/>
            <a:tailEnd/>
          </a:ln>
          <a:effectLst/>
          <a:extLst>
            <a:ext uri="{909E8E84-426E-40dd-AFC4-6F175D3DCCD1}">
              <a14:hiddenFill xmlns:a14="http://schemas.microsoft.com/office/drawing/2010/main">
                <a:solidFill>
                  <a:srgbClr val="3366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sp>
        <p:nvSpPr>
          <p:cNvPr id="2072" name="Line 24"/>
          <p:cNvSpPr>
            <a:spLocks noChangeShapeType="1"/>
          </p:cNvSpPr>
          <p:nvPr/>
        </p:nvSpPr>
        <p:spPr bwMode="auto">
          <a:xfrm>
            <a:off x="8101013" y="3040063"/>
            <a:ext cx="0" cy="244475"/>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cs typeface="+mn-cs"/>
            </a:endParaRPr>
          </a:p>
        </p:txBody>
      </p:sp>
      <p:sp>
        <p:nvSpPr>
          <p:cNvPr id="2073" name="Line 25"/>
          <p:cNvSpPr>
            <a:spLocks noChangeShapeType="1"/>
          </p:cNvSpPr>
          <p:nvPr/>
        </p:nvSpPr>
        <p:spPr bwMode="auto">
          <a:xfrm>
            <a:off x="8101013" y="3573463"/>
            <a:ext cx="0" cy="2808287"/>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cs typeface="+mn-cs"/>
            </a:endParaRPr>
          </a:p>
        </p:txBody>
      </p:sp>
      <p:sp>
        <p:nvSpPr>
          <p:cNvPr id="2074" name="Line 26"/>
          <p:cNvSpPr>
            <a:spLocks noChangeShapeType="1"/>
          </p:cNvSpPr>
          <p:nvPr/>
        </p:nvSpPr>
        <p:spPr bwMode="auto">
          <a:xfrm>
            <a:off x="2987675" y="6381750"/>
            <a:ext cx="5113338" cy="1588"/>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cs typeface="+mn-cs"/>
            </a:endParaRPr>
          </a:p>
        </p:txBody>
      </p:sp>
      <p:sp>
        <p:nvSpPr>
          <p:cNvPr id="2075" name="Oval 27"/>
          <p:cNvSpPr>
            <a:spLocks noChangeArrowheads="1"/>
          </p:cNvSpPr>
          <p:nvPr/>
        </p:nvSpPr>
        <p:spPr bwMode="auto">
          <a:xfrm>
            <a:off x="7812088" y="6092825"/>
            <a:ext cx="504825" cy="504825"/>
          </a:xfrm>
          <a:prstGeom prst="ellipse">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sp>
        <p:nvSpPr>
          <p:cNvPr id="2084" name="Line 36"/>
          <p:cNvSpPr>
            <a:spLocks noChangeShapeType="1"/>
          </p:cNvSpPr>
          <p:nvPr/>
        </p:nvSpPr>
        <p:spPr bwMode="auto">
          <a:xfrm>
            <a:off x="323850" y="2060575"/>
            <a:ext cx="7634288" cy="1588"/>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cs typeface="+mn-cs"/>
            </a:endParaRPr>
          </a:p>
        </p:txBody>
      </p:sp>
      <p:sp>
        <p:nvSpPr>
          <p:cNvPr id="2069" name="Oval 21"/>
          <p:cNvSpPr>
            <a:spLocks noChangeArrowheads="1"/>
          </p:cNvSpPr>
          <p:nvPr/>
        </p:nvSpPr>
        <p:spPr bwMode="auto">
          <a:xfrm>
            <a:off x="7812088" y="1989138"/>
            <a:ext cx="504825" cy="504825"/>
          </a:xfrm>
          <a:prstGeom prst="ellipse">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sp>
        <p:nvSpPr>
          <p:cNvPr id="2085" name="Line 37"/>
          <p:cNvSpPr>
            <a:spLocks noChangeShapeType="1"/>
          </p:cNvSpPr>
          <p:nvPr/>
        </p:nvSpPr>
        <p:spPr bwMode="auto">
          <a:xfrm>
            <a:off x="323850" y="2060575"/>
            <a:ext cx="0" cy="2952750"/>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cs typeface="+mn-cs"/>
            </a:endParaRPr>
          </a:p>
        </p:txBody>
      </p:sp>
      <p:sp>
        <p:nvSpPr>
          <p:cNvPr id="2086" name="Oval 38"/>
          <p:cNvSpPr>
            <a:spLocks noChangeArrowheads="1"/>
          </p:cNvSpPr>
          <p:nvPr/>
        </p:nvSpPr>
        <p:spPr bwMode="auto">
          <a:xfrm>
            <a:off x="2843213" y="6308725"/>
            <a:ext cx="142875" cy="144463"/>
          </a:xfrm>
          <a:prstGeom prst="ellipse">
            <a:avLst/>
          </a:prstGeom>
          <a:noFill/>
          <a:ln w="38100">
            <a:solidFill>
              <a:srgbClr val="336699"/>
            </a:solidFill>
            <a:round/>
            <a:headEnd/>
            <a:tailEnd/>
          </a:ln>
          <a:effectLst/>
          <a:extLst>
            <a:ext uri="{909E8E84-426E-40dd-AFC4-6F175D3DCCD1}">
              <a14:hiddenFill xmlns:a14="http://schemas.microsoft.com/office/drawing/2010/main">
                <a:solidFill>
                  <a:srgbClr val="3366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sp>
        <p:nvSpPr>
          <p:cNvPr id="2090" name="Rectangle 42"/>
          <p:cNvSpPr>
            <a:spLocks noChangeArrowheads="1"/>
          </p:cNvSpPr>
          <p:nvPr/>
        </p:nvSpPr>
        <p:spPr bwMode="auto">
          <a:xfrm>
            <a:off x="0" y="1196975"/>
            <a:ext cx="9144000" cy="144463"/>
          </a:xfrm>
          <a:prstGeom prst="rect">
            <a:avLst/>
          </a:prstGeom>
          <a:gradFill rotWithShape="1">
            <a:gsLst>
              <a:gs pos="0">
                <a:srgbClr val="336699">
                  <a:gamma/>
                  <a:shade val="46275"/>
                  <a:invGamma/>
                </a:srgbClr>
              </a:gs>
              <a:gs pos="100000">
                <a:srgbClr val="336699"/>
              </a:gs>
            </a:gsLst>
            <a:lin ang="0" scaled="1"/>
          </a:gra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mn-cs"/>
            </a:endParaRPr>
          </a:p>
        </p:txBody>
      </p:sp>
      <p:pic>
        <p:nvPicPr>
          <p:cNvPr id="10139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1160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4675"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5"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pic>
        <p:nvPicPr>
          <p:cNvPr id="3" name="Immagine 2"/>
          <p:cNvPicPr>
            <a:picLocks noChangeAspect="1"/>
          </p:cNvPicPr>
          <p:nvPr/>
        </p:nvPicPr>
        <p:blipFill>
          <a:blip r:embed="rId4"/>
          <a:stretch>
            <a:fillRect/>
          </a:stretch>
        </p:blipFill>
        <p:spPr>
          <a:xfrm>
            <a:off x="827584" y="980728"/>
            <a:ext cx="7488832" cy="5184576"/>
          </a:xfrm>
          <a:prstGeom prst="rect">
            <a:avLst/>
          </a:prstGeom>
        </p:spPr>
      </p:pic>
    </p:spTree>
    <p:extLst>
      <p:ext uri="{BB962C8B-B14F-4D97-AF65-F5344CB8AC3E}">
        <p14:creationId xmlns:p14="http://schemas.microsoft.com/office/powerpoint/2010/main" val="1416980247"/>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4675"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5"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
        <p:nvSpPr>
          <p:cNvPr id="2" name="Rettangolo 1"/>
          <p:cNvSpPr/>
          <p:nvPr/>
        </p:nvSpPr>
        <p:spPr>
          <a:xfrm>
            <a:off x="539552" y="620688"/>
            <a:ext cx="8352928" cy="6524863"/>
          </a:xfrm>
          <a:prstGeom prst="rect">
            <a:avLst/>
          </a:prstGeom>
        </p:spPr>
        <p:txBody>
          <a:bodyPr wrap="square">
            <a:spAutoFit/>
          </a:bodyPr>
          <a:lstStyle/>
          <a:p>
            <a:pPr>
              <a:lnSpc>
                <a:spcPct val="120000"/>
              </a:lnSpc>
              <a:spcBef>
                <a:spcPts val="500"/>
              </a:spcBef>
              <a:spcAft>
                <a:spcPts val="500"/>
              </a:spcAft>
            </a:pPr>
            <a:r>
              <a:rPr lang="it-IT" dirty="0" smtClean="0">
                <a:latin typeface="Century Gothic" charset="0"/>
              </a:rPr>
              <a:t>ADDICTIVE BEHAVIORS</a:t>
            </a:r>
          </a:p>
          <a:p>
            <a:pPr>
              <a:lnSpc>
                <a:spcPct val="120000"/>
              </a:lnSpc>
              <a:spcBef>
                <a:spcPts val="500"/>
              </a:spcBef>
              <a:spcAft>
                <a:spcPts val="500"/>
              </a:spcAft>
              <a:buFont typeface="Wingdings" charset="0"/>
              <a:buChar char="ü"/>
            </a:pPr>
            <a:r>
              <a:rPr lang="it-IT" dirty="0" smtClean="0">
                <a:latin typeface="Century Gothic" charset="0"/>
              </a:rPr>
              <a:t>Sesso</a:t>
            </a:r>
            <a:endParaRPr lang="it-IT" dirty="0">
              <a:latin typeface="Century Gothic" charset="0"/>
            </a:endParaRPr>
          </a:p>
          <a:p>
            <a:pPr>
              <a:lnSpc>
                <a:spcPct val="120000"/>
              </a:lnSpc>
              <a:spcBef>
                <a:spcPts val="500"/>
              </a:spcBef>
              <a:spcAft>
                <a:spcPts val="500"/>
              </a:spcAft>
              <a:buFont typeface="Wingdings" charset="0"/>
              <a:buChar char="ü"/>
            </a:pPr>
            <a:r>
              <a:rPr lang="it-IT" dirty="0">
                <a:latin typeface="Century Gothic" charset="0"/>
              </a:rPr>
              <a:t>Esercizio fisico</a:t>
            </a:r>
          </a:p>
          <a:p>
            <a:pPr>
              <a:lnSpc>
                <a:spcPct val="120000"/>
              </a:lnSpc>
              <a:spcBef>
                <a:spcPts val="500"/>
              </a:spcBef>
              <a:spcAft>
                <a:spcPts val="500"/>
              </a:spcAft>
              <a:buFont typeface="Wingdings" charset="0"/>
              <a:buChar char="ü"/>
            </a:pPr>
            <a:r>
              <a:rPr lang="it-IT" dirty="0">
                <a:latin typeface="Century Gothic" charset="0"/>
              </a:rPr>
              <a:t>Sport estremi</a:t>
            </a:r>
          </a:p>
          <a:p>
            <a:pPr>
              <a:lnSpc>
                <a:spcPct val="120000"/>
              </a:lnSpc>
              <a:spcBef>
                <a:spcPts val="500"/>
              </a:spcBef>
              <a:spcAft>
                <a:spcPts val="500"/>
              </a:spcAft>
              <a:buFont typeface="Wingdings" charset="0"/>
              <a:buChar char="ü"/>
            </a:pPr>
            <a:r>
              <a:rPr lang="it-IT" dirty="0">
                <a:latin typeface="Century Gothic" charset="0"/>
              </a:rPr>
              <a:t>Disturbi alimentari</a:t>
            </a:r>
          </a:p>
          <a:p>
            <a:pPr>
              <a:lnSpc>
                <a:spcPct val="120000"/>
              </a:lnSpc>
              <a:spcBef>
                <a:spcPts val="500"/>
              </a:spcBef>
              <a:spcAft>
                <a:spcPts val="500"/>
              </a:spcAft>
              <a:buFont typeface="Wingdings" charset="0"/>
              <a:buChar char="ü"/>
            </a:pPr>
            <a:r>
              <a:rPr lang="it-IT" dirty="0">
                <a:latin typeface="Century Gothic" charset="0"/>
              </a:rPr>
              <a:t>Gioco d</a:t>
            </a:r>
            <a:r>
              <a:rPr lang="ja-JP" altLang="it-IT" dirty="0">
                <a:latin typeface="Century Gothic" charset="0"/>
              </a:rPr>
              <a:t>’</a:t>
            </a:r>
            <a:r>
              <a:rPr lang="it-IT" dirty="0">
                <a:latin typeface="Century Gothic" charset="0"/>
              </a:rPr>
              <a:t>azzardo</a:t>
            </a:r>
          </a:p>
          <a:p>
            <a:pPr>
              <a:lnSpc>
                <a:spcPct val="120000"/>
              </a:lnSpc>
              <a:spcBef>
                <a:spcPts val="500"/>
              </a:spcBef>
              <a:spcAft>
                <a:spcPts val="500"/>
              </a:spcAft>
              <a:buFont typeface="Wingdings" charset="0"/>
              <a:buChar char="ü"/>
            </a:pPr>
            <a:r>
              <a:rPr lang="it-IT" dirty="0">
                <a:latin typeface="Century Gothic" charset="0"/>
              </a:rPr>
              <a:t>Internet</a:t>
            </a:r>
          </a:p>
          <a:p>
            <a:pPr>
              <a:lnSpc>
                <a:spcPct val="120000"/>
              </a:lnSpc>
              <a:spcBef>
                <a:spcPts val="500"/>
              </a:spcBef>
              <a:spcAft>
                <a:spcPts val="500"/>
              </a:spcAft>
              <a:buFont typeface="Wingdings" charset="0"/>
              <a:buChar char="ü"/>
            </a:pPr>
            <a:r>
              <a:rPr lang="it-IT" dirty="0">
                <a:latin typeface="Century Gothic" charset="0"/>
              </a:rPr>
              <a:t>Lavoro</a:t>
            </a:r>
          </a:p>
          <a:p>
            <a:pPr>
              <a:lnSpc>
                <a:spcPct val="120000"/>
              </a:lnSpc>
              <a:spcBef>
                <a:spcPts val="500"/>
              </a:spcBef>
              <a:spcAft>
                <a:spcPts val="500"/>
              </a:spcAft>
              <a:buFont typeface="Wingdings" charset="0"/>
              <a:buChar char="ü"/>
            </a:pPr>
            <a:r>
              <a:rPr lang="it-IT" dirty="0">
                <a:latin typeface="Century Gothic" charset="0"/>
              </a:rPr>
              <a:t>Appartenenza a gruppi particolari</a:t>
            </a:r>
          </a:p>
          <a:p>
            <a:pPr>
              <a:lnSpc>
                <a:spcPct val="120000"/>
              </a:lnSpc>
              <a:spcBef>
                <a:spcPts val="500"/>
              </a:spcBef>
              <a:spcAft>
                <a:spcPts val="500"/>
              </a:spcAft>
              <a:buFont typeface="Wingdings" charset="0"/>
              <a:buChar char="ü"/>
            </a:pPr>
            <a:r>
              <a:rPr lang="it-IT" dirty="0">
                <a:latin typeface="Century Gothic" charset="0"/>
              </a:rPr>
              <a:t>Comportamento criminale (?)</a:t>
            </a:r>
          </a:p>
          <a:p>
            <a:pPr>
              <a:lnSpc>
                <a:spcPct val="120000"/>
              </a:lnSpc>
              <a:spcBef>
                <a:spcPts val="500"/>
              </a:spcBef>
              <a:spcAft>
                <a:spcPts val="500"/>
              </a:spcAft>
              <a:buFont typeface="Wingdings" charset="0"/>
              <a:buNone/>
            </a:pPr>
            <a:endParaRPr lang="it-IT" sz="4000" dirty="0">
              <a:latin typeface="Century Gothic" charset="0"/>
            </a:endParaRPr>
          </a:p>
        </p:txBody>
      </p:sp>
    </p:spTree>
    <p:extLst>
      <p:ext uri="{BB962C8B-B14F-4D97-AF65-F5344CB8AC3E}">
        <p14:creationId xmlns:p14="http://schemas.microsoft.com/office/powerpoint/2010/main" val="1327438387"/>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762000"/>
            <a:ext cx="8664575" cy="5181600"/>
          </a:xfrm>
        </p:spPr>
        <p:txBody>
          <a:bodyPr>
            <a:normAutofit lnSpcReduction="10000"/>
          </a:bodyPr>
          <a:lstStyle/>
          <a:p>
            <a:pPr eaLnBrk="1" hangingPunct="1">
              <a:lnSpc>
                <a:spcPct val="90000"/>
              </a:lnSpc>
              <a:buFont typeface="Wingdings" charset="0"/>
              <a:buNone/>
              <a:defRPr/>
            </a:pPr>
            <a:r>
              <a:rPr lang="it-IT" sz="2400">
                <a:solidFill>
                  <a:srgbClr val="000000"/>
                </a:solidFill>
                <a:effectLst>
                  <a:outerShdw blurRad="38100" dist="38100" dir="2700000" algn="tl">
                    <a:srgbClr val="FFFFFF"/>
                  </a:outerShdw>
                </a:effectLst>
                <a:latin typeface="Century Gothic" charset="0"/>
                <a:cs typeface="+mn-cs"/>
              </a:rPr>
              <a:t>	Rimane il fatto che in Italia i minori coinvolti nel sistema giudiziario sono relativamente pochi</a:t>
            </a:r>
          </a:p>
          <a:p>
            <a:pPr eaLnBrk="1" hangingPunct="1">
              <a:lnSpc>
                <a:spcPct val="90000"/>
              </a:lnSpc>
              <a:buFont typeface="Wingdings" charset="0"/>
              <a:buNone/>
              <a:defRPr/>
            </a:pPr>
            <a:endParaRPr lang="it-IT" sz="2400">
              <a:solidFill>
                <a:srgbClr val="000000"/>
              </a:solidFill>
              <a:effectLst>
                <a:outerShdw blurRad="38100" dist="38100" dir="2700000" algn="tl">
                  <a:srgbClr val="FFFFFF"/>
                </a:outerShdw>
              </a:effectLst>
              <a:latin typeface="Century Gothic" charset="0"/>
              <a:cs typeface="+mn-cs"/>
            </a:endParaRPr>
          </a:p>
          <a:p>
            <a:pPr eaLnBrk="1" hangingPunct="1">
              <a:lnSpc>
                <a:spcPct val="90000"/>
              </a:lnSpc>
              <a:buClr>
                <a:srgbClr val="CF0202"/>
              </a:buClr>
              <a:buSzPct val="200000"/>
              <a:buFont typeface="Times" charset="0"/>
              <a:buChar char="•"/>
              <a:defRPr/>
            </a:pPr>
            <a:r>
              <a:rPr lang="it-IT" sz="2400">
                <a:solidFill>
                  <a:srgbClr val="000000"/>
                </a:solidFill>
                <a:effectLst>
                  <a:outerShdw blurRad="38100" dist="38100" dir="2700000" algn="tl">
                    <a:srgbClr val="FFFFFF"/>
                  </a:outerShdw>
                </a:effectLst>
                <a:latin typeface="Century Gothic" charset="0"/>
                <a:cs typeface="+mn-cs"/>
              </a:rPr>
              <a:t>    Nel 2011 20.458 minori denunciati</a:t>
            </a:r>
          </a:p>
          <a:p>
            <a:pPr eaLnBrk="1" hangingPunct="1">
              <a:lnSpc>
                <a:spcPct val="90000"/>
              </a:lnSpc>
              <a:buClr>
                <a:srgbClr val="CF0202"/>
              </a:buClr>
              <a:buSzPct val="200000"/>
              <a:buFont typeface="Times" charset="0"/>
              <a:buNone/>
              <a:defRPr/>
            </a:pPr>
            <a:r>
              <a:rPr lang="it-IT" sz="2400">
                <a:solidFill>
                  <a:srgbClr val="000000"/>
                </a:solidFill>
                <a:effectLst>
                  <a:outerShdw blurRad="38100" dist="38100" dir="2700000" algn="tl">
                    <a:srgbClr val="FFFFFF"/>
                  </a:outerShdw>
                </a:effectLst>
                <a:latin typeface="Century Gothic" charset="0"/>
                <a:cs typeface="+mn-cs"/>
              </a:rPr>
              <a:t>   </a:t>
            </a:r>
          </a:p>
          <a:p>
            <a:pPr eaLnBrk="1" hangingPunct="1">
              <a:lnSpc>
                <a:spcPct val="90000"/>
              </a:lnSpc>
              <a:buClr>
                <a:srgbClr val="CF0202"/>
              </a:buClr>
              <a:buSzPct val="200000"/>
              <a:buFont typeface="Times" charset="0"/>
              <a:buChar char="•"/>
              <a:defRPr/>
            </a:pPr>
            <a:r>
              <a:rPr lang="it-IT" sz="2400">
                <a:solidFill>
                  <a:srgbClr val="000000"/>
                </a:solidFill>
                <a:effectLst>
                  <a:outerShdw blurRad="38100" dist="38100" dir="2700000" algn="tl">
                    <a:srgbClr val="FFFFFF"/>
                  </a:outerShdw>
                </a:effectLst>
                <a:latin typeface="Century Gothic" charset="0"/>
                <a:cs typeface="+mn-cs"/>
              </a:rPr>
              <a:t>    Nei CPA nel 2014 sono transitati</a:t>
            </a:r>
          </a:p>
          <a:p>
            <a:pPr eaLnBrk="1" hangingPunct="1">
              <a:lnSpc>
                <a:spcPct val="90000"/>
              </a:lnSpc>
              <a:buClr>
                <a:srgbClr val="CF0202"/>
              </a:buClr>
              <a:buSzPct val="200000"/>
              <a:buFont typeface="Times" charset="0"/>
              <a:buNone/>
              <a:defRPr/>
            </a:pPr>
            <a:r>
              <a:rPr lang="it-IT" sz="2400">
                <a:solidFill>
                  <a:srgbClr val="000000"/>
                </a:solidFill>
                <a:effectLst>
                  <a:outerShdw blurRad="38100" dist="38100" dir="2700000" algn="tl">
                    <a:srgbClr val="FFFFFF"/>
                  </a:outerShdw>
                </a:effectLst>
                <a:latin typeface="Century Gothic" charset="0"/>
                <a:cs typeface="+mn-cs"/>
              </a:rPr>
              <a:t>        689 m - 38 f (It)   565 m. e 256 f. (St)  totale 1548</a:t>
            </a:r>
          </a:p>
          <a:p>
            <a:pPr eaLnBrk="1" hangingPunct="1">
              <a:lnSpc>
                <a:spcPct val="90000"/>
              </a:lnSpc>
              <a:buClr>
                <a:srgbClr val="CF0202"/>
              </a:buClr>
              <a:buSzPct val="200000"/>
              <a:buFont typeface="Times" charset="0"/>
              <a:buChar char="•"/>
              <a:defRPr/>
            </a:pPr>
            <a:endParaRPr lang="it-IT" sz="2400">
              <a:solidFill>
                <a:srgbClr val="000000"/>
              </a:solidFill>
              <a:effectLst>
                <a:outerShdw blurRad="38100" dist="38100" dir="2700000" algn="tl">
                  <a:srgbClr val="FFFFFF"/>
                </a:outerShdw>
              </a:effectLst>
              <a:latin typeface="Century Gothic" charset="0"/>
              <a:cs typeface="+mn-cs"/>
            </a:endParaRPr>
          </a:p>
          <a:p>
            <a:pPr eaLnBrk="1" hangingPunct="1">
              <a:lnSpc>
                <a:spcPct val="90000"/>
              </a:lnSpc>
              <a:buClr>
                <a:srgbClr val="CF0202"/>
              </a:buClr>
              <a:buSzPct val="200000"/>
              <a:buFont typeface="Times" charset="0"/>
              <a:buChar char="•"/>
              <a:defRPr/>
            </a:pPr>
            <a:r>
              <a:rPr lang="it-IT" sz="2400">
                <a:solidFill>
                  <a:srgbClr val="000000"/>
                </a:solidFill>
                <a:effectLst>
                  <a:outerShdw blurRad="38100" dist="38100" dir="2700000" algn="tl">
                    <a:srgbClr val="FFFFFF"/>
                  </a:outerShdw>
                </a:effectLst>
                <a:latin typeface="Century Gothic" charset="0"/>
                <a:cs typeface="+mn-cs"/>
              </a:rPr>
              <a:t>   Nei 16 Istituti Penali per Minorenni al 13/5/2015</a:t>
            </a:r>
          </a:p>
          <a:p>
            <a:pPr eaLnBrk="1" hangingPunct="1">
              <a:lnSpc>
                <a:spcPct val="90000"/>
              </a:lnSpc>
              <a:buClr>
                <a:srgbClr val="CF0202"/>
              </a:buClr>
              <a:buSzPct val="200000"/>
              <a:buFont typeface="Times" charset="0"/>
              <a:buNone/>
              <a:defRPr/>
            </a:pPr>
            <a:r>
              <a:rPr lang="it-IT" sz="2400">
                <a:solidFill>
                  <a:srgbClr val="000000"/>
                </a:solidFill>
                <a:effectLst>
                  <a:outerShdw blurRad="38100" dist="38100" dir="2700000" algn="tl">
                    <a:srgbClr val="FFFFFF"/>
                  </a:outerShdw>
                </a:effectLst>
                <a:latin typeface="Century Gothic" charset="0"/>
                <a:cs typeface="+mn-cs"/>
              </a:rPr>
              <a:t>       risultavano presenti  418 m. e 30 f.</a:t>
            </a:r>
          </a:p>
          <a:p>
            <a:pPr eaLnBrk="1" hangingPunct="1">
              <a:lnSpc>
                <a:spcPct val="90000"/>
              </a:lnSpc>
              <a:buClr>
                <a:srgbClr val="CF0202"/>
              </a:buClr>
              <a:buSzPct val="200000"/>
              <a:buFont typeface="Times" charset="0"/>
              <a:buChar char="•"/>
              <a:defRPr/>
            </a:pPr>
            <a:endParaRPr lang="it-IT" sz="2400">
              <a:solidFill>
                <a:srgbClr val="000000"/>
              </a:solidFill>
              <a:effectLst>
                <a:outerShdw blurRad="38100" dist="38100" dir="2700000" algn="tl">
                  <a:srgbClr val="FFFFFF"/>
                </a:outerShdw>
              </a:effectLst>
              <a:latin typeface="Century Gothic" charset="0"/>
              <a:cs typeface="+mn-cs"/>
            </a:endParaRPr>
          </a:p>
          <a:p>
            <a:pPr eaLnBrk="1" hangingPunct="1">
              <a:lnSpc>
                <a:spcPct val="90000"/>
              </a:lnSpc>
              <a:buClr>
                <a:srgbClr val="CF0202"/>
              </a:buClr>
              <a:buSzPct val="200000"/>
              <a:buFont typeface="Times" charset="0"/>
              <a:buChar char="•"/>
              <a:defRPr/>
            </a:pPr>
            <a:r>
              <a:rPr lang="it-IT" sz="2400">
                <a:solidFill>
                  <a:srgbClr val="000000"/>
                </a:solidFill>
                <a:effectLst>
                  <a:outerShdw blurRad="38100" dist="38100" dir="2700000" algn="tl">
                    <a:srgbClr val="FFFFFF"/>
                  </a:outerShdw>
                </a:effectLst>
                <a:latin typeface="Century Gothic" charset="0"/>
                <a:cs typeface="+mn-cs"/>
              </a:rPr>
              <a:t>   Con 3546 messe alla prova nel 2013 </a:t>
            </a:r>
          </a:p>
          <a:p>
            <a:pPr eaLnBrk="1" hangingPunct="1">
              <a:lnSpc>
                <a:spcPct val="90000"/>
              </a:lnSpc>
              <a:buClr>
                <a:srgbClr val="CF0202"/>
              </a:buClr>
              <a:buSzPct val="200000"/>
              <a:buFont typeface="Times" charset="0"/>
              <a:buNone/>
              <a:defRPr/>
            </a:pPr>
            <a:r>
              <a:rPr lang="it-IT" sz="2400">
                <a:solidFill>
                  <a:srgbClr val="000000"/>
                </a:solidFill>
                <a:effectLst>
                  <a:outerShdw blurRad="38100" dist="38100" dir="2700000" algn="tl">
                    <a:srgbClr val="FFFFFF"/>
                  </a:outerShdw>
                </a:effectLst>
                <a:latin typeface="Century Gothic" charset="0"/>
                <a:cs typeface="+mn-cs"/>
              </a:rPr>
              <a:t>       1227  ( 1- 6 mesi )   1876 ( 7-12 mesi ) 340 ( 13-24 mesi)</a:t>
            </a:r>
          </a:p>
          <a:p>
            <a:pPr eaLnBrk="1" hangingPunct="1">
              <a:lnSpc>
                <a:spcPct val="90000"/>
              </a:lnSpc>
              <a:buClr>
                <a:srgbClr val="CF0202"/>
              </a:buClr>
              <a:buSzPct val="200000"/>
              <a:buFont typeface="Times" charset="0"/>
              <a:buNone/>
              <a:defRPr/>
            </a:pPr>
            <a:r>
              <a:rPr lang="it-IT" sz="2400">
                <a:solidFill>
                  <a:srgbClr val="000000"/>
                </a:solidFill>
                <a:effectLst>
                  <a:outerShdw blurRad="38100" dist="38100" dir="2700000" algn="tl">
                    <a:srgbClr val="FFFFFF"/>
                  </a:outerShdw>
                </a:effectLst>
                <a:latin typeface="Century Gothic" charset="0"/>
                <a:cs typeface="+mn-cs"/>
              </a:rPr>
              <a:t>       13 ( otre 24 mesi )</a:t>
            </a:r>
          </a:p>
        </p:txBody>
      </p:sp>
      <p:pic>
        <p:nvPicPr>
          <p:cNvPr id="950275"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9571"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762000"/>
            <a:ext cx="8664575" cy="5181600"/>
          </a:xfrm>
        </p:spPr>
        <p:txBody>
          <a:bodyPr/>
          <a:lstStyle/>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In carico al Servizio Sociale per Minorenni al 15 maggio 2015 risultavano 41.886 minori </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37.642 m.  4.244 f.</a:t>
            </a:r>
          </a:p>
          <a:p>
            <a:pPr eaLnBrk="1" hangingPunct="1">
              <a:lnSpc>
                <a:spcPct val="90000"/>
              </a:lnSpc>
              <a:buFont typeface="Wingdings" charset="0"/>
              <a:buNone/>
              <a:defRPr/>
            </a:pPr>
            <a:endParaRPr lang="it-IT" sz="2800">
              <a:solidFill>
                <a:srgbClr val="000000"/>
              </a:solidFill>
              <a:effectLst>
                <a:outerShdw blurRad="38100" dist="38100" dir="2700000" algn="tl">
                  <a:srgbClr val="FFFFFF"/>
                </a:outerShdw>
              </a:effectLst>
              <a:latin typeface="Century Gothic" charset="0"/>
              <a:cs typeface="+mn-cs"/>
            </a:endParaRP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30.257 minori italiani</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27.890 m.  2.367 f.  </a:t>
            </a:r>
          </a:p>
          <a:p>
            <a:pPr eaLnBrk="1" hangingPunct="1">
              <a:lnSpc>
                <a:spcPct val="90000"/>
              </a:lnSpc>
              <a:buFont typeface="Wingdings" charset="0"/>
              <a:buNone/>
              <a:defRPr/>
            </a:pPr>
            <a:endParaRPr lang="it-IT" sz="2800">
              <a:solidFill>
                <a:srgbClr val="000000"/>
              </a:solidFill>
              <a:effectLst>
                <a:outerShdw blurRad="38100" dist="38100" dir="2700000" algn="tl">
                  <a:srgbClr val="FFFFFF"/>
                </a:outerShdw>
              </a:effectLst>
              <a:latin typeface="Century Gothic" charset="0"/>
              <a:cs typeface="+mn-cs"/>
            </a:endParaRP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11.629 stranieri </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9.752  m.  1.877 f.</a:t>
            </a:r>
          </a:p>
        </p:txBody>
      </p:sp>
      <p:pic>
        <p:nvPicPr>
          <p:cNvPr id="952323"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1619"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762000"/>
            <a:ext cx="8915400" cy="5181600"/>
          </a:xfrm>
        </p:spPr>
        <p:txBody>
          <a:bodyPr/>
          <a:lstStyle/>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Alcune tipologie di reato in carico al SSM</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Omicidio                   56 m.  5 f. (it) 20 m. 1 f. (st.)</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Lesioni personali  2738 m. 292 f.(it) 992 m. 75 f. (st)</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Violenze sessuali  477 m. 3 f. (it) 183 m. 6 f. (st)</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Furto              5374 m. 632 f. (it) 2.922 m. 1224 f. (st)</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Stupefacenti  3.103 m. 175 f. (it) 582 m. 16 f. (st)</a:t>
            </a:r>
          </a:p>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Viol. Resist. Pub. Uff. 1.113 m. (it) 404 m. 49 f. (st)</a:t>
            </a:r>
          </a:p>
        </p:txBody>
      </p:sp>
      <p:pic>
        <p:nvPicPr>
          <p:cNvPr id="954371"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7763"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a:xfrm>
            <a:off x="467544" y="914400"/>
            <a:ext cx="8382000" cy="5029200"/>
          </a:xfrm>
          <a:noFill/>
        </p:spPr>
        <p:txBody>
          <a:bodyPr>
            <a:normAutofit fontScale="90000"/>
          </a:bodyPr>
          <a:lstStyle/>
          <a:p>
            <a:pPr algn="l" eaLnBrk="1" hangingPunct="1"/>
            <a:r>
              <a:rPr lang="it-IT" sz="3600" b="0" dirty="0" smtClean="0">
                <a:effectLst/>
                <a:latin typeface="Century Gothic"/>
              </a:rPr>
              <a:t>Come ci ricorda </a:t>
            </a:r>
            <a:r>
              <a:rPr lang="it-IT" sz="3600" b="0" dirty="0" err="1" smtClean="0">
                <a:effectLst/>
                <a:latin typeface="Century Gothic"/>
              </a:rPr>
              <a:t>Winnicott</a:t>
            </a:r>
            <a:r>
              <a:rPr lang="it-IT" sz="3600" b="0" dirty="0" smtClean="0">
                <a:effectLst/>
                <a:latin typeface="Century Gothic"/>
              </a:rPr>
              <a:t> : “ Dobbiamo accettare il fatto che persone psichiatricamente sane dipendano per la loro sanità e per la loro realizzazione personale dalla lealtà ad un delimitato settore della società, magari il club locale delle bocce”</a:t>
            </a:r>
            <a:br>
              <a:rPr lang="it-IT" sz="3600" b="0" dirty="0" smtClean="0">
                <a:effectLst/>
                <a:latin typeface="Century Gothic"/>
              </a:rPr>
            </a:br>
            <a:r>
              <a:rPr lang="it-IT" sz="3600" dirty="0">
                <a:latin typeface="Century Gothic"/>
              </a:rPr>
              <a:t>	</a:t>
            </a:r>
            <a:r>
              <a:rPr lang="it-IT" sz="3600" dirty="0" smtClean="0">
                <a:latin typeface="Century Gothic"/>
              </a:rPr>
              <a:t/>
            </a:r>
            <a:br>
              <a:rPr lang="it-IT" sz="3600" dirty="0" smtClean="0">
                <a:latin typeface="Century Gothic"/>
              </a:rPr>
            </a:br>
            <a:r>
              <a:rPr lang="it-IT" sz="3600" dirty="0">
                <a:latin typeface="Century Gothic"/>
              </a:rPr>
              <a:t>	</a:t>
            </a:r>
            <a:r>
              <a:rPr lang="it-IT" sz="3600" dirty="0" smtClean="0">
                <a:latin typeface="Century Gothic"/>
              </a:rPr>
              <a:t>							</a:t>
            </a:r>
            <a:r>
              <a:rPr lang="it-IT" sz="3100" dirty="0" smtClean="0">
                <a:latin typeface="Century Gothic"/>
              </a:rPr>
              <a:t>Winnicott,1971,1974</a:t>
            </a:r>
            <a:endParaRPr lang="it-IT" sz="3100" b="0" dirty="0">
              <a:effectLst/>
              <a:latin typeface="Century Gothic"/>
            </a:endParaRPr>
          </a:p>
        </p:txBody>
      </p:sp>
      <p:pic>
        <p:nvPicPr>
          <p:cNvPr id="926723"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003"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extLst>
      <p:ext uri="{BB962C8B-B14F-4D97-AF65-F5344CB8AC3E}">
        <p14:creationId xmlns:p14="http://schemas.microsoft.com/office/powerpoint/2010/main" val="1631413919"/>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a:xfrm>
            <a:off x="467544" y="914400"/>
            <a:ext cx="8382000" cy="5029200"/>
          </a:xfrm>
          <a:noFill/>
        </p:spPr>
        <p:txBody>
          <a:bodyPr>
            <a:normAutofit fontScale="90000"/>
          </a:bodyPr>
          <a:lstStyle/>
          <a:p>
            <a:pPr algn="l" eaLnBrk="1" hangingPunct="1"/>
            <a:r>
              <a:rPr lang="it-IT" sz="3600" b="0" dirty="0" smtClean="0">
                <a:effectLst/>
                <a:latin typeface="Century Gothic"/>
              </a:rPr>
              <a:t>Come ci ricorda </a:t>
            </a:r>
            <a:r>
              <a:rPr lang="it-IT" sz="3600" b="0" dirty="0" err="1" smtClean="0">
                <a:effectLst/>
                <a:latin typeface="Century Gothic"/>
              </a:rPr>
              <a:t>Winnicott</a:t>
            </a:r>
            <a:r>
              <a:rPr lang="it-IT" sz="3600" b="0" dirty="0" smtClean="0">
                <a:effectLst/>
                <a:latin typeface="Century Gothic"/>
              </a:rPr>
              <a:t> : “ Saper tollerare tutto ciò che si può trovare nella propria realtà interna è una delle grandi difficoltà umane e armonizzare la propria realtà interna con quella esterna costituisce una meta importante </a:t>
            </a:r>
            <a:r>
              <a:rPr lang="it-IT" sz="3600" b="0" smtClean="0">
                <a:effectLst/>
                <a:latin typeface="Century Gothic"/>
              </a:rPr>
              <a:t>per l’individuo”</a:t>
            </a:r>
            <a:r>
              <a:rPr lang="it-IT" sz="3600" b="0" dirty="0" smtClean="0">
                <a:effectLst/>
                <a:latin typeface="Century Gothic"/>
              </a:rPr>
              <a:t/>
            </a:r>
            <a:br>
              <a:rPr lang="it-IT" sz="3600" b="0" dirty="0" smtClean="0">
                <a:effectLst/>
                <a:latin typeface="Century Gothic"/>
              </a:rPr>
            </a:br>
            <a:r>
              <a:rPr lang="it-IT" sz="3600" dirty="0">
                <a:latin typeface="Century Gothic"/>
              </a:rPr>
              <a:t>	</a:t>
            </a:r>
            <a:r>
              <a:rPr lang="it-IT" sz="3600" dirty="0" smtClean="0">
                <a:latin typeface="Century Gothic"/>
              </a:rPr>
              <a:t/>
            </a:r>
            <a:br>
              <a:rPr lang="it-IT" sz="3600" dirty="0" smtClean="0">
                <a:latin typeface="Century Gothic"/>
              </a:rPr>
            </a:br>
            <a:r>
              <a:rPr lang="it-IT" sz="3600" dirty="0">
                <a:latin typeface="Century Gothic"/>
              </a:rPr>
              <a:t>	</a:t>
            </a:r>
            <a:r>
              <a:rPr lang="it-IT" sz="3600" dirty="0" smtClean="0">
                <a:latin typeface="Century Gothic"/>
              </a:rPr>
              <a:t>						</a:t>
            </a:r>
            <a:r>
              <a:rPr lang="it-IT" sz="3600" smtClean="0">
                <a:latin typeface="Century Gothic"/>
              </a:rPr>
              <a:t>	</a:t>
            </a:r>
            <a:r>
              <a:rPr lang="it-IT" sz="3100" smtClean="0">
                <a:latin typeface="Century Gothic"/>
              </a:rPr>
              <a:t>Winnicott,1986</a:t>
            </a:r>
            <a:endParaRPr lang="it-IT" sz="3100" b="0" dirty="0">
              <a:effectLst/>
              <a:latin typeface="Century Gothic"/>
            </a:endParaRPr>
          </a:p>
        </p:txBody>
      </p:sp>
      <p:pic>
        <p:nvPicPr>
          <p:cNvPr id="926723"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003"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extLst>
      <p:ext uri="{BB962C8B-B14F-4D97-AF65-F5344CB8AC3E}">
        <p14:creationId xmlns:p14="http://schemas.microsoft.com/office/powerpoint/2010/main" val="2564366854"/>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762000"/>
            <a:ext cx="8915400" cy="5181600"/>
          </a:xfrm>
        </p:spPr>
        <p:txBody>
          <a:bodyPr/>
          <a:lstStyle/>
          <a:p>
            <a:pPr eaLnBrk="1" hangingPunct="1">
              <a:lnSpc>
                <a:spcPct val="90000"/>
              </a:lnSpc>
              <a:buFont typeface="Wingdings" charset="0"/>
              <a:buNone/>
              <a:defRPr/>
            </a:pPr>
            <a:r>
              <a:rPr lang="it-IT" sz="2400">
                <a:solidFill>
                  <a:srgbClr val="000000"/>
                </a:solidFill>
                <a:effectLst>
                  <a:outerShdw blurRad="38100" dist="38100" dir="2700000" algn="tl">
                    <a:srgbClr val="FFFFFF"/>
                  </a:outerShdw>
                </a:effectLst>
                <a:latin typeface="Century Gothic" charset="0"/>
                <a:cs typeface="+mn-cs"/>
              </a:rPr>
              <a:t>	</a:t>
            </a:r>
          </a:p>
          <a:p>
            <a:pPr eaLnBrk="1" hangingPunct="1">
              <a:lnSpc>
                <a:spcPct val="90000"/>
              </a:lnSpc>
              <a:buFont typeface="Wingdings" charset="0"/>
              <a:buNone/>
              <a:defRPr/>
            </a:pPr>
            <a:r>
              <a:rPr lang="it-IT" sz="2400">
                <a:solidFill>
                  <a:srgbClr val="000000"/>
                </a:solidFill>
                <a:effectLst>
                  <a:outerShdw blurRad="38100" dist="38100" dir="2700000" algn="tl">
                    <a:srgbClr val="FFFFFF"/>
                  </a:outerShdw>
                </a:effectLst>
                <a:latin typeface="Century Gothic" charset="0"/>
                <a:cs typeface="+mn-cs"/>
              </a:rPr>
              <a:t> </a:t>
            </a:r>
            <a:r>
              <a:rPr lang="it-IT" sz="2400">
                <a:solidFill>
                  <a:srgbClr val="000000"/>
                </a:solidFill>
                <a:effectLst/>
                <a:latin typeface="Century Gothic" charset="0"/>
                <a:cs typeface="+mn-cs"/>
              </a:rPr>
              <a:t>Età del consenso all</a:t>
            </a:r>
            <a:r>
              <a:rPr lang="ja-JP" altLang="it-IT" sz="2400">
                <a:solidFill>
                  <a:srgbClr val="000000"/>
                </a:solidFill>
                <a:effectLst/>
                <a:latin typeface="Century Gothic" charset="0"/>
                <a:cs typeface="+mn-cs"/>
              </a:rPr>
              <a:t>’</a:t>
            </a:r>
            <a:r>
              <a:rPr lang="it-IT" sz="2400">
                <a:solidFill>
                  <a:srgbClr val="000000"/>
                </a:solidFill>
                <a:effectLst/>
                <a:latin typeface="Century Gothic" charset="0"/>
                <a:cs typeface="+mn-cs"/>
              </a:rPr>
              <a:t>atto sessuale in Italia: non vi è distinzione tra atti etero ed omosessuali</a:t>
            </a:r>
          </a:p>
          <a:p>
            <a:pPr eaLnBrk="1" hangingPunct="1">
              <a:spcBef>
                <a:spcPct val="0"/>
              </a:spcBef>
              <a:buClrTx/>
              <a:buSzTx/>
              <a:buFontTx/>
              <a:buNone/>
              <a:defRPr/>
            </a:pPr>
            <a:endParaRPr lang="it-IT" sz="2400">
              <a:solidFill>
                <a:srgbClr val="000000"/>
              </a:solidFill>
              <a:effectLst/>
              <a:latin typeface="Century Gothic" charset="0"/>
              <a:cs typeface="+mn-cs"/>
            </a:endParaRPr>
          </a:p>
          <a:p>
            <a:pPr eaLnBrk="1" hangingPunct="1">
              <a:lnSpc>
                <a:spcPct val="130000"/>
              </a:lnSpc>
              <a:spcBef>
                <a:spcPct val="0"/>
              </a:spcBef>
              <a:buClr>
                <a:srgbClr val="FF0080"/>
              </a:buClr>
              <a:buSzPct val="140000"/>
              <a:buFont typeface="Times" charset="0"/>
              <a:buChar char="•"/>
              <a:defRPr/>
            </a:pPr>
            <a:r>
              <a:rPr lang="it-IT" sz="2200">
                <a:solidFill>
                  <a:srgbClr val="000000"/>
                </a:solidFill>
                <a:effectLst/>
                <a:latin typeface="Century Gothic" charset="0"/>
                <a:cs typeface="+mn-cs"/>
              </a:rPr>
              <a:t>13 anni purché il partner non abbia una differenza di età maggiore di tre anni</a:t>
            </a:r>
          </a:p>
          <a:p>
            <a:pPr eaLnBrk="1" hangingPunct="1">
              <a:lnSpc>
                <a:spcPct val="130000"/>
              </a:lnSpc>
              <a:spcBef>
                <a:spcPct val="0"/>
              </a:spcBef>
              <a:buClr>
                <a:srgbClr val="FF0080"/>
              </a:buClr>
              <a:buSzPct val="140000"/>
              <a:buFont typeface="Times" charset="0"/>
              <a:buChar char="•"/>
              <a:defRPr/>
            </a:pPr>
            <a:r>
              <a:rPr lang="it-IT" sz="2200">
                <a:solidFill>
                  <a:srgbClr val="000000"/>
                </a:solidFill>
                <a:effectLst/>
                <a:latin typeface="Century Gothic" charset="0"/>
                <a:cs typeface="+mn-cs"/>
              </a:rPr>
              <a:t>14 anni purché il partner non sia l</a:t>
            </a:r>
            <a:r>
              <a:rPr lang="ja-JP" altLang="it-IT" sz="2200">
                <a:solidFill>
                  <a:srgbClr val="000000"/>
                </a:solidFill>
                <a:effectLst/>
                <a:latin typeface="Century Gothic" charset="0"/>
                <a:cs typeface="+mn-cs"/>
              </a:rPr>
              <a:t>’</a:t>
            </a:r>
            <a:r>
              <a:rPr lang="it-IT" sz="2200">
                <a:solidFill>
                  <a:srgbClr val="000000"/>
                </a:solidFill>
                <a:effectLst/>
                <a:latin typeface="Century Gothic" charset="0"/>
                <a:cs typeface="+mn-cs"/>
              </a:rPr>
              <a:t>ascendente, </a:t>
            </a:r>
          </a:p>
          <a:p>
            <a:pPr eaLnBrk="1" hangingPunct="1">
              <a:lnSpc>
                <a:spcPct val="130000"/>
              </a:lnSpc>
              <a:spcBef>
                <a:spcPct val="0"/>
              </a:spcBef>
              <a:buClr>
                <a:srgbClr val="FF0080"/>
              </a:buClr>
              <a:buSzPct val="140000"/>
              <a:buFont typeface="Times" charset="0"/>
              <a:buNone/>
              <a:defRPr/>
            </a:pPr>
            <a:r>
              <a:rPr lang="it-IT" sz="2200">
                <a:solidFill>
                  <a:srgbClr val="000000"/>
                </a:solidFill>
                <a:effectLst/>
                <a:latin typeface="Century Gothic" charset="0"/>
                <a:cs typeface="+mn-cs"/>
              </a:rPr>
              <a:t>     il genitore anche adottivo,o il di lui convivente, ovvero comunque conviva con il minore o il minore non sia affidato a lui per ragioni </a:t>
            </a:r>
            <a:r>
              <a:rPr lang="it-IT" sz="2200" u="sng">
                <a:solidFill>
                  <a:srgbClr val="000000"/>
                </a:solidFill>
                <a:effectLst/>
                <a:latin typeface="Century Gothic" charset="0"/>
                <a:cs typeface="+mn-cs"/>
              </a:rPr>
              <a:t>di cura, educazione, istruzione, vigilanza o custodia</a:t>
            </a:r>
            <a:endParaRPr lang="it-IT" sz="2200">
              <a:solidFill>
                <a:srgbClr val="000000"/>
              </a:solidFill>
              <a:effectLst/>
              <a:latin typeface="Century Gothic" charset="0"/>
              <a:cs typeface="+mn-cs"/>
            </a:endParaRPr>
          </a:p>
          <a:p>
            <a:pPr eaLnBrk="1" hangingPunct="1">
              <a:lnSpc>
                <a:spcPct val="130000"/>
              </a:lnSpc>
              <a:spcBef>
                <a:spcPct val="0"/>
              </a:spcBef>
              <a:buClr>
                <a:srgbClr val="FF0080"/>
              </a:buClr>
              <a:buSzPct val="140000"/>
              <a:buFont typeface="Times" charset="0"/>
              <a:buChar char="•"/>
              <a:defRPr/>
            </a:pPr>
            <a:r>
              <a:rPr lang="it-IT" sz="2200">
                <a:solidFill>
                  <a:srgbClr val="000000"/>
                </a:solidFill>
                <a:effectLst/>
                <a:latin typeface="Century Gothic" charset="0"/>
                <a:cs typeface="+mn-cs"/>
              </a:rPr>
              <a:t>16 anni purché non ci sia pagamento</a:t>
            </a:r>
          </a:p>
        </p:txBody>
      </p:sp>
      <p:pic>
        <p:nvPicPr>
          <p:cNvPr id="956419"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9811"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11560" y="1219200"/>
            <a:ext cx="8153400" cy="5029200"/>
          </a:xfrm>
        </p:spPr>
        <p:txBody>
          <a:bodyPr>
            <a:normAutofit fontScale="90000"/>
          </a:bodyPr>
          <a:lstStyle/>
          <a:p>
            <a:pPr algn="l" eaLnBrk="1" hangingPunct="1">
              <a:defRPr/>
            </a:pPr>
            <a:r>
              <a:rPr lang="it-IT" sz="2400" b="0">
                <a:solidFill>
                  <a:srgbClr val="000000"/>
                </a:solidFill>
                <a:effectLst/>
                <a:latin typeface="Arial" charset="0"/>
                <a:cs typeface="+mj-cs"/>
              </a:rPr>
              <a:t>JONATHAN  HAIDT</a:t>
            </a:r>
            <a:r>
              <a:rPr lang="it-IT" sz="2800" b="0">
                <a:solidFill>
                  <a:srgbClr val="000000"/>
                </a:solidFill>
                <a:effectLst/>
                <a:latin typeface="Arial" charset="0"/>
                <a:cs typeface="+mj-cs"/>
              </a:rPr>
              <a:t> </a:t>
            </a:r>
            <a:r>
              <a:rPr lang="it-IT" sz="2400" b="0">
                <a:solidFill>
                  <a:srgbClr val="000000"/>
                </a:solidFill>
                <a:effectLst/>
                <a:latin typeface="Arial" charset="0"/>
                <a:cs typeface="+mj-cs"/>
              </a:rPr>
              <a:t>(2006)</a:t>
            </a:r>
            <a:r>
              <a:rPr lang="it-IT" sz="2800" b="0">
                <a:solidFill>
                  <a:srgbClr val="000000"/>
                </a:solidFill>
                <a:effectLst/>
                <a:latin typeface="Arial" charset="0"/>
                <a:cs typeface="+mj-cs"/>
              </a:rPr>
              <a:t> ha elaborato un modello socio intuizionista basato sull</a:t>
            </a:r>
            <a:r>
              <a:rPr lang="ja-JP" altLang="it-IT" sz="2800" b="0">
                <a:solidFill>
                  <a:srgbClr val="000000"/>
                </a:solidFill>
                <a:effectLst/>
                <a:latin typeface="Arial" charset="0"/>
                <a:cs typeface="+mj-cs"/>
              </a:rPr>
              <a:t>’</a:t>
            </a:r>
            <a:r>
              <a:rPr lang="it-IT" sz="2800" b="0">
                <a:solidFill>
                  <a:srgbClr val="000000"/>
                </a:solidFill>
                <a:effectLst/>
                <a:latin typeface="Arial" charset="0"/>
                <a:cs typeface="+mj-cs"/>
              </a:rPr>
              <a:t>identificazione di cinque moduli implicati nello sviluppo della moralità:</a:t>
            </a:r>
            <a:br>
              <a:rPr lang="it-IT" sz="2800" b="0">
                <a:solidFill>
                  <a:srgbClr val="000000"/>
                </a:solidFill>
                <a:effectLst/>
                <a:latin typeface="Arial" charset="0"/>
                <a:cs typeface="+mj-cs"/>
              </a:rPr>
            </a:br>
            <a:r>
              <a:rPr lang="it-IT" sz="2800" b="0">
                <a:solidFill>
                  <a:srgbClr val="000000"/>
                </a:solidFill>
                <a:effectLst/>
                <a:latin typeface="Arial" charset="0"/>
                <a:cs typeface="Times New Roman" charset="0"/>
              </a:rPr>
              <a:t>1)      </a:t>
            </a:r>
            <a:r>
              <a:rPr lang="it-IT" sz="2800" b="0">
                <a:solidFill>
                  <a:srgbClr val="000000"/>
                </a:solidFill>
                <a:effectLst/>
                <a:latin typeface="Arial" charset="0"/>
                <a:cs typeface="+mj-cs"/>
              </a:rPr>
              <a:t>Sensibilità o avversione  per segni di     		sofferenza o dolore negli altri.</a:t>
            </a:r>
            <a:br>
              <a:rPr lang="it-IT" sz="2800" b="0">
                <a:solidFill>
                  <a:srgbClr val="000000"/>
                </a:solidFill>
                <a:effectLst/>
                <a:latin typeface="Arial" charset="0"/>
                <a:cs typeface="+mj-cs"/>
              </a:rPr>
            </a:br>
            <a:r>
              <a:rPr lang="it-IT" sz="2800" b="0">
                <a:solidFill>
                  <a:srgbClr val="000000"/>
                </a:solidFill>
                <a:effectLst/>
                <a:latin typeface="Arial" charset="0"/>
                <a:cs typeface="Times New Roman" charset="0"/>
              </a:rPr>
              <a:t>2)	</a:t>
            </a:r>
            <a:r>
              <a:rPr lang="it-IT" sz="2800" b="0">
                <a:solidFill>
                  <a:srgbClr val="000000"/>
                </a:solidFill>
                <a:effectLst/>
                <a:latin typeface="Arial" charset="0"/>
                <a:cs typeface="+mj-cs"/>
              </a:rPr>
              <a:t>Risposte emotive alla reciprocità e all</a:t>
            </a:r>
            <a:r>
              <a:rPr lang="ja-JP" altLang="it-IT" sz="2800" b="0">
                <a:solidFill>
                  <a:srgbClr val="000000"/>
                </a:solidFill>
                <a:effectLst/>
                <a:latin typeface="Arial" charset="0"/>
                <a:cs typeface="+mj-cs"/>
              </a:rPr>
              <a:t>’</a:t>
            </a:r>
            <a:r>
              <a:rPr lang="it-IT" sz="2800" b="0">
                <a:solidFill>
                  <a:srgbClr val="000000"/>
                </a:solidFill>
                <a:effectLst/>
                <a:latin typeface="Arial" charset="0"/>
                <a:cs typeface="+mj-cs"/>
              </a:rPr>
              <a:t>equità.</a:t>
            </a:r>
            <a:br>
              <a:rPr lang="it-IT" sz="2800" b="0">
                <a:solidFill>
                  <a:srgbClr val="000000"/>
                </a:solidFill>
                <a:effectLst/>
                <a:latin typeface="Arial" charset="0"/>
                <a:cs typeface="+mj-cs"/>
              </a:rPr>
            </a:br>
            <a:r>
              <a:rPr lang="it-IT" sz="2800" b="0">
                <a:solidFill>
                  <a:srgbClr val="000000"/>
                </a:solidFill>
                <a:effectLst/>
                <a:latin typeface="Arial" charset="0"/>
                <a:cs typeface="Times New Roman" charset="0"/>
              </a:rPr>
              <a:t>3)	</a:t>
            </a:r>
            <a:r>
              <a:rPr lang="it-IT" sz="2800" b="0">
                <a:solidFill>
                  <a:srgbClr val="000000"/>
                </a:solidFill>
                <a:effectLst/>
                <a:latin typeface="Arial" charset="0"/>
                <a:cs typeface="+mj-cs"/>
              </a:rPr>
              <a:t>Risposta alla gerarchia sociale.</a:t>
            </a:r>
            <a:br>
              <a:rPr lang="it-IT" sz="2800" b="0">
                <a:solidFill>
                  <a:srgbClr val="000000"/>
                </a:solidFill>
                <a:effectLst/>
                <a:latin typeface="Arial" charset="0"/>
                <a:cs typeface="+mj-cs"/>
              </a:rPr>
            </a:br>
            <a:r>
              <a:rPr lang="it-IT" sz="2800" b="0">
                <a:solidFill>
                  <a:srgbClr val="000000"/>
                </a:solidFill>
                <a:effectLst/>
                <a:latin typeface="Arial" charset="0"/>
                <a:cs typeface="Times New Roman" charset="0"/>
              </a:rPr>
              <a:t>4)	</a:t>
            </a:r>
            <a:r>
              <a:rPr lang="it-IT" sz="2800" b="0">
                <a:solidFill>
                  <a:srgbClr val="000000"/>
                </a:solidFill>
                <a:effectLst/>
                <a:latin typeface="Arial" charset="0"/>
                <a:cs typeface="+mj-cs"/>
              </a:rPr>
              <a:t>Attenzione per la pulizia e disgusto per 		situazioni 	concernenti cibo, sesso, 		cadaveri.</a:t>
            </a:r>
            <a:br>
              <a:rPr lang="it-IT" sz="2800" b="0">
                <a:solidFill>
                  <a:srgbClr val="000000"/>
                </a:solidFill>
                <a:effectLst/>
                <a:latin typeface="Arial" charset="0"/>
                <a:cs typeface="+mj-cs"/>
              </a:rPr>
            </a:br>
            <a:r>
              <a:rPr lang="it-IT" sz="2800" b="0">
                <a:solidFill>
                  <a:srgbClr val="000000"/>
                </a:solidFill>
                <a:effectLst/>
                <a:latin typeface="Arial" charset="0"/>
                <a:cs typeface="Times New Roman" charset="0"/>
              </a:rPr>
              <a:t>5)	</a:t>
            </a:r>
            <a:r>
              <a:rPr lang="it-IT" sz="2800" b="0">
                <a:solidFill>
                  <a:srgbClr val="000000"/>
                </a:solidFill>
                <a:effectLst/>
                <a:latin typeface="Arial" charset="0"/>
                <a:cs typeface="+mj-cs"/>
              </a:rPr>
              <a:t>Vincoli di appartenenza al gruppo ed   		esclusione  dei non appartenenti </a:t>
            </a:r>
            <a:br>
              <a:rPr lang="it-IT" sz="2800" b="0">
                <a:solidFill>
                  <a:srgbClr val="000000"/>
                </a:solidFill>
                <a:effectLst/>
                <a:latin typeface="Arial" charset="0"/>
                <a:cs typeface="+mj-cs"/>
              </a:rPr>
            </a:br>
            <a:endParaRPr lang="it-IT" sz="2800" b="0">
              <a:solidFill>
                <a:schemeClr val="tx1"/>
              </a:solidFill>
              <a:latin typeface="Arial" charset="0"/>
              <a:cs typeface="+mj-cs"/>
            </a:endParaRPr>
          </a:p>
        </p:txBody>
      </p:sp>
      <p:pic>
        <p:nvPicPr>
          <p:cNvPr id="922627"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907"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762000" y="914400"/>
            <a:ext cx="8382000" cy="5029200"/>
          </a:xfrm>
          <a:noFill/>
        </p:spPr>
        <p:txBody>
          <a:bodyPr/>
          <a:lstStyle/>
          <a:p>
            <a:pPr algn="l" eaLnBrk="1" hangingPunct="1"/>
            <a:r>
              <a:rPr lang="it-IT" sz="3400" b="0">
                <a:solidFill>
                  <a:srgbClr val="000000"/>
                </a:solidFill>
                <a:effectLst/>
                <a:latin typeface="Century Gothic" charset="0"/>
              </a:rPr>
              <a:t>Molto spesso inoltre il comportamento deviante appare, nell</a:t>
            </a:r>
            <a:r>
              <a:rPr lang="ja-JP" altLang="it-IT" sz="3400" b="0">
                <a:solidFill>
                  <a:srgbClr val="000000"/>
                </a:solidFill>
                <a:effectLst/>
                <a:latin typeface="Times New Roman" charset="0"/>
              </a:rPr>
              <a:t>’</a:t>
            </a:r>
            <a:r>
              <a:rPr lang="it-IT" altLang="ja-JP" sz="3400" b="0">
                <a:solidFill>
                  <a:srgbClr val="000000"/>
                </a:solidFill>
                <a:effectLst/>
                <a:latin typeface="Century Gothic" charset="0"/>
              </a:rPr>
              <a:t>adolescente, assumere la specifica funzione di </a:t>
            </a:r>
            <a:r>
              <a:rPr lang="ja-JP" altLang="it-IT" sz="3400" b="0">
                <a:solidFill>
                  <a:srgbClr val="000000"/>
                </a:solidFill>
                <a:effectLst/>
                <a:latin typeface="Times New Roman" charset="0"/>
              </a:rPr>
              <a:t>“</a:t>
            </a:r>
            <a:r>
              <a:rPr lang="it-IT" altLang="ja-JP" sz="3400" b="0">
                <a:solidFill>
                  <a:srgbClr val="000000"/>
                </a:solidFill>
                <a:effectLst/>
                <a:latin typeface="Century Gothic" charset="0"/>
              </a:rPr>
              <a:t>segnale</a:t>
            </a:r>
            <a:r>
              <a:rPr lang="ja-JP" altLang="it-IT" sz="3400" b="0">
                <a:solidFill>
                  <a:srgbClr val="000000"/>
                </a:solidFill>
                <a:effectLst/>
                <a:latin typeface="Times New Roman" charset="0"/>
              </a:rPr>
              <a:t>”</a:t>
            </a:r>
            <a:r>
              <a:rPr lang="it-IT" altLang="ja-JP" sz="3400" b="0">
                <a:solidFill>
                  <a:srgbClr val="000000"/>
                </a:solidFill>
                <a:effectLst/>
                <a:latin typeface="Century Gothic" charset="0"/>
              </a:rPr>
              <a:t> di un disagio personale, che può influenzare profondamente le scelte e i modi di comportamento del minore pur non assumendo le caratteristiche di una vera e propria patologia.</a:t>
            </a:r>
            <a:endParaRPr lang="it-IT" sz="2800" b="0">
              <a:effectLst/>
              <a:latin typeface="Verdana" charset="0"/>
            </a:endParaRPr>
          </a:p>
        </p:txBody>
      </p:sp>
      <p:pic>
        <p:nvPicPr>
          <p:cNvPr id="928771"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0051"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178122" y="990600"/>
            <a:ext cx="8642350" cy="4895850"/>
          </a:xfrm>
        </p:spPr>
        <p:txBody>
          <a:bodyPr/>
          <a:lstStyle/>
          <a:p>
            <a:pPr eaLnBrk="1" hangingPunct="1">
              <a:buFont typeface="Wingdings" charset="0"/>
              <a:buNone/>
              <a:defRPr/>
            </a:pPr>
            <a:r>
              <a:rPr lang="it-IT" sz="2000" dirty="0">
                <a:solidFill>
                  <a:srgbClr val="000000"/>
                </a:solidFill>
                <a:effectLst>
                  <a:outerShdw blurRad="38100" dist="38100" dir="2700000" algn="tl">
                    <a:srgbClr val="FFFFFF"/>
                  </a:outerShdw>
                </a:effectLst>
                <a:latin typeface="Times New Roman" charset="0"/>
                <a:cs typeface="+mn-cs"/>
              </a:rPr>
              <a:t>	</a:t>
            </a:r>
            <a:r>
              <a:rPr lang="it-IT" dirty="0">
                <a:solidFill>
                  <a:srgbClr val="000000"/>
                </a:solidFill>
                <a:effectLst/>
                <a:latin typeface="Century Gothic" charset="0"/>
                <a:cs typeface="+mn-cs"/>
              </a:rPr>
              <a:t>L</a:t>
            </a:r>
            <a:r>
              <a:rPr lang="ja-JP" altLang="it-IT" dirty="0">
                <a:solidFill>
                  <a:srgbClr val="000000"/>
                </a:solidFill>
                <a:effectLst/>
                <a:latin typeface="Century Gothic" charset="0"/>
                <a:cs typeface="+mn-cs"/>
              </a:rPr>
              <a:t>’</a:t>
            </a:r>
            <a:r>
              <a:rPr lang="it-IT" dirty="0">
                <a:solidFill>
                  <a:srgbClr val="000000"/>
                </a:solidFill>
                <a:effectLst/>
                <a:latin typeface="Century Gothic" charset="0"/>
                <a:cs typeface="+mn-cs"/>
              </a:rPr>
              <a:t>IMPUTABILITÀ DEL MINORENNE:</a:t>
            </a:r>
            <a:endParaRPr lang="it-IT" sz="2400" dirty="0">
              <a:solidFill>
                <a:srgbClr val="000000"/>
              </a:solidFill>
              <a:effectLst/>
              <a:latin typeface="Century Gothic" charset="0"/>
              <a:cs typeface="+mn-cs"/>
            </a:endParaRPr>
          </a:p>
          <a:p>
            <a:pPr eaLnBrk="1" hangingPunct="1">
              <a:buFont typeface="Wingdings" charset="0"/>
              <a:buNone/>
              <a:defRPr/>
            </a:pPr>
            <a:r>
              <a:rPr lang="it-IT" sz="2000" dirty="0">
                <a:solidFill>
                  <a:srgbClr val="000000"/>
                </a:solidFill>
                <a:effectLst/>
                <a:latin typeface="Century Gothic" charset="0"/>
                <a:cs typeface="+mn-cs"/>
              </a:rPr>
              <a:t> 	</a:t>
            </a:r>
          </a:p>
          <a:p>
            <a:pPr eaLnBrk="1" hangingPunct="1">
              <a:buFont typeface="Wingdings" charset="0"/>
              <a:buNone/>
              <a:defRPr/>
            </a:pPr>
            <a:r>
              <a:rPr lang="it-IT" sz="2400" dirty="0">
                <a:solidFill>
                  <a:srgbClr val="000000"/>
                </a:solidFill>
                <a:effectLst/>
                <a:latin typeface="Century Gothic" charset="0"/>
                <a:cs typeface="+mn-cs"/>
              </a:rPr>
              <a:t>L</a:t>
            </a:r>
            <a:r>
              <a:rPr lang="ja-JP" altLang="it-IT" sz="2400" dirty="0">
                <a:solidFill>
                  <a:srgbClr val="000000"/>
                </a:solidFill>
                <a:effectLst/>
                <a:latin typeface="Century Gothic" charset="0"/>
                <a:cs typeface="+mn-cs"/>
              </a:rPr>
              <a:t>’</a:t>
            </a:r>
            <a:r>
              <a:rPr lang="it-IT" sz="2400" dirty="0">
                <a:solidFill>
                  <a:srgbClr val="000000"/>
                </a:solidFill>
                <a:effectLst/>
                <a:latin typeface="Century Gothic" charset="0"/>
                <a:cs typeface="+mn-cs"/>
              </a:rPr>
              <a:t>art.</a:t>
            </a:r>
            <a:r>
              <a:rPr lang="it-IT" sz="2400" b="1" dirty="0">
                <a:solidFill>
                  <a:srgbClr val="000000"/>
                </a:solidFill>
                <a:effectLst/>
                <a:latin typeface="Century Gothic" charset="0"/>
                <a:cs typeface="+mn-cs"/>
              </a:rPr>
              <a:t> 97 c.p.</a:t>
            </a:r>
            <a:r>
              <a:rPr lang="it-IT" sz="2400" dirty="0">
                <a:solidFill>
                  <a:srgbClr val="000000"/>
                </a:solidFill>
                <a:effectLst/>
                <a:latin typeface="Century Gothic" charset="0"/>
                <a:cs typeface="+mn-cs"/>
              </a:rPr>
              <a:t> stabilisce che : </a:t>
            </a:r>
            <a:r>
              <a:rPr lang="ja-JP" altLang="it-IT" sz="2400" dirty="0">
                <a:solidFill>
                  <a:srgbClr val="000000"/>
                </a:solidFill>
                <a:effectLst/>
                <a:latin typeface="Century Gothic" charset="0"/>
                <a:cs typeface="+mn-cs"/>
              </a:rPr>
              <a:t>“</a:t>
            </a:r>
            <a:r>
              <a:rPr lang="it-IT" sz="2400" dirty="0">
                <a:solidFill>
                  <a:srgbClr val="000000"/>
                </a:solidFill>
                <a:effectLst/>
                <a:latin typeface="Century Gothic" charset="0"/>
                <a:cs typeface="+mn-cs"/>
              </a:rPr>
              <a:t>Non è imputabile chi, nel momento in cui ha commesso il fatto, non aveva compiuto i 14 anni</a:t>
            </a:r>
            <a:r>
              <a:rPr lang="ja-JP" altLang="it-IT" sz="2400" dirty="0">
                <a:solidFill>
                  <a:srgbClr val="000000"/>
                </a:solidFill>
                <a:effectLst/>
                <a:latin typeface="Century Gothic" charset="0"/>
                <a:cs typeface="+mn-cs"/>
              </a:rPr>
              <a:t>”</a:t>
            </a:r>
            <a:r>
              <a:rPr lang="it-IT" sz="2400" dirty="0">
                <a:solidFill>
                  <a:srgbClr val="000000"/>
                </a:solidFill>
                <a:effectLst/>
                <a:latin typeface="Century Gothic" charset="0"/>
                <a:cs typeface="+mn-cs"/>
              </a:rPr>
              <a:t> </a:t>
            </a:r>
            <a:endParaRPr lang="it-IT" sz="2400" dirty="0" smtClean="0">
              <a:solidFill>
                <a:srgbClr val="000000"/>
              </a:solidFill>
              <a:effectLst/>
              <a:latin typeface="Century Gothic" charset="0"/>
              <a:cs typeface="+mn-cs"/>
            </a:endParaRPr>
          </a:p>
          <a:p>
            <a:pPr eaLnBrk="1" hangingPunct="1">
              <a:buFont typeface="Wingdings" charset="0"/>
              <a:buNone/>
              <a:defRPr/>
            </a:pPr>
            <a:r>
              <a:rPr lang="it-IT" sz="2400" dirty="0" smtClean="0">
                <a:solidFill>
                  <a:srgbClr val="000000"/>
                </a:solidFill>
                <a:latin typeface="Century Gothic" charset="0"/>
              </a:rPr>
              <a:t>E</a:t>
            </a:r>
            <a:r>
              <a:rPr lang="it-IT" sz="2400" dirty="0" smtClean="0">
                <a:solidFill>
                  <a:srgbClr val="000000"/>
                </a:solidFill>
                <a:effectLst/>
                <a:latin typeface="Century Gothic" charset="0"/>
                <a:cs typeface="+mn-cs"/>
              </a:rPr>
              <a:t> </a:t>
            </a:r>
            <a:r>
              <a:rPr lang="it-IT" sz="2400" dirty="0">
                <a:solidFill>
                  <a:srgbClr val="000000"/>
                </a:solidFill>
                <a:effectLst/>
                <a:latin typeface="Century Gothic" charset="0"/>
                <a:cs typeface="+mn-cs"/>
              </a:rPr>
              <a:t>il primo comma </a:t>
            </a:r>
            <a:r>
              <a:rPr lang="it-IT" sz="2400" dirty="0" err="1">
                <a:solidFill>
                  <a:srgbClr val="000000"/>
                </a:solidFill>
                <a:effectLst/>
                <a:latin typeface="Century Gothic" charset="0"/>
                <a:cs typeface="+mn-cs"/>
              </a:rPr>
              <a:t>dell</a:t>
            </a:r>
            <a:r>
              <a:rPr lang="ja-JP" altLang="it-IT" sz="2400" dirty="0">
                <a:solidFill>
                  <a:srgbClr val="000000"/>
                </a:solidFill>
                <a:effectLst/>
                <a:latin typeface="Century Gothic" charset="0"/>
                <a:cs typeface="+mn-cs"/>
              </a:rPr>
              <a:t>’</a:t>
            </a:r>
            <a:r>
              <a:rPr lang="it-IT" sz="2400" dirty="0">
                <a:solidFill>
                  <a:srgbClr val="000000"/>
                </a:solidFill>
                <a:effectLst/>
                <a:latin typeface="Century Gothic" charset="0"/>
                <a:cs typeface="+mn-cs"/>
              </a:rPr>
              <a:t>art. </a:t>
            </a:r>
            <a:r>
              <a:rPr lang="it-IT" sz="2400" b="1" dirty="0">
                <a:solidFill>
                  <a:srgbClr val="000000"/>
                </a:solidFill>
                <a:effectLst/>
                <a:latin typeface="Century Gothic" charset="0"/>
                <a:cs typeface="+mn-cs"/>
              </a:rPr>
              <a:t>98 </a:t>
            </a:r>
            <a:r>
              <a:rPr lang="it-IT" sz="2400" dirty="0">
                <a:solidFill>
                  <a:srgbClr val="000000"/>
                </a:solidFill>
                <a:effectLst/>
                <a:latin typeface="Century Gothic" charset="0"/>
                <a:cs typeface="+mn-cs"/>
              </a:rPr>
              <a:t>: </a:t>
            </a:r>
            <a:r>
              <a:rPr lang="ja-JP" altLang="it-IT" sz="2400" dirty="0">
                <a:solidFill>
                  <a:srgbClr val="000000"/>
                </a:solidFill>
                <a:effectLst/>
                <a:latin typeface="Century Gothic" charset="0"/>
                <a:cs typeface="+mn-cs"/>
              </a:rPr>
              <a:t>“</a:t>
            </a:r>
            <a:r>
              <a:rPr lang="it-IT" sz="2400" dirty="0">
                <a:solidFill>
                  <a:srgbClr val="000000"/>
                </a:solidFill>
                <a:effectLst/>
                <a:latin typeface="Century Gothic" charset="0"/>
                <a:cs typeface="+mn-cs"/>
              </a:rPr>
              <a:t> E</a:t>
            </a:r>
            <a:r>
              <a:rPr lang="ja-JP" altLang="it-IT" sz="2400" dirty="0">
                <a:solidFill>
                  <a:srgbClr val="000000"/>
                </a:solidFill>
                <a:effectLst/>
                <a:latin typeface="Century Gothic" charset="0"/>
                <a:cs typeface="+mn-cs"/>
              </a:rPr>
              <a:t>’</a:t>
            </a:r>
            <a:r>
              <a:rPr lang="it-IT" sz="2400" dirty="0">
                <a:solidFill>
                  <a:srgbClr val="000000"/>
                </a:solidFill>
                <a:effectLst/>
                <a:latin typeface="Century Gothic" charset="0"/>
                <a:cs typeface="+mn-cs"/>
              </a:rPr>
              <a:t> imputabile chi, nel momento in cui ha commesso il fatto, aveva compiuto i quattordici anni, ma non ancora i diciotto, se aveva la capacità di intendere e di volere; ma la pena è diminuita</a:t>
            </a:r>
            <a:r>
              <a:rPr lang="ja-JP" altLang="it-IT" sz="2400" dirty="0">
                <a:solidFill>
                  <a:srgbClr val="000000"/>
                </a:solidFill>
                <a:effectLst/>
                <a:latin typeface="Century Gothic" charset="0"/>
                <a:cs typeface="+mn-cs"/>
              </a:rPr>
              <a:t>”</a:t>
            </a:r>
            <a:r>
              <a:rPr lang="it-IT" sz="2400" dirty="0">
                <a:solidFill>
                  <a:srgbClr val="000000"/>
                </a:solidFill>
                <a:effectLst/>
                <a:latin typeface="Century Gothic" charset="0"/>
                <a:cs typeface="+mn-cs"/>
              </a:rPr>
              <a:t>.</a:t>
            </a:r>
            <a:endParaRPr lang="it-IT" sz="2400" dirty="0">
              <a:solidFill>
                <a:srgbClr val="000000"/>
              </a:solidFill>
              <a:effectLst>
                <a:outerShdw blurRad="38100" dist="38100" dir="2700000" algn="tl">
                  <a:srgbClr val="FFFFFF"/>
                </a:outerShdw>
              </a:effectLst>
              <a:latin typeface="Times New Roman" charset="0"/>
              <a:cs typeface="+mn-cs"/>
            </a:endParaRPr>
          </a:p>
        </p:txBody>
      </p:sp>
      <p:pic>
        <p:nvPicPr>
          <p:cNvPr id="910339"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3427"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Rectangle 2"/>
          <p:cNvSpPr>
            <a:spLocks noGrp="1" noChangeArrowheads="1"/>
          </p:cNvSpPr>
          <p:nvPr>
            <p:ph type="title" idx="4294967295"/>
          </p:nvPr>
        </p:nvSpPr>
        <p:spPr>
          <a:xfrm>
            <a:off x="762000" y="914400"/>
            <a:ext cx="8382000" cy="5029200"/>
          </a:xfrm>
          <a:noFill/>
        </p:spPr>
        <p:txBody>
          <a:bodyPr/>
          <a:lstStyle/>
          <a:p>
            <a:pPr algn="l" eaLnBrk="1" hangingPunct="1"/>
            <a:r>
              <a:rPr lang="it-IT" sz="3600" b="0">
                <a:solidFill>
                  <a:srgbClr val="000000"/>
                </a:solidFill>
                <a:effectLst/>
                <a:latin typeface="Century Gothic" charset="0"/>
              </a:rPr>
              <a:t>D</a:t>
            </a:r>
            <a:r>
              <a:rPr lang="ja-JP" altLang="it-IT" sz="3600" b="0">
                <a:solidFill>
                  <a:srgbClr val="000000"/>
                </a:solidFill>
                <a:effectLst/>
                <a:latin typeface="Arial" charset="0"/>
              </a:rPr>
              <a:t>’</a:t>
            </a:r>
            <a:r>
              <a:rPr lang="it-IT" altLang="ja-JP" sz="3600" b="0">
                <a:solidFill>
                  <a:srgbClr val="000000"/>
                </a:solidFill>
                <a:effectLst/>
                <a:latin typeface="Century Gothic" charset="0"/>
              </a:rPr>
              <a:t>altra parte nel redigere una perizia su un minorenne bisogna sempre tenere conto del valore maturativo che può avere l</a:t>
            </a:r>
            <a:r>
              <a:rPr lang="ja-JP" altLang="it-IT" sz="3600" b="0">
                <a:solidFill>
                  <a:srgbClr val="000000"/>
                </a:solidFill>
                <a:effectLst/>
                <a:latin typeface="Arial" charset="0"/>
              </a:rPr>
              <a:t>’</a:t>
            </a:r>
            <a:r>
              <a:rPr lang="it-IT" altLang="ja-JP" sz="3600" b="0">
                <a:solidFill>
                  <a:srgbClr val="000000"/>
                </a:solidFill>
                <a:effectLst/>
                <a:latin typeface="Century Gothic" charset="0"/>
              </a:rPr>
              <a:t>atto deviante.</a:t>
            </a:r>
            <a:endParaRPr lang="it-IT" sz="2800" b="0">
              <a:solidFill>
                <a:schemeClr val="tx1"/>
              </a:solidFill>
              <a:effectLst/>
              <a:latin typeface="Verdana" charset="0"/>
            </a:endParaRPr>
          </a:p>
        </p:txBody>
      </p:sp>
      <p:pic>
        <p:nvPicPr>
          <p:cNvPr id="930819"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2099"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Rectangle 2"/>
          <p:cNvSpPr>
            <a:spLocks noGrp="1" noChangeArrowheads="1"/>
          </p:cNvSpPr>
          <p:nvPr>
            <p:ph type="title" idx="4294967295"/>
          </p:nvPr>
        </p:nvSpPr>
        <p:spPr>
          <a:xfrm>
            <a:off x="762000" y="914400"/>
            <a:ext cx="8382000" cy="5029200"/>
          </a:xfrm>
          <a:noFill/>
        </p:spPr>
        <p:txBody>
          <a:bodyPr/>
          <a:lstStyle/>
          <a:p>
            <a:pPr algn="l" eaLnBrk="1" hangingPunct="1"/>
            <a:r>
              <a:rPr lang="it-IT" altLang="ja-JP" sz="3600" b="0" dirty="0" smtClean="0">
                <a:solidFill>
                  <a:srgbClr val="000000"/>
                </a:solidFill>
                <a:effectLst/>
                <a:latin typeface="Century Gothic" charset="0"/>
              </a:rPr>
              <a:t>.</a:t>
            </a:r>
            <a:endParaRPr lang="it-IT" sz="2800" b="0" dirty="0">
              <a:solidFill>
                <a:schemeClr val="tx1"/>
              </a:solidFill>
              <a:effectLst/>
              <a:latin typeface="Verdana" charset="0"/>
            </a:endParaRPr>
          </a:p>
        </p:txBody>
      </p:sp>
      <p:pic>
        <p:nvPicPr>
          <p:cNvPr id="930819"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2099"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pic>
        <p:nvPicPr>
          <p:cNvPr id="5" name="Picture 2" descr="Scansion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7504" y="842963"/>
            <a:ext cx="8964612" cy="4811712"/>
          </a:xfrm>
          <a:prstGeom prst="rect">
            <a:avLst/>
          </a:prstGeom>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1947897"/>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0819"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2099"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
        <p:nvSpPr>
          <p:cNvPr id="3" name="CasellaDiTesto 2"/>
          <p:cNvSpPr txBox="1"/>
          <p:nvPr/>
        </p:nvSpPr>
        <p:spPr>
          <a:xfrm>
            <a:off x="395536" y="758308"/>
            <a:ext cx="8280920" cy="5262980"/>
          </a:xfrm>
          <a:prstGeom prst="rect">
            <a:avLst/>
          </a:prstGeom>
          <a:noFill/>
        </p:spPr>
        <p:txBody>
          <a:bodyPr wrap="square" rtlCol="0">
            <a:spAutoFit/>
          </a:bodyPr>
          <a:lstStyle/>
          <a:p>
            <a:r>
              <a:rPr lang="it-IT" sz="2800" dirty="0" smtClean="0">
                <a:latin typeface="Century Gothic"/>
              </a:rPr>
              <a:t>L’aggressività non è appresa, al contrario si apprende a non essere aggressivi</a:t>
            </a:r>
          </a:p>
          <a:p>
            <a:endParaRPr lang="it-IT" sz="2800" dirty="0">
              <a:latin typeface="Century Gothic"/>
            </a:endParaRPr>
          </a:p>
          <a:p>
            <a:r>
              <a:rPr lang="it-IT" sz="2800" dirty="0" smtClean="0">
                <a:latin typeface="Century Gothic"/>
              </a:rPr>
              <a:t>L ‘età nella quale si manifestano le maggiori interazioni aggressive è attorno ai tre anni</a:t>
            </a:r>
          </a:p>
          <a:p>
            <a:endParaRPr lang="it-IT" sz="2800" dirty="0">
              <a:latin typeface="Century Gothic"/>
            </a:endParaRPr>
          </a:p>
          <a:p>
            <a:r>
              <a:rPr lang="it-IT" sz="2800" dirty="0" smtClean="0">
                <a:latin typeface="Century Gothic"/>
              </a:rPr>
              <a:t>Progressivamente l’aggressività tende poi a diminuire e a 15 anni non vi è alcun adolescente che sia più aggressivo di quanto non lo fosse negli anni precedenti</a:t>
            </a:r>
          </a:p>
          <a:p>
            <a:endParaRPr lang="it-IT" sz="2800" dirty="0">
              <a:latin typeface="Century Gothic"/>
            </a:endParaRPr>
          </a:p>
          <a:p>
            <a:r>
              <a:rPr lang="it-IT" sz="2800" dirty="0" smtClean="0">
                <a:latin typeface="Century Gothic"/>
              </a:rPr>
              <a:t>	</a:t>
            </a:r>
            <a:r>
              <a:rPr lang="it-IT" sz="2800" dirty="0" err="1" smtClean="0">
                <a:latin typeface="Century Gothic"/>
              </a:rPr>
              <a:t>Nagin</a:t>
            </a:r>
            <a:r>
              <a:rPr lang="it-IT" sz="2800" dirty="0" smtClean="0">
                <a:latin typeface="Century Gothic"/>
              </a:rPr>
              <a:t> &amp; </a:t>
            </a:r>
            <a:r>
              <a:rPr lang="it-IT" sz="2800" dirty="0" err="1" smtClean="0">
                <a:latin typeface="Century Gothic"/>
              </a:rPr>
              <a:t>Tremblay</a:t>
            </a:r>
            <a:r>
              <a:rPr lang="it-IT" sz="2800" dirty="0" smtClean="0">
                <a:latin typeface="Century Gothic"/>
              </a:rPr>
              <a:t>, 1999; </a:t>
            </a:r>
            <a:r>
              <a:rPr lang="it-IT" sz="2800" dirty="0" err="1" smtClean="0">
                <a:latin typeface="Century Gothic"/>
              </a:rPr>
              <a:t>Tremblay</a:t>
            </a:r>
            <a:r>
              <a:rPr lang="it-IT" sz="2800" dirty="0" smtClean="0">
                <a:latin typeface="Century Gothic"/>
              </a:rPr>
              <a:t>, 2003</a:t>
            </a:r>
            <a:endParaRPr lang="it-IT" sz="2800" dirty="0">
              <a:latin typeface="Century Gothic"/>
            </a:endParaRPr>
          </a:p>
        </p:txBody>
      </p:sp>
    </p:spTree>
    <p:extLst>
      <p:ext uri="{BB962C8B-B14F-4D97-AF65-F5344CB8AC3E}">
        <p14:creationId xmlns:p14="http://schemas.microsoft.com/office/powerpoint/2010/main" val="1262331281"/>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xfrm>
            <a:off x="762000" y="914400"/>
            <a:ext cx="8382000" cy="5029200"/>
          </a:xfrm>
          <a:noFill/>
        </p:spPr>
        <p:txBody>
          <a:bodyPr>
            <a:normAutofit fontScale="90000"/>
          </a:bodyPr>
          <a:lstStyle/>
          <a:p>
            <a:pPr algn="l" eaLnBrk="1" hangingPunct="1"/>
            <a:r>
              <a:rPr lang="it-IT" sz="3000" b="0">
                <a:solidFill>
                  <a:srgbClr val="000000"/>
                </a:solidFill>
                <a:effectLst/>
                <a:latin typeface="Century Gothic" charset="0"/>
              </a:rPr>
              <a:t>Nel suo saggio sull</a:t>
            </a:r>
            <a:r>
              <a:rPr lang="ja-JP" altLang="it-IT" sz="3000" b="0">
                <a:solidFill>
                  <a:srgbClr val="000000"/>
                </a:solidFill>
                <a:effectLst/>
                <a:latin typeface="Times New Roman" charset="0"/>
              </a:rPr>
              <a:t>’</a:t>
            </a:r>
            <a:r>
              <a:rPr lang="it-IT" altLang="ja-JP" sz="3000" b="0">
                <a:solidFill>
                  <a:srgbClr val="000000"/>
                </a:solidFill>
                <a:effectLst/>
                <a:latin typeface="Century Gothic" charset="0"/>
              </a:rPr>
              <a:t> assistenza residenziale come terapia Winnicott (1986) scrive </a:t>
            </a:r>
            <a:r>
              <a:rPr lang="ja-JP" altLang="it-IT" sz="3000" b="0" i="1">
                <a:solidFill>
                  <a:srgbClr val="000000"/>
                </a:solidFill>
                <a:effectLst/>
                <a:latin typeface="Times New Roman" charset="0"/>
              </a:rPr>
              <a:t>“</a:t>
            </a:r>
            <a:r>
              <a:rPr lang="it-IT" altLang="ja-JP" sz="3000" b="0" i="1">
                <a:solidFill>
                  <a:srgbClr val="000000"/>
                </a:solidFill>
                <a:effectLst/>
                <a:latin typeface="Century Gothic" charset="0"/>
              </a:rPr>
              <a:t>Compresi abbastanza presto che la terapia veniva fatta nell</a:t>
            </a:r>
            <a:r>
              <a:rPr lang="ja-JP" altLang="it-IT" sz="3000" b="0" i="1">
                <a:solidFill>
                  <a:srgbClr val="000000"/>
                </a:solidFill>
                <a:effectLst/>
                <a:latin typeface="Times New Roman" charset="0"/>
              </a:rPr>
              <a:t>’</a:t>
            </a:r>
            <a:r>
              <a:rPr lang="it-IT" altLang="ja-JP" sz="3000" b="0" i="1">
                <a:solidFill>
                  <a:srgbClr val="000000"/>
                </a:solidFill>
                <a:effectLst/>
                <a:latin typeface="Century Gothic" charset="0"/>
              </a:rPr>
              <a:t>istituto, dalle sue mura, dal suo tetto, dalla serra di vetro che era il bersaglio dei sassi, dai bagni assurdamente grandi .... La terapia veniva fatta dal cuoco, dalla regolarità con cui  il cibo arrivava in tavola, dai copriletto abbastanza caldi  e forse anche dai loro colori caldi...</a:t>
            </a:r>
            <a:r>
              <a:rPr lang="ja-JP" altLang="it-IT" sz="3000" b="0" i="1">
                <a:solidFill>
                  <a:srgbClr val="000000"/>
                </a:solidFill>
                <a:effectLst/>
                <a:latin typeface="Times New Roman" charset="0"/>
              </a:rPr>
              <a:t>”</a:t>
            </a:r>
            <a:r>
              <a:rPr lang="it-IT" altLang="ja-JP" sz="3000" b="0" i="1">
                <a:solidFill>
                  <a:srgbClr val="000000"/>
                </a:solidFill>
                <a:effectLst/>
                <a:latin typeface="Century Gothic" charset="0"/>
              </a:rPr>
              <a:t>.</a:t>
            </a:r>
            <a:endParaRPr lang="it-IT" b="0" i="1">
              <a:solidFill>
                <a:srgbClr val="000000"/>
              </a:solidFill>
              <a:effectLst/>
              <a:latin typeface="Verdana" charset="0"/>
            </a:endParaRPr>
          </a:p>
        </p:txBody>
      </p:sp>
      <p:pic>
        <p:nvPicPr>
          <p:cNvPr id="932867"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147"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xfrm>
            <a:off x="539552" y="914400"/>
            <a:ext cx="8382000" cy="5029200"/>
          </a:xfrm>
          <a:noFill/>
        </p:spPr>
        <p:txBody>
          <a:bodyPr>
            <a:normAutofit/>
          </a:bodyPr>
          <a:lstStyle/>
          <a:p>
            <a:pPr algn="l" eaLnBrk="1" hangingPunct="1"/>
            <a:r>
              <a:rPr lang="it-IT" altLang="ja-JP" sz="3000" b="0" dirty="0" smtClean="0">
                <a:solidFill>
                  <a:srgbClr val="000000"/>
                </a:solidFill>
                <a:effectLst/>
                <a:latin typeface="Century Gothic" charset="0"/>
              </a:rPr>
              <a:t> </a:t>
            </a:r>
            <a:r>
              <a:rPr lang="it-IT" altLang="ja-JP" sz="3200" b="0" dirty="0" smtClean="0">
                <a:solidFill>
                  <a:srgbClr val="000000"/>
                </a:solidFill>
                <a:effectLst/>
                <a:latin typeface="Century Gothic"/>
                <a:cs typeface="Century Gothic"/>
              </a:rPr>
              <a:t>E </a:t>
            </a:r>
            <a:r>
              <a:rPr lang="it-IT" altLang="ja-JP" sz="3200" dirty="0">
                <a:solidFill>
                  <a:srgbClr val="000000"/>
                </a:solidFill>
                <a:latin typeface="Century Gothic"/>
                <a:cs typeface="Century Gothic"/>
              </a:rPr>
              <a:t> </a:t>
            </a:r>
            <a:r>
              <a:rPr lang="it-IT" altLang="ja-JP" sz="3200" dirty="0" smtClean="0">
                <a:solidFill>
                  <a:srgbClr val="000000"/>
                </a:solidFill>
                <a:latin typeface="Century Gothic"/>
                <a:cs typeface="Century Gothic"/>
              </a:rPr>
              <a:t>sempre </a:t>
            </a:r>
            <a:r>
              <a:rPr lang="it-IT" altLang="ja-JP" sz="3200" b="0" dirty="0" err="1" smtClean="0">
                <a:solidFill>
                  <a:srgbClr val="000000"/>
                </a:solidFill>
                <a:effectLst/>
                <a:latin typeface="Century Gothic"/>
                <a:cs typeface="Century Gothic"/>
              </a:rPr>
              <a:t>Winnicott</a:t>
            </a:r>
            <a:r>
              <a:rPr lang="it-IT" altLang="ja-JP" sz="3200" b="0" dirty="0" smtClean="0">
                <a:solidFill>
                  <a:srgbClr val="000000"/>
                </a:solidFill>
                <a:effectLst/>
                <a:latin typeface="Century Gothic"/>
                <a:cs typeface="Century Gothic"/>
              </a:rPr>
              <a:t> </a:t>
            </a:r>
            <a:r>
              <a:rPr lang="it-IT" altLang="ja-JP" sz="3200" b="0" dirty="0">
                <a:solidFill>
                  <a:srgbClr val="000000"/>
                </a:solidFill>
                <a:effectLst/>
                <a:latin typeface="Century Gothic"/>
                <a:cs typeface="Century Gothic"/>
              </a:rPr>
              <a:t>(1986) scrive </a:t>
            </a:r>
            <a:r>
              <a:rPr lang="ja-JP" altLang="it-IT" sz="3200" b="0" i="1" dirty="0" smtClean="0">
                <a:solidFill>
                  <a:srgbClr val="000000"/>
                </a:solidFill>
                <a:effectLst/>
                <a:latin typeface="Century Gothic"/>
                <a:cs typeface="Century Gothic"/>
              </a:rPr>
              <a:t>“</a:t>
            </a:r>
            <a:r>
              <a:rPr lang="it-IT" altLang="ja-JP" sz="3200" b="0" i="1" dirty="0" smtClean="0">
                <a:solidFill>
                  <a:srgbClr val="000000"/>
                </a:solidFill>
                <a:effectLst/>
                <a:latin typeface="Century Gothic"/>
                <a:cs typeface="Century Gothic"/>
              </a:rPr>
              <a:t>Ciò che occorre davvero è un atteggiamento esente da sentimentalismo verso tutti i tipi di produzione, il che significa l’apprezzamento non tanto del talento quanto dello sforzo sotteso ad ogni risultato, per quanto modesto sia</a:t>
            </a:r>
            <a:r>
              <a:rPr lang="ja-JP" altLang="it-IT" sz="3200" b="0" i="1" dirty="0" smtClean="0">
                <a:solidFill>
                  <a:srgbClr val="000000"/>
                </a:solidFill>
                <a:effectLst/>
                <a:latin typeface="Century Gothic"/>
                <a:cs typeface="Century Gothic"/>
              </a:rPr>
              <a:t>”</a:t>
            </a:r>
            <a:r>
              <a:rPr lang="it-IT" altLang="ja-JP" sz="3200" b="0" i="1" dirty="0">
                <a:solidFill>
                  <a:srgbClr val="000000"/>
                </a:solidFill>
                <a:effectLst/>
                <a:latin typeface="Century Gothic"/>
                <a:cs typeface="Century Gothic"/>
              </a:rPr>
              <a:t>.</a:t>
            </a:r>
            <a:endParaRPr lang="it-IT" sz="3200" b="0" i="1" dirty="0">
              <a:solidFill>
                <a:srgbClr val="000000"/>
              </a:solidFill>
              <a:effectLst/>
              <a:latin typeface="Century Gothic"/>
              <a:cs typeface="Century Gothic"/>
            </a:endParaRPr>
          </a:p>
        </p:txBody>
      </p:sp>
      <p:pic>
        <p:nvPicPr>
          <p:cNvPr id="932867"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147"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extLst>
      <p:ext uri="{BB962C8B-B14F-4D97-AF65-F5344CB8AC3E}">
        <p14:creationId xmlns:p14="http://schemas.microsoft.com/office/powerpoint/2010/main" val="2522966343"/>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xfrm>
            <a:off x="539552" y="914400"/>
            <a:ext cx="8382000" cy="5029200"/>
          </a:xfrm>
          <a:noFill/>
        </p:spPr>
        <p:txBody>
          <a:bodyPr>
            <a:normAutofit/>
          </a:bodyPr>
          <a:lstStyle/>
          <a:p>
            <a:pPr eaLnBrk="1" hangingPunct="1"/>
            <a:r>
              <a:rPr lang="it-IT" altLang="ja-JP" sz="3000" b="0" dirty="0" smtClean="0">
                <a:solidFill>
                  <a:srgbClr val="000000"/>
                </a:solidFill>
                <a:effectLst/>
                <a:latin typeface="Century Gothic" charset="0"/>
              </a:rPr>
              <a:t> </a:t>
            </a:r>
            <a:r>
              <a:rPr lang="it-IT" altLang="ja-JP" sz="4800" b="0" smtClean="0">
                <a:solidFill>
                  <a:srgbClr val="000000"/>
                </a:solidFill>
                <a:effectLst/>
                <a:latin typeface="Century Gothic" charset="0"/>
              </a:rPr>
              <a:t>FONDAMENTALE </a:t>
            </a:r>
            <a:br>
              <a:rPr lang="it-IT" altLang="ja-JP" sz="4800" b="0" smtClean="0">
                <a:solidFill>
                  <a:srgbClr val="000000"/>
                </a:solidFill>
                <a:effectLst/>
                <a:latin typeface="Century Gothic" charset="0"/>
              </a:rPr>
            </a:br>
            <a:r>
              <a:rPr lang="it-IT" altLang="ja-JP" sz="4800" b="0" smtClean="0">
                <a:solidFill>
                  <a:srgbClr val="000000"/>
                </a:solidFill>
                <a:effectLst/>
                <a:latin typeface="Century Gothic" charset="0"/>
              </a:rPr>
              <a:t>E</a:t>
            </a:r>
            <a:r>
              <a:rPr lang="it-IT" altLang="ja-JP" sz="4800" b="0" dirty="0" smtClean="0">
                <a:solidFill>
                  <a:srgbClr val="000000"/>
                </a:solidFill>
                <a:effectLst/>
                <a:latin typeface="Century Gothic" charset="0"/>
              </a:rPr>
              <a:t>’ </a:t>
            </a:r>
            <a:r>
              <a:rPr lang="it-IT" altLang="ja-JP" sz="4800" b="0" smtClean="0">
                <a:solidFill>
                  <a:srgbClr val="000000"/>
                </a:solidFill>
                <a:effectLst/>
                <a:latin typeface="Century Gothic" charset="0"/>
              </a:rPr>
              <a:t>CONSIDERARE </a:t>
            </a:r>
            <a:br>
              <a:rPr lang="it-IT" altLang="ja-JP" sz="4800" b="0" smtClean="0">
                <a:solidFill>
                  <a:srgbClr val="000000"/>
                </a:solidFill>
                <a:effectLst/>
                <a:latin typeface="Century Gothic" charset="0"/>
              </a:rPr>
            </a:br>
            <a:r>
              <a:rPr lang="it-IT" altLang="ja-JP" sz="4800" b="0" smtClean="0">
                <a:solidFill>
                  <a:srgbClr val="000000"/>
                </a:solidFill>
                <a:effectLst/>
                <a:latin typeface="Century Gothic" charset="0"/>
              </a:rPr>
              <a:t>IL POSSIBILE </a:t>
            </a:r>
            <a:br>
              <a:rPr lang="it-IT" altLang="ja-JP" sz="4800" b="0" smtClean="0">
                <a:solidFill>
                  <a:srgbClr val="000000"/>
                </a:solidFill>
                <a:effectLst/>
                <a:latin typeface="Century Gothic" charset="0"/>
              </a:rPr>
            </a:br>
            <a:r>
              <a:rPr lang="it-IT" altLang="ja-JP" sz="4800" b="0" smtClean="0">
                <a:solidFill>
                  <a:srgbClr val="000000"/>
                </a:solidFill>
                <a:effectLst/>
                <a:latin typeface="Century Gothic" charset="0"/>
              </a:rPr>
              <a:t>SVILUPPO </a:t>
            </a:r>
            <a:r>
              <a:rPr lang="it-IT" altLang="ja-JP" sz="4800" b="0" dirty="0" smtClean="0">
                <a:solidFill>
                  <a:srgbClr val="000000"/>
                </a:solidFill>
                <a:effectLst/>
                <a:latin typeface="Century Gothic" charset="0"/>
              </a:rPr>
              <a:t>PSICOPATOLOGICO</a:t>
            </a:r>
            <a:endParaRPr lang="it-IT" sz="4800" b="0" i="1" dirty="0">
              <a:solidFill>
                <a:srgbClr val="000000"/>
              </a:solidFill>
              <a:effectLst/>
              <a:latin typeface="Century Gothic"/>
              <a:cs typeface="Century Gothic"/>
            </a:endParaRPr>
          </a:p>
        </p:txBody>
      </p:sp>
      <p:pic>
        <p:nvPicPr>
          <p:cNvPr id="932867"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147"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extLst>
      <p:ext uri="{BB962C8B-B14F-4D97-AF65-F5344CB8AC3E}">
        <p14:creationId xmlns:p14="http://schemas.microsoft.com/office/powerpoint/2010/main" val="486055961"/>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2"/>
          <p:cNvSpPr>
            <a:spLocks noGrp="1" noChangeArrowheads="1"/>
          </p:cNvSpPr>
          <p:nvPr>
            <p:ph type="title" idx="4294967295"/>
          </p:nvPr>
        </p:nvSpPr>
        <p:spPr>
          <a:xfrm>
            <a:off x="762000" y="1219200"/>
            <a:ext cx="8382000" cy="5029200"/>
          </a:xfrm>
          <a:noFill/>
        </p:spPr>
        <p:txBody>
          <a:bodyPr>
            <a:normAutofit fontScale="90000"/>
          </a:bodyPr>
          <a:lstStyle/>
          <a:p>
            <a:pPr algn="l" eaLnBrk="1" hangingPunct="1"/>
            <a:r>
              <a:rPr lang="ja-JP" altLang="it-IT" sz="3000" b="0" i="1">
                <a:solidFill>
                  <a:srgbClr val="000000"/>
                </a:solidFill>
                <a:effectLst/>
                <a:latin typeface="Times New Roman" charset="0"/>
              </a:rPr>
              <a:t>“</a:t>
            </a:r>
            <a:r>
              <a:rPr lang="it-IT" altLang="ja-JP" sz="3000" b="0" i="1">
                <a:solidFill>
                  <a:srgbClr val="000000"/>
                </a:solidFill>
                <a:effectLst/>
                <a:latin typeface="Verdana" charset="0"/>
              </a:rPr>
              <a:t>1)</a:t>
            </a:r>
            <a:r>
              <a:rPr lang="it-IT" altLang="ja-JP" sz="3000" b="0" i="1">
                <a:solidFill>
                  <a:srgbClr val="000000"/>
                </a:solidFill>
                <a:effectLst/>
                <a:latin typeface="Arial" charset="0"/>
              </a:rPr>
              <a:t> </a:t>
            </a:r>
            <a:r>
              <a:rPr lang="it-IT" altLang="ja-JP" sz="3000" b="0" i="1">
                <a:solidFill>
                  <a:srgbClr val="000000"/>
                </a:solidFill>
                <a:effectLst/>
                <a:latin typeface="Verdana" charset="0"/>
              </a:rPr>
              <a:t>Nel caso il ragazzo abbia una buona famiglia la cosa migliore è lasciarlo alle cure dei genitori poiché </a:t>
            </a:r>
            <a:r>
              <a:rPr lang="ja-JP" altLang="it-IT" sz="3000" b="0" i="1">
                <a:solidFill>
                  <a:srgbClr val="000000"/>
                </a:solidFill>
                <a:effectLst/>
                <a:latin typeface="Times New Roman" charset="0"/>
              </a:rPr>
              <a:t>“</a:t>
            </a:r>
            <a:r>
              <a:rPr lang="it-IT" altLang="ja-JP" sz="3000" b="0" i="1">
                <a:solidFill>
                  <a:srgbClr val="000000"/>
                </a:solidFill>
                <a:effectLst/>
                <a:latin typeface="Verdana" charset="0"/>
              </a:rPr>
              <a:t> i genitori sono i migliori custodi dei loro figli</a:t>
            </a:r>
            <a:r>
              <a:rPr lang="ja-JP" altLang="it-IT" sz="3000" b="0" i="1">
                <a:solidFill>
                  <a:srgbClr val="000000"/>
                </a:solidFill>
                <a:effectLst/>
                <a:latin typeface="Times New Roman" charset="0"/>
              </a:rPr>
              <a:t>”</a:t>
            </a:r>
            <a:r>
              <a:rPr lang="it-IT" altLang="ja-JP" sz="3000" b="0" i="1">
                <a:solidFill>
                  <a:srgbClr val="000000"/>
                </a:solidFill>
                <a:effectLst/>
                <a:latin typeface="Verdana" charset="0"/>
              </a:rPr>
              <a:t>;</a:t>
            </a:r>
            <a:br>
              <a:rPr lang="it-IT" altLang="ja-JP" sz="3000" b="0" i="1">
                <a:solidFill>
                  <a:srgbClr val="000000"/>
                </a:solidFill>
                <a:effectLst/>
                <a:latin typeface="Verdana" charset="0"/>
              </a:rPr>
            </a:br>
            <a:r>
              <a:rPr lang="it-IT" altLang="ja-JP" sz="3000" b="0" i="1">
                <a:solidFill>
                  <a:srgbClr val="000000"/>
                </a:solidFill>
                <a:effectLst/>
                <a:latin typeface="Verdana" charset="0"/>
              </a:rPr>
              <a:t>2)</a:t>
            </a:r>
            <a:r>
              <a:rPr lang="it-IT" altLang="ja-JP" sz="3000" b="0" i="1">
                <a:solidFill>
                  <a:srgbClr val="000000"/>
                </a:solidFill>
                <a:effectLst/>
                <a:latin typeface="Arial" charset="0"/>
              </a:rPr>
              <a:t> </a:t>
            </a:r>
            <a:r>
              <a:rPr lang="it-IT" altLang="ja-JP" sz="3000" b="0" i="1">
                <a:solidFill>
                  <a:srgbClr val="000000"/>
                </a:solidFill>
                <a:effectLst/>
                <a:latin typeface="Verdana" charset="0"/>
              </a:rPr>
              <a:t>Il più delle volte la casa del ragazzo può servire solo come alloggio e il ragazzo abbisogna del supporto di un assistente sociale giudiziario che dovrà dare al ragazzo  quello che manca  nella sua casa  </a:t>
            </a:r>
            <a:r>
              <a:rPr lang="ja-JP" altLang="it-IT" sz="3000" b="0" i="1">
                <a:solidFill>
                  <a:srgbClr val="000000"/>
                </a:solidFill>
                <a:effectLst/>
                <a:latin typeface="Times New Roman" charset="0"/>
              </a:rPr>
              <a:t>“</a:t>
            </a:r>
            <a:r>
              <a:rPr lang="it-IT" altLang="ja-JP" sz="3000" b="0" i="1">
                <a:solidFill>
                  <a:srgbClr val="000000"/>
                </a:solidFill>
                <a:effectLst/>
                <a:latin typeface="Verdana" charset="0"/>
              </a:rPr>
              <a:t> amore sorretto dalla forza  (della legge)</a:t>
            </a:r>
            <a:r>
              <a:rPr lang="ja-JP" altLang="it-IT" sz="3000" b="0" i="1">
                <a:solidFill>
                  <a:srgbClr val="000000"/>
                </a:solidFill>
                <a:effectLst/>
                <a:latin typeface="Times New Roman" charset="0"/>
              </a:rPr>
              <a:t>”</a:t>
            </a:r>
            <a:r>
              <a:rPr lang="it-IT" altLang="ja-JP" sz="3000" b="0" i="1">
                <a:solidFill>
                  <a:srgbClr val="000000"/>
                </a:solidFill>
                <a:effectLst/>
                <a:latin typeface="Verdana" charset="0"/>
              </a:rPr>
              <a:t>;</a:t>
            </a:r>
            <a:r>
              <a:rPr lang="it-IT" altLang="ja-JP" b="0" i="1">
                <a:solidFill>
                  <a:srgbClr val="000000"/>
                </a:solidFill>
                <a:effectLst/>
                <a:latin typeface="Verdana" charset="0"/>
              </a:rPr>
              <a:t/>
            </a:r>
            <a:br>
              <a:rPr lang="it-IT" altLang="ja-JP" b="0" i="1">
                <a:solidFill>
                  <a:srgbClr val="000000"/>
                </a:solidFill>
                <a:effectLst/>
                <a:latin typeface="Verdana" charset="0"/>
              </a:rPr>
            </a:br>
            <a:endParaRPr lang="it-IT" b="0" i="1">
              <a:solidFill>
                <a:srgbClr val="000000"/>
              </a:solidFill>
              <a:effectLst/>
              <a:latin typeface="Verdana" charset="0"/>
            </a:endParaRPr>
          </a:p>
        </p:txBody>
      </p:sp>
      <p:pic>
        <p:nvPicPr>
          <p:cNvPr id="934915"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6195"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762000" y="990600"/>
            <a:ext cx="8382000" cy="5029200"/>
          </a:xfrm>
          <a:noFill/>
        </p:spPr>
        <p:txBody>
          <a:bodyPr>
            <a:normAutofit fontScale="90000"/>
          </a:bodyPr>
          <a:lstStyle/>
          <a:p>
            <a:pPr algn="l" eaLnBrk="1" hangingPunct="1"/>
            <a:r>
              <a:rPr lang="it-IT" sz="2500" b="0" i="1">
                <a:solidFill>
                  <a:srgbClr val="000000"/>
                </a:solidFill>
                <a:effectLst/>
                <a:latin typeface="Verdana" charset="0"/>
              </a:rPr>
              <a:t> 3)</a:t>
            </a:r>
            <a:r>
              <a:rPr lang="it-IT" sz="2500" b="0" i="1">
                <a:solidFill>
                  <a:srgbClr val="000000"/>
                </a:solidFill>
                <a:effectLst/>
                <a:latin typeface="Arial" charset="0"/>
              </a:rPr>
              <a:t> </a:t>
            </a:r>
            <a:r>
              <a:rPr lang="it-IT" sz="2500" b="0" i="1">
                <a:solidFill>
                  <a:srgbClr val="000000"/>
                </a:solidFill>
                <a:effectLst/>
                <a:latin typeface="Verdana" charset="0"/>
              </a:rPr>
              <a:t>Sovente la casa del ragazzo non è abbastanza buona perché egli vi possa rimanere, anche con l</a:t>
            </a:r>
            <a:r>
              <a:rPr lang="ja-JP" altLang="it-IT" sz="2500" b="0" i="1">
                <a:solidFill>
                  <a:srgbClr val="000000"/>
                </a:solidFill>
                <a:effectLst/>
                <a:latin typeface="Times New Roman" charset="0"/>
              </a:rPr>
              <a:t>’</a:t>
            </a:r>
            <a:r>
              <a:rPr lang="it-IT" altLang="ja-JP" sz="2500" b="0" i="1">
                <a:solidFill>
                  <a:srgbClr val="000000"/>
                </a:solidFill>
                <a:effectLst/>
                <a:latin typeface="Verdana" charset="0"/>
              </a:rPr>
              <a:t>ausilio di un assistenza adeguata, ed allora la comunità appare la soluzione migliore ove il ragazzo possa ricevere amore associato ad una guida energica;</a:t>
            </a:r>
            <a:br>
              <a:rPr lang="it-IT" altLang="ja-JP" sz="2500" b="0" i="1">
                <a:solidFill>
                  <a:srgbClr val="000000"/>
                </a:solidFill>
                <a:effectLst/>
                <a:latin typeface="Verdana" charset="0"/>
              </a:rPr>
            </a:br>
            <a:r>
              <a:rPr lang="it-IT" altLang="ja-JP" sz="2500" b="0" i="1">
                <a:solidFill>
                  <a:srgbClr val="000000"/>
                </a:solidFill>
                <a:effectLst/>
                <a:latin typeface="Verdana" charset="0"/>
              </a:rPr>
              <a:t> </a:t>
            </a:r>
            <a:br>
              <a:rPr lang="it-IT" altLang="ja-JP" sz="2500" b="0" i="1">
                <a:solidFill>
                  <a:srgbClr val="000000"/>
                </a:solidFill>
                <a:effectLst/>
                <a:latin typeface="Verdana" charset="0"/>
              </a:rPr>
            </a:br>
            <a:r>
              <a:rPr lang="it-IT" altLang="ja-JP" sz="2500" b="0" i="1">
                <a:solidFill>
                  <a:srgbClr val="000000"/>
                </a:solidFill>
                <a:effectLst/>
                <a:latin typeface="Verdana" charset="0"/>
              </a:rPr>
              <a:t> 4)</a:t>
            </a:r>
            <a:r>
              <a:rPr lang="it-IT" altLang="ja-JP" sz="2500" b="0" i="1">
                <a:solidFill>
                  <a:srgbClr val="000000"/>
                </a:solidFill>
                <a:effectLst/>
                <a:latin typeface="Arial" charset="0"/>
              </a:rPr>
              <a:t> </a:t>
            </a:r>
            <a:r>
              <a:rPr lang="it-IT" altLang="ja-JP" sz="2500" b="0" i="1">
                <a:solidFill>
                  <a:srgbClr val="000000"/>
                </a:solidFill>
                <a:effectLst/>
                <a:latin typeface="Verdana" charset="0"/>
              </a:rPr>
              <a:t>Fra i ragazzi che compaiono in Tribunale alcuni hanno  </a:t>
            </a:r>
            <a:r>
              <a:rPr lang="ja-JP" altLang="it-IT" sz="2500" b="0" i="1">
                <a:solidFill>
                  <a:srgbClr val="000000"/>
                </a:solidFill>
                <a:effectLst/>
                <a:latin typeface="Times New Roman" charset="0"/>
              </a:rPr>
              <a:t>“</a:t>
            </a:r>
            <a:r>
              <a:rPr lang="it-IT" altLang="ja-JP" sz="2500" b="0" i="1">
                <a:solidFill>
                  <a:srgbClr val="000000"/>
                </a:solidFill>
                <a:effectLst/>
                <a:latin typeface="Verdana" charset="0"/>
              </a:rPr>
              <a:t>superato quei limiti oltre i quali una comunità non è più in grado di assumersene la guida, essi possono essere controllati solo attraverso una pratica educativa dura che sarebbe assai negativa per chi non fosse tanto malato</a:t>
            </a:r>
            <a:r>
              <a:rPr lang="ja-JP" altLang="it-IT" sz="2500" b="0" i="1">
                <a:solidFill>
                  <a:srgbClr val="000000"/>
                </a:solidFill>
                <a:effectLst/>
                <a:latin typeface="Times New Roman" charset="0"/>
              </a:rPr>
              <a:t>”</a:t>
            </a:r>
            <a:r>
              <a:rPr lang="it-IT" altLang="ja-JP" sz="2500" b="0">
                <a:solidFill>
                  <a:srgbClr val="000000"/>
                </a:solidFill>
                <a:effectLst/>
                <a:latin typeface="Verdana" charset="0"/>
              </a:rPr>
              <a:t>.</a:t>
            </a:r>
            <a:r>
              <a:rPr lang="it-IT" altLang="ja-JP" b="0">
                <a:solidFill>
                  <a:srgbClr val="000000"/>
                </a:solidFill>
                <a:effectLst/>
                <a:latin typeface="Verdana" charset="0"/>
              </a:rPr>
              <a:t/>
            </a:r>
            <a:br>
              <a:rPr lang="it-IT" altLang="ja-JP" b="0">
                <a:solidFill>
                  <a:srgbClr val="000000"/>
                </a:solidFill>
                <a:effectLst/>
                <a:latin typeface="Verdana" charset="0"/>
              </a:rPr>
            </a:br>
            <a:endParaRPr lang="it-IT" b="0">
              <a:solidFill>
                <a:srgbClr val="000000"/>
              </a:solidFill>
              <a:effectLst/>
              <a:latin typeface="Verdana" charset="0"/>
            </a:endParaRPr>
          </a:p>
        </p:txBody>
      </p:sp>
      <p:pic>
        <p:nvPicPr>
          <p:cNvPr id="936963"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8243"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467544" y="990600"/>
            <a:ext cx="8382000" cy="5029200"/>
          </a:xfrm>
          <a:noFill/>
        </p:spPr>
        <p:txBody>
          <a:bodyPr>
            <a:normAutofit/>
          </a:bodyPr>
          <a:lstStyle/>
          <a:p>
            <a:pPr algn="l" eaLnBrk="1" hangingPunct="1"/>
            <a:endParaRPr lang="it-IT" b="0" dirty="0">
              <a:solidFill>
                <a:srgbClr val="000000"/>
              </a:solidFill>
              <a:effectLst/>
              <a:latin typeface="Verdana" charset="0"/>
            </a:endParaRPr>
          </a:p>
        </p:txBody>
      </p:sp>
      <p:pic>
        <p:nvPicPr>
          <p:cNvPr id="936963"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8243"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pic>
        <p:nvPicPr>
          <p:cNvPr id="5" name="Picture 8" descr="83_nespolo"/>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729352"/>
            <a:ext cx="7164000" cy="5868000"/>
          </a:xfrm>
          <a:prstGeom prst="rect">
            <a:avLst/>
          </a:prstGeom>
          <a:noFill/>
          <a:ln w="76200">
            <a:pattFill prst="pct40">
              <a:fgClr>
                <a:srgbClr val="00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263604"/>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4" name="Rectangle 2"/>
          <p:cNvSpPr>
            <a:spLocks noGrp="1" noChangeArrowheads="1"/>
          </p:cNvSpPr>
          <p:nvPr>
            <p:ph type="title" idx="4294967295"/>
          </p:nvPr>
        </p:nvSpPr>
        <p:spPr>
          <a:xfrm>
            <a:off x="0" y="277813"/>
            <a:ext cx="8229600" cy="944562"/>
          </a:xfrm>
        </p:spPr>
        <p:txBody>
          <a:bodyPr/>
          <a:lstStyle/>
          <a:p>
            <a:pPr eaLnBrk="1" hangingPunct="1">
              <a:defRPr/>
            </a:pPr>
            <a:r>
              <a:rPr lang="it-IT" sz="2800" b="0">
                <a:solidFill>
                  <a:srgbClr val="000000"/>
                </a:solidFill>
                <a:effectLst>
                  <a:outerShdw blurRad="38100" dist="38100" dir="2700000" algn="tl">
                    <a:srgbClr val="FFFFFF"/>
                  </a:outerShdw>
                </a:effectLst>
                <a:latin typeface="Verdana" charset="0"/>
                <a:cs typeface="+mj-cs"/>
              </a:rPr>
              <a:t>Lista per la psicopatia di Hare</a:t>
            </a:r>
            <a:endParaRPr lang="it-IT" sz="2800" b="0">
              <a:solidFill>
                <a:schemeClr val="hlink"/>
              </a:solidFill>
              <a:latin typeface="Verdana" charset="0"/>
              <a:cs typeface="+mj-cs"/>
            </a:endParaRPr>
          </a:p>
        </p:txBody>
      </p:sp>
      <p:sp>
        <p:nvSpPr>
          <p:cNvPr id="678915" name="Rectangle 3"/>
          <p:cNvSpPr>
            <a:spLocks noGrp="1" noChangeArrowheads="1"/>
          </p:cNvSpPr>
          <p:nvPr>
            <p:ph type="body" idx="4294967295"/>
          </p:nvPr>
        </p:nvSpPr>
        <p:spPr>
          <a:xfrm>
            <a:off x="0" y="1219200"/>
            <a:ext cx="8229600" cy="5449888"/>
          </a:xfrm>
          <a:extLst>
            <a:ext uri="{91240B29-F687-4f45-9708-019B960494DF}">
              <a14:hiddenLine xmlns:a14="http://schemas.microsoft.com/office/drawing/2010/main" w="76200" cmpd="tri">
                <a:solidFill>
                  <a:schemeClr val="accent2"/>
                </a:solidFill>
                <a:miter lim="800000"/>
                <a:headEnd/>
                <a:tailEnd/>
              </a14:hiddenLine>
            </a:ext>
          </a:extLst>
        </p:spPr>
        <p:txBody>
          <a:bodyPr/>
          <a:lstStyle/>
          <a:p>
            <a:pPr eaLnBrk="1" hangingPunct="1">
              <a:lnSpc>
                <a:spcPct val="80000"/>
              </a:lnSpc>
              <a:defRPr/>
            </a:pPr>
            <a:endParaRPr lang="it-IT" sz="1200">
              <a:solidFill>
                <a:srgbClr val="000000"/>
              </a:solidFill>
              <a:effectLst>
                <a:outerShdw blurRad="38100" dist="38100" dir="2700000" algn="tl">
                  <a:srgbClr val="FFFFFF"/>
                </a:outerShdw>
              </a:effectLst>
              <a:latin typeface="Verdana" charset="0"/>
              <a:cs typeface="+mn-cs"/>
            </a:endParaRP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Loquacità - </a:t>
            </a:r>
            <a:r>
              <a:rPr lang="it-IT" sz="1800">
                <a:solidFill>
                  <a:srgbClr val="000000"/>
                </a:solidFill>
                <a:effectLst/>
                <a:latin typeface="Century Gothic" charset="0"/>
                <a:cs typeface="+mn-cs"/>
              </a:rPr>
              <a:t>Comportamento accattivante e superficiale</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Forte senso di autostima</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Bisogno di stimoli.  Propensione alla noia</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Menzogna patologica</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Senso del comando.  </a:t>
            </a:r>
            <a:r>
              <a:rPr lang="it-IT" sz="1800">
                <a:solidFill>
                  <a:srgbClr val="000000"/>
                </a:solidFill>
                <a:effectLst/>
                <a:latin typeface="Century Gothic" charset="0"/>
                <a:cs typeface="+mn-cs"/>
              </a:rPr>
              <a:t>Tendenza alla manipolazione</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Mancanza di rimorso o di senso di colpa</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Affettività superficiale</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Indifferenza.    </a:t>
            </a:r>
            <a:r>
              <a:rPr lang="it-IT" sz="1800">
                <a:solidFill>
                  <a:srgbClr val="000000"/>
                </a:solidFill>
                <a:effectLst/>
                <a:latin typeface="Century Gothic" charset="0"/>
                <a:cs typeface="+mn-cs"/>
              </a:rPr>
              <a:t>Mancanza di empatia</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Stile di vita parassitario</a:t>
            </a:r>
          </a:p>
          <a:p>
            <a:pPr eaLnBrk="1" hangingPunct="1">
              <a:spcAft>
                <a:spcPct val="20000"/>
              </a:spcAft>
              <a:buClr>
                <a:srgbClr val="C20000"/>
              </a:buClr>
              <a:buSzPct val="125000"/>
              <a:buFont typeface="Times" charset="0"/>
              <a:buChar char="•"/>
              <a:defRPr/>
            </a:pPr>
            <a:r>
              <a:rPr lang="it-IT" sz="2000">
                <a:solidFill>
                  <a:srgbClr val="000000"/>
                </a:solidFill>
                <a:effectLst/>
                <a:latin typeface="Century Gothic" charset="0"/>
                <a:cs typeface="+mn-cs"/>
              </a:rPr>
              <a:t>Insufficiente controllo del proprio comportamento</a:t>
            </a:r>
            <a:endParaRPr lang="it-IT" sz="1800">
              <a:solidFill>
                <a:srgbClr val="000000"/>
              </a:solidFill>
              <a:effectLst>
                <a:outerShdw blurRad="38100" dist="38100" dir="2700000" algn="tl">
                  <a:srgbClr val="FFFFFF"/>
                </a:outerShdw>
              </a:effectLst>
              <a:latin typeface="Verdana"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539552" y="1981200"/>
            <a:ext cx="8234362" cy="3200400"/>
          </a:xfrm>
        </p:spPr>
        <p:txBody>
          <a:bodyPr>
            <a:normAutofit fontScale="90000"/>
          </a:bodyPr>
          <a:lstStyle/>
          <a:p>
            <a:pPr algn="just" eaLnBrk="1" hangingPunct="1">
              <a:lnSpc>
                <a:spcPct val="150000"/>
              </a:lnSpc>
              <a:defRPr/>
            </a:pPr>
            <a:r>
              <a:rPr lang="it-IT" sz="3200" b="0" dirty="0">
                <a:solidFill>
                  <a:srgbClr val="000000"/>
                </a:solidFill>
                <a:effectLst/>
                <a:latin typeface="Century Gothic" charset="0"/>
                <a:cs typeface="+mj-cs"/>
              </a:rPr>
              <a:t>Nel minore va quindi provata la </a:t>
            </a:r>
            <a:r>
              <a:rPr lang="it-IT" sz="3200" dirty="0">
                <a:solidFill>
                  <a:srgbClr val="000000"/>
                </a:solidFill>
                <a:effectLst/>
                <a:latin typeface="Century Gothic" charset="0"/>
                <a:cs typeface="+mj-cs"/>
              </a:rPr>
              <a:t>conquista</a:t>
            </a:r>
            <a:r>
              <a:rPr lang="it-IT" sz="3200" b="0" dirty="0">
                <a:solidFill>
                  <a:srgbClr val="000000"/>
                </a:solidFill>
                <a:effectLst/>
                <a:latin typeface="Century Gothic" charset="0"/>
                <a:cs typeface="+mj-cs"/>
              </a:rPr>
              <a:t> (e non la perdita) di un sufficiente grado di maturazione cognitivo affettiva che lo renda capace di rapportarsi adeguatamente con la norma penale.</a:t>
            </a:r>
            <a:br>
              <a:rPr lang="it-IT" sz="3200" b="0" dirty="0">
                <a:solidFill>
                  <a:srgbClr val="000000"/>
                </a:solidFill>
                <a:effectLst/>
                <a:latin typeface="Century Gothic" charset="0"/>
                <a:cs typeface="+mj-cs"/>
              </a:rPr>
            </a:br>
            <a:endParaRPr lang="it-IT" sz="3200" b="0" dirty="0">
              <a:latin typeface="Arial" charset="0"/>
              <a:cs typeface="+mj-cs"/>
            </a:endParaRPr>
          </a:p>
        </p:txBody>
      </p:sp>
      <p:pic>
        <p:nvPicPr>
          <p:cNvPr id="912387"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5475"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9938" name="Rectangle 2"/>
          <p:cNvSpPr>
            <a:spLocks noGrp="1" noChangeArrowheads="1"/>
          </p:cNvSpPr>
          <p:nvPr>
            <p:ph type="body" idx="4294967295"/>
          </p:nvPr>
        </p:nvSpPr>
        <p:spPr>
          <a:xfrm>
            <a:off x="0" y="549275"/>
            <a:ext cx="8229600" cy="5975350"/>
          </a:xfrm>
          <a:extLst>
            <a:ext uri="{91240B29-F687-4f45-9708-019B960494DF}">
              <a14:hiddenLine xmlns:a14="http://schemas.microsoft.com/office/drawing/2010/main" w="76200" cmpd="tri">
                <a:solidFill>
                  <a:schemeClr val="accent2"/>
                </a:solidFill>
                <a:miter lim="800000"/>
                <a:headEnd/>
                <a:tailEnd/>
              </a14:hiddenLine>
            </a:ext>
          </a:extLst>
        </p:spPr>
        <p:txBody>
          <a:bodyPr/>
          <a:lstStyle/>
          <a:p>
            <a:pPr eaLnBrk="1" hangingPunct="1">
              <a:lnSpc>
                <a:spcPct val="90000"/>
              </a:lnSpc>
              <a:buClr>
                <a:srgbClr val="FF3300"/>
              </a:buClr>
              <a:defRPr/>
            </a:pPr>
            <a:endParaRPr lang="it-IT" sz="1800">
              <a:solidFill>
                <a:srgbClr val="000000"/>
              </a:solidFill>
              <a:effectLst>
                <a:outerShdw blurRad="38100" dist="38100" dir="2700000" algn="tl">
                  <a:srgbClr val="FFFFFF"/>
                </a:outerShdw>
              </a:effectLst>
              <a:latin typeface="Verdana" charset="0"/>
              <a:cs typeface="+mn-cs"/>
            </a:endParaRP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Comportamento sessuale promiscuo</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Precoci problemi del comportamento</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Mancanza di progetti realistici a lungo tempo</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Impulsività</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Irresponsabilità</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Mancata accettazione delle responsabilità delle proprie azioni</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Diversi rapporti coniugali a breve termine</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Delinquenza minorile</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Revoca della liberazione condizionale</a:t>
            </a:r>
          </a:p>
          <a:p>
            <a:pPr eaLnBrk="1" hangingPunct="1">
              <a:spcAft>
                <a:spcPct val="20000"/>
              </a:spcAft>
              <a:buClr>
                <a:srgbClr val="C20000"/>
              </a:buClr>
              <a:buSzPct val="125000"/>
              <a:buFont typeface="Times" charset="0"/>
              <a:buChar char="•"/>
              <a:defRPr/>
            </a:pPr>
            <a:r>
              <a:rPr lang="it-IT" sz="1800">
                <a:solidFill>
                  <a:srgbClr val="000000"/>
                </a:solidFill>
                <a:effectLst/>
                <a:latin typeface="Century Gothic" charset="0"/>
                <a:cs typeface="+mn-cs"/>
              </a:rPr>
              <a:t>Versatilità criminale.</a:t>
            </a:r>
          </a:p>
          <a:p>
            <a:pPr eaLnBrk="1" hangingPunct="1">
              <a:lnSpc>
                <a:spcPct val="90000"/>
              </a:lnSpc>
              <a:buClr>
                <a:srgbClr val="C20000"/>
              </a:buClr>
              <a:buSzPct val="125000"/>
              <a:buFont typeface="Times" charset="0"/>
              <a:buChar char="•"/>
              <a:defRPr/>
            </a:pPr>
            <a:endParaRPr lang="it-IT" sz="1800">
              <a:solidFill>
                <a:srgbClr val="000000"/>
              </a:solidFill>
              <a:effectLst/>
              <a:latin typeface="Century Gothic" charset="0"/>
              <a:cs typeface="+mn-cs"/>
            </a:endParaRPr>
          </a:p>
          <a:p>
            <a:pPr eaLnBrk="1" hangingPunct="1">
              <a:lnSpc>
                <a:spcPct val="90000"/>
              </a:lnSpc>
              <a:buClr>
                <a:srgbClr val="C20000"/>
              </a:buClr>
              <a:buSzPct val="125000"/>
              <a:buFont typeface="Times" charset="0"/>
              <a:buChar char="•"/>
              <a:defRPr/>
            </a:pPr>
            <a:endParaRPr lang="it-IT" sz="1800">
              <a:solidFill>
                <a:srgbClr val="000000"/>
              </a:solidFill>
              <a:effectLst/>
              <a:latin typeface="Century Gothic"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6482"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3666"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
        <p:nvSpPr>
          <p:cNvPr id="916484" name="Text Box 4"/>
          <p:cNvSpPr txBox="1">
            <a:spLocks noChangeArrowheads="1"/>
          </p:cNvSpPr>
          <p:nvPr/>
        </p:nvSpPr>
        <p:spPr bwMode="auto">
          <a:xfrm>
            <a:off x="822325" y="952500"/>
            <a:ext cx="7635875"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kumimoji="1" lang="it-IT" sz="3000">
                <a:solidFill>
                  <a:srgbClr val="000000"/>
                </a:solidFill>
                <a:latin typeface="Century Gothic" charset="0"/>
                <a:cs typeface="+mn-cs"/>
              </a:rPr>
              <a:t>Poiché i processi maturativi non procedono però allo stesso modo nei confronti di ogni tipo di comportamento, nel caso del minore autore di reato è necessario, ancor più che per l</a:t>
            </a:r>
            <a:r>
              <a:rPr kumimoji="1" lang="ja-JP" altLang="it-IT" sz="3000">
                <a:solidFill>
                  <a:srgbClr val="000000"/>
                </a:solidFill>
                <a:latin typeface="Arial"/>
                <a:cs typeface="+mn-cs"/>
              </a:rPr>
              <a:t>’</a:t>
            </a:r>
            <a:r>
              <a:rPr kumimoji="1" lang="it-IT" sz="3000">
                <a:solidFill>
                  <a:srgbClr val="000000"/>
                </a:solidFill>
                <a:latin typeface="Century Gothic" charset="0"/>
                <a:cs typeface="+mn-cs"/>
              </a:rPr>
              <a:t>adulto, valutare la sua capacità di intendere e di volere non soltanto in relazione al momento in cui è stato commesso il fatto ma anche in relazione alla specifica tipologia del reato (Canepa,1974).</a:t>
            </a: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467544" y="914400"/>
            <a:ext cx="8382000" cy="5029200"/>
          </a:xfrm>
          <a:noFill/>
        </p:spPr>
        <p:txBody>
          <a:bodyPr/>
          <a:lstStyle/>
          <a:p>
            <a:pPr algn="l" eaLnBrk="1" hangingPunct="1"/>
            <a:r>
              <a:rPr lang="it-IT" sz="3200" b="0" dirty="0">
                <a:solidFill>
                  <a:srgbClr val="000000"/>
                </a:solidFill>
                <a:effectLst/>
                <a:latin typeface="Century Gothic" charset="0"/>
              </a:rPr>
              <a:t>Un conto, infatti, è valutare la maturità a fronte di certi reati tipici </a:t>
            </a:r>
            <a:r>
              <a:rPr lang="it-IT" sz="3200" b="0" dirty="0" err="1">
                <a:solidFill>
                  <a:srgbClr val="000000"/>
                </a:solidFill>
                <a:effectLst/>
                <a:latin typeface="Century Gothic" charset="0"/>
              </a:rPr>
              <a:t>dell</a:t>
            </a:r>
            <a:r>
              <a:rPr lang="ja-JP" altLang="it-IT" sz="3200" b="0" dirty="0">
                <a:solidFill>
                  <a:srgbClr val="000000"/>
                </a:solidFill>
                <a:effectLst/>
                <a:latin typeface="Times New Roman" charset="0"/>
              </a:rPr>
              <a:t>’</a:t>
            </a:r>
            <a:r>
              <a:rPr lang="it-IT" altLang="ja-JP" sz="3200" b="0" dirty="0">
                <a:solidFill>
                  <a:srgbClr val="000000"/>
                </a:solidFill>
                <a:effectLst/>
                <a:latin typeface="Century Gothic" charset="0"/>
              </a:rPr>
              <a:t>adolescente, come quelli legati a manifestazioni di bullismo, quelli legati alla propria affermazione sessuale o a certi reati contro la proprietà compiuti a scopo dimostrativo, un conto è valutarla a fronte di reati più gravi come la vera e propria violenza sessuale o l</a:t>
            </a:r>
            <a:r>
              <a:rPr lang="ja-JP" altLang="it-IT" sz="3200" b="0" dirty="0">
                <a:solidFill>
                  <a:srgbClr val="000000"/>
                </a:solidFill>
                <a:effectLst/>
                <a:latin typeface="Times New Roman" charset="0"/>
              </a:rPr>
              <a:t>’</a:t>
            </a:r>
            <a:r>
              <a:rPr lang="it-IT" altLang="ja-JP" sz="3200" b="0" dirty="0">
                <a:solidFill>
                  <a:srgbClr val="000000"/>
                </a:solidFill>
                <a:effectLst/>
                <a:latin typeface="Century Gothic" charset="0"/>
              </a:rPr>
              <a:t>omicidio.</a:t>
            </a:r>
            <a:endParaRPr lang="it-IT" sz="2800" b="0" dirty="0">
              <a:effectLst/>
              <a:latin typeface="Verdana" charset="0"/>
            </a:endParaRPr>
          </a:p>
        </p:txBody>
      </p:sp>
      <p:pic>
        <p:nvPicPr>
          <p:cNvPr id="924675"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5"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a:xfrm>
            <a:off x="395536" y="992088"/>
            <a:ext cx="8382000" cy="5029200"/>
          </a:xfrm>
          <a:noFill/>
        </p:spPr>
        <p:txBody>
          <a:bodyPr/>
          <a:lstStyle/>
          <a:p>
            <a:pPr algn="l" eaLnBrk="1" hangingPunct="1"/>
            <a:r>
              <a:rPr lang="it-IT" sz="3400" b="0">
                <a:solidFill>
                  <a:srgbClr val="000000"/>
                </a:solidFill>
                <a:effectLst/>
                <a:latin typeface="Century Gothic" charset="0"/>
              </a:rPr>
              <a:t>Un conto, infine, è se il reato appare un comportamento del singolo o se, al contrario, scaturisce da un comportamento </a:t>
            </a:r>
            <a:r>
              <a:rPr lang="ja-JP" altLang="it-IT" sz="3400" b="0">
                <a:solidFill>
                  <a:srgbClr val="000000"/>
                </a:solidFill>
                <a:effectLst/>
                <a:latin typeface="Times New Roman" charset="0"/>
              </a:rPr>
              <a:t>“</a:t>
            </a:r>
            <a:r>
              <a:rPr lang="it-IT" altLang="ja-JP" sz="3400" b="0">
                <a:solidFill>
                  <a:srgbClr val="000000"/>
                </a:solidFill>
                <a:effectLst/>
                <a:latin typeface="Century Gothic" charset="0"/>
              </a:rPr>
              <a:t>di gruppo</a:t>
            </a:r>
            <a:r>
              <a:rPr lang="ja-JP" altLang="it-IT" sz="3400" b="0">
                <a:solidFill>
                  <a:srgbClr val="000000"/>
                </a:solidFill>
                <a:effectLst/>
                <a:latin typeface="Times New Roman" charset="0"/>
              </a:rPr>
              <a:t>”</a:t>
            </a:r>
            <a:r>
              <a:rPr lang="it-IT" altLang="ja-JP" sz="3400" b="0">
                <a:solidFill>
                  <a:srgbClr val="000000"/>
                </a:solidFill>
                <a:effectLst/>
                <a:latin typeface="Century Gothic" charset="0"/>
              </a:rPr>
              <a:t>, o ancora da un comportamento messo in atto in presenza di figure adulte nei confronti delle quali il minore poteva sentirsi in soggezione psicologica.</a:t>
            </a:r>
            <a:endParaRPr lang="it-IT" sz="2800" b="0">
              <a:effectLst/>
              <a:latin typeface="Verdana" charset="0"/>
            </a:endParaRPr>
          </a:p>
        </p:txBody>
      </p:sp>
      <p:pic>
        <p:nvPicPr>
          <p:cNvPr id="926723"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003"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spTree>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762000"/>
            <a:ext cx="8642350" cy="5181600"/>
          </a:xfrm>
        </p:spPr>
        <p:txBody>
          <a:bodyPr/>
          <a:lstStyle/>
          <a:p>
            <a:pPr eaLnBrk="1" hangingPunct="1">
              <a:lnSpc>
                <a:spcPct val="90000"/>
              </a:lnSpc>
              <a:buFont typeface="Wingdings" charset="0"/>
              <a:buNone/>
              <a:defRPr/>
            </a:pPr>
            <a:r>
              <a:rPr lang="it-IT" sz="2800">
                <a:solidFill>
                  <a:srgbClr val="000000"/>
                </a:solidFill>
                <a:effectLst>
                  <a:outerShdw blurRad="38100" dist="38100" dir="2700000" algn="tl">
                    <a:srgbClr val="FFFFFF"/>
                  </a:outerShdw>
                </a:effectLst>
                <a:latin typeface="Century Gothic" charset="0"/>
                <a:cs typeface="+mn-cs"/>
              </a:rPr>
              <a:t>	</a:t>
            </a:r>
          </a:p>
        </p:txBody>
      </p:sp>
      <p:pic>
        <p:nvPicPr>
          <p:cNvPr id="918531"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5715"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pic>
        <p:nvPicPr>
          <p:cNvPr id="115716" name="Picture 5" descr="prbrainmaturing_35704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98525"/>
            <a:ext cx="7259638"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8534" name="Text Box 6"/>
          <p:cNvSpPr txBox="1">
            <a:spLocks noChangeArrowheads="1"/>
          </p:cNvSpPr>
          <p:nvPr/>
        </p:nvSpPr>
        <p:spPr bwMode="auto">
          <a:xfrm>
            <a:off x="1050925" y="5829300"/>
            <a:ext cx="71024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400">
                <a:solidFill>
                  <a:srgbClr val="C20000"/>
                </a:solidFill>
                <a:latin typeface="Century Gothic" charset="0"/>
                <a:cs typeface="+mn-cs"/>
              </a:rPr>
              <a:t>Gogtay N., Rapoport J., Thompson P.&amp; Toga A. ,2004</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371921" y="692696"/>
            <a:ext cx="8664575" cy="5181600"/>
          </a:xfrm>
        </p:spPr>
        <p:txBody>
          <a:bodyPr/>
          <a:lstStyle/>
          <a:p>
            <a:pPr eaLnBrk="1" hangingPunct="1">
              <a:lnSpc>
                <a:spcPct val="90000"/>
              </a:lnSpc>
              <a:buFont typeface="Wingdings" charset="0"/>
              <a:buNone/>
              <a:defRPr/>
            </a:pPr>
            <a:r>
              <a:rPr lang="it-IT" sz="2800" dirty="0">
                <a:solidFill>
                  <a:srgbClr val="000000"/>
                </a:solidFill>
                <a:effectLst>
                  <a:outerShdw blurRad="38100" dist="38100" dir="2700000" algn="tl">
                    <a:srgbClr val="FFFFFF"/>
                  </a:outerShdw>
                </a:effectLst>
                <a:latin typeface="Century Gothic" charset="0"/>
                <a:cs typeface="+mn-cs"/>
              </a:rPr>
              <a:t>	</a:t>
            </a:r>
          </a:p>
        </p:txBody>
      </p:sp>
      <p:pic>
        <p:nvPicPr>
          <p:cNvPr id="952323"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1619"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pic>
        <p:nvPicPr>
          <p:cNvPr id="2" name="Immagine 1"/>
          <p:cNvPicPr>
            <a:picLocks noChangeAspect="1"/>
          </p:cNvPicPr>
          <p:nvPr/>
        </p:nvPicPr>
        <p:blipFill>
          <a:blip r:embed="rId4"/>
          <a:stretch>
            <a:fillRect/>
          </a:stretch>
        </p:blipFill>
        <p:spPr>
          <a:xfrm>
            <a:off x="895424" y="911696"/>
            <a:ext cx="7493000" cy="5181600"/>
          </a:xfrm>
          <a:prstGeom prst="rect">
            <a:avLst/>
          </a:prstGeom>
        </p:spPr>
      </p:pic>
    </p:spTree>
    <p:extLst>
      <p:ext uri="{BB962C8B-B14F-4D97-AF65-F5344CB8AC3E}">
        <p14:creationId xmlns:p14="http://schemas.microsoft.com/office/powerpoint/2010/main" val="28566504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4675" name="Picture 5" descr="logoacolori"/>
          <p:cNvPicPr>
            <a:picLocks noChangeAspect="1" noChangeArrowheads="1"/>
          </p:cNvPicPr>
          <p:nvPr/>
        </p:nvPicPr>
        <p:blipFill>
          <a:blip r:embed="rId3">
            <a:clrChange>
              <a:clrFrom>
                <a:srgbClr val="F3F1F4"/>
              </a:clrFrom>
              <a:clrTo>
                <a:srgbClr val="F3F1F4">
                  <a:alpha val="0"/>
                </a:srgbClr>
              </a:clrTo>
            </a:clrChange>
            <a:extLst>
              <a:ext uri="{28A0092B-C50C-407E-A947-70E740481C1C}">
                <a14:useLocalDpi xmlns:a14="http://schemas.microsoft.com/office/drawing/2010/main" val="0"/>
              </a:ext>
            </a:extLst>
          </a:blip>
          <a:srcRect/>
          <a:stretch>
            <a:fillRect/>
          </a:stretch>
        </p:blipFill>
        <p:spPr bwMode="auto">
          <a:xfrm>
            <a:off x="182563" y="6381750"/>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5" name="Rectangle 6"/>
          <p:cNvSpPr>
            <a:spLocks noChangeArrowheads="1"/>
          </p:cNvSpPr>
          <p:nvPr/>
        </p:nvSpPr>
        <p:spPr bwMode="auto">
          <a:xfrm>
            <a:off x="611188" y="46038"/>
            <a:ext cx="8532812" cy="287337"/>
          </a:xfrm>
          <a:prstGeom prst="rect">
            <a:avLst/>
          </a:prstGeom>
          <a:gradFill rotWithShape="1">
            <a:gsLst>
              <a:gs pos="0">
                <a:srgbClr val="3366CC"/>
              </a:gs>
              <a:gs pos="100000">
                <a:srgbClr val="182F5E"/>
              </a:gs>
            </a:gsLst>
            <a:lin ang="0" scaled="1"/>
          </a:gradFill>
          <a:ln w="9525">
            <a:solidFill>
              <a:srgbClr val="003399"/>
            </a:solidFill>
            <a:miter lim="800000"/>
            <a:headEnd/>
            <a:tailEnd/>
          </a:ln>
        </p:spPr>
        <p:txBody>
          <a:bodyPr wrap="none" anchor="ctr"/>
          <a:lstStyle/>
          <a:p>
            <a:pPr algn="r"/>
            <a:endParaRPr lang="it-IT" sz="1600">
              <a:solidFill>
                <a:srgbClr val="FF6600"/>
              </a:solidFill>
              <a:latin typeface="Century Gothic" charset="0"/>
            </a:endParaRPr>
          </a:p>
        </p:txBody>
      </p:sp>
      <p:pic>
        <p:nvPicPr>
          <p:cNvPr id="2" name="Immagine 1"/>
          <p:cNvPicPr>
            <a:picLocks noChangeAspect="1"/>
          </p:cNvPicPr>
          <p:nvPr/>
        </p:nvPicPr>
        <p:blipFill>
          <a:blip r:embed="rId4"/>
          <a:stretch>
            <a:fillRect/>
          </a:stretch>
        </p:blipFill>
        <p:spPr>
          <a:xfrm>
            <a:off x="851024" y="692696"/>
            <a:ext cx="7465392" cy="5686772"/>
          </a:xfrm>
          <a:prstGeom prst="rect">
            <a:avLst/>
          </a:prstGeom>
        </p:spPr>
      </p:pic>
    </p:spTree>
    <p:extLst>
      <p:ext uri="{BB962C8B-B14F-4D97-AF65-F5344CB8AC3E}">
        <p14:creationId xmlns:p14="http://schemas.microsoft.com/office/powerpoint/2010/main" val="914470223"/>
      </p:ext>
    </p:extLst>
  </p:cSld>
  <p:clrMapOvr>
    <a:masterClrMapping/>
  </p:clrMapOvr>
  <p:transition xmlns:p14="http://schemas.microsoft.com/office/powerpoint/2010/main" spd="slow">
    <p:strips/>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2566</TotalTime>
  <Words>858</Words>
  <Application>Microsoft Macintosh PowerPoint</Application>
  <PresentationFormat>Presentazione su schermo (4:3)</PresentationFormat>
  <Paragraphs>134</Paragraphs>
  <Slides>30</Slides>
  <Notes>30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Presentazione di PowerPoint</vt:lpstr>
      <vt:lpstr>Presentazione di PowerPoint</vt:lpstr>
      <vt:lpstr>Nel minore va quindi provata la conquista (e non la perdita) di un sufficiente grado di maturazione cognitivo affettiva che lo renda capace di rapportarsi adeguatamente con la norma penale. </vt:lpstr>
      <vt:lpstr>Presentazione di PowerPoint</vt:lpstr>
      <vt:lpstr>Un conto, infatti, è valutare la maturità a fronte di certi reati tipici dell’adolescente, come quelli legati a manifestazioni di bullismo, quelli legati alla propria affermazione sessuale o a certi reati contro la proprietà compiuti a scopo dimostrativo, un conto è valutarla a fronte di reati più gravi come la vera e propria violenza sessuale o l’omicidio.</vt:lpstr>
      <vt:lpstr>Un conto, infine, è se il reato appare un comportamento del singolo o se, al contrario, scaturisce da un comportamento “di gruppo”, o ancora da un comportamento messo in atto in presenza di figure adulte nei confronti delle quali il minore poteva sentirsi in soggezione psicologica.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Come ci ricorda Winnicott : “ Dobbiamo accettare il fatto che persone psichiatricamente sane dipendano per la loro sanità e per la loro realizzazione personale dalla lealtà ad un delimitato settore della società, magari il club locale delle bocce”           Winnicott,1971,1974</vt:lpstr>
      <vt:lpstr>Come ci ricorda Winnicott : “ Saper tollerare tutto ciò che si può trovare nella propria realtà interna è una delle grandi difficoltà umane e armonizzare la propria realtà interna con quella esterna costituisce una meta importante per l’individuo”           Winnicott,1986</vt:lpstr>
      <vt:lpstr>Presentazione di PowerPoint</vt:lpstr>
      <vt:lpstr>JONATHAN  HAIDT (2006) ha elaborato un modello socio intuizionista basato sull’identificazione di cinque moduli implicati nello sviluppo della moralità: 1)      Sensibilità o avversione  per segni di       sofferenza o dolore negli altri. 2) Risposte emotive alla reciprocità e all’equità. 3) Risposta alla gerarchia sociale. 4) Attenzione per la pulizia e disgusto per   situazioni  concernenti cibo, sesso,   cadaveri. 5) Vincoli di appartenenza al gruppo ed     esclusione  dei non appartenenti  </vt:lpstr>
      <vt:lpstr>Molto spesso inoltre il comportamento deviante appare, nell’adolescente, assumere la specifica funzione di “segnale” di un disagio personale, che può influenzare profondamente le scelte e i modi di comportamento del minore pur non assumendo le caratteristiche di una vera e propria patologia.</vt:lpstr>
      <vt:lpstr>D’altra parte nel redigere una perizia su un minorenne bisogna sempre tenere conto del valore maturativo che può avere l’atto deviante.</vt:lpstr>
      <vt:lpstr>.</vt:lpstr>
      <vt:lpstr>Presentazione di PowerPoint</vt:lpstr>
      <vt:lpstr>Nel suo saggio sull’ assistenza residenziale come terapia Winnicott (1986) scrive “Compresi abbastanza presto che la terapia veniva fatta nell’istituto, dalle sue mura, dal suo tetto, dalla serra di vetro che era il bersaglio dei sassi, dai bagni assurdamente grandi .... La terapia veniva fatta dal cuoco, dalla regolarità con cui  il cibo arrivava in tavola, dai copriletto abbastanza caldi  e forse anche dai loro colori caldi...”.</vt:lpstr>
      <vt:lpstr> E  sempre Winnicott (1986) scrive “Ciò che occorre davvero è un atteggiamento esente da sentimentalismo verso tutti i tipi di produzione, il che significa l’apprezzamento non tanto del talento quanto dello sforzo sotteso ad ogni risultato, per quanto modesto sia”.</vt:lpstr>
      <vt:lpstr> FONDAMENTALE  E’ CONSIDERARE  IL POSSIBILE  SVILUPPO PSICOPATOLOGICO</vt:lpstr>
      <vt:lpstr>“1) Nel caso il ragazzo abbia una buona famiglia la cosa migliore è lasciarlo alle cure dei genitori poiché “ i genitori sono i migliori custodi dei loro figli”; 2) Il più delle volte la casa del ragazzo può servire solo come alloggio e il ragazzo abbisogna del supporto di un assistente sociale giudiziario che dovrà dare al ragazzo  quello che manca  nella sua casa  “ amore sorretto dalla forza  (della legge)”; </vt:lpstr>
      <vt:lpstr> 3) Sovente la casa del ragazzo non è abbastanza buona perché egli vi possa rimanere, anche con l’ausilio di un assistenza adeguata, ed allora la comunità appare la soluzione migliore ove il ragazzo possa ricevere amore associato ad una guida energica;    4) Fra i ragazzi che compaiono in Tribunale alcuni hanno  “superato quei limiti oltre i quali una comunità non è più in grado di assumersene la guida, essi possono essere controllati solo attraverso una pratica educativa dura che sarebbe assai negativa per chi non fosse tanto malato”. </vt:lpstr>
      <vt:lpstr>Presentazione di PowerPoint</vt:lpstr>
      <vt:lpstr>Lista per la psicopatia di Hare</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PSICHIATRIA FORENSE PENALE</dc:title>
  <dc:creator>Francesca Baralla</dc:creator>
  <cp:lastModifiedBy>Marco Marchetti</cp:lastModifiedBy>
  <cp:revision>171</cp:revision>
  <dcterms:created xsi:type="dcterms:W3CDTF">2006-04-02T20:30:19Z</dcterms:created>
  <dcterms:modified xsi:type="dcterms:W3CDTF">2015-10-06T10:06:01Z</dcterms:modified>
</cp:coreProperties>
</file>