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7"/>
  </p:notesMasterIdLst>
  <p:handoutMasterIdLst>
    <p:handoutMasterId r:id="rId48"/>
  </p:handoutMasterIdLst>
  <p:sldIdLst>
    <p:sldId id="399" r:id="rId4"/>
    <p:sldId id="369" r:id="rId5"/>
    <p:sldId id="370" r:id="rId6"/>
    <p:sldId id="371" r:id="rId7"/>
    <p:sldId id="436" r:id="rId8"/>
    <p:sldId id="438" r:id="rId9"/>
    <p:sldId id="260" r:id="rId10"/>
    <p:sldId id="262" r:id="rId11"/>
    <p:sldId id="265" r:id="rId12"/>
    <p:sldId id="376" r:id="rId13"/>
    <p:sldId id="365" r:id="rId14"/>
    <p:sldId id="366" r:id="rId15"/>
    <p:sldId id="390" r:id="rId16"/>
    <p:sldId id="378" r:id="rId17"/>
    <p:sldId id="420" r:id="rId18"/>
    <p:sldId id="421" r:id="rId19"/>
    <p:sldId id="393" r:id="rId20"/>
    <p:sldId id="380" r:id="rId21"/>
    <p:sldId id="381" r:id="rId22"/>
    <p:sldId id="382" r:id="rId23"/>
    <p:sldId id="383" r:id="rId24"/>
    <p:sldId id="394" r:id="rId25"/>
    <p:sldId id="422" r:id="rId26"/>
    <p:sldId id="423" r:id="rId27"/>
    <p:sldId id="384" r:id="rId28"/>
    <p:sldId id="385" r:id="rId29"/>
    <p:sldId id="387" r:id="rId30"/>
    <p:sldId id="425" r:id="rId31"/>
    <p:sldId id="439" r:id="rId32"/>
    <p:sldId id="426" r:id="rId33"/>
    <p:sldId id="427" r:id="rId34"/>
    <p:sldId id="392" r:id="rId35"/>
    <p:sldId id="403" r:id="rId36"/>
    <p:sldId id="404" r:id="rId37"/>
    <p:sldId id="397" r:id="rId38"/>
    <p:sldId id="410" r:id="rId39"/>
    <p:sldId id="418" r:id="rId40"/>
    <p:sldId id="419" r:id="rId41"/>
    <p:sldId id="411" r:id="rId42"/>
    <p:sldId id="412" r:id="rId43"/>
    <p:sldId id="413" r:id="rId44"/>
    <p:sldId id="415" r:id="rId45"/>
    <p:sldId id="402" r:id="rId46"/>
  </p:sldIdLst>
  <p:sldSz cx="9144000" cy="6858000" type="screen4x3"/>
  <p:notesSz cx="9144000" cy="6858000"/>
  <p:defaultTextStyle>
    <a:defPPr>
      <a:defRPr lang="it-IT"/>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FF33"/>
    <a:srgbClr val="FF0066"/>
    <a:srgbClr val="FFFF00"/>
    <a:srgbClr val="28F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265" autoAdjust="0"/>
  </p:normalViewPr>
  <p:slideViewPr>
    <p:cSldViewPr snapToObjects="1">
      <p:cViewPr>
        <p:scale>
          <a:sx n="40" d="100"/>
          <a:sy n="40" d="100"/>
        </p:scale>
        <p:origin x="-1386" y="-33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962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it-IT"/>
          </a:p>
        </p:txBody>
      </p:sp>
      <p:sp>
        <p:nvSpPr>
          <p:cNvPr id="107523" name="Rectangle 3"/>
          <p:cNvSpPr>
            <a:spLocks noGrp="1" noChangeArrowheads="1"/>
          </p:cNvSpPr>
          <p:nvPr>
            <p:ph type="dt" sz="quarter" idx="1"/>
          </p:nvPr>
        </p:nvSpPr>
        <p:spPr bwMode="auto">
          <a:xfrm>
            <a:off x="5180013" y="0"/>
            <a:ext cx="3962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fld id="{E8BA36AA-AF92-D04E-9AA5-962FA70A7F0C}" type="datetime1">
              <a:rPr lang="it-IT"/>
              <a:pPr/>
              <a:t>03/11/2015</a:t>
            </a:fld>
            <a:endParaRPr lang="it-IT"/>
          </a:p>
        </p:txBody>
      </p:sp>
      <p:sp>
        <p:nvSpPr>
          <p:cNvPr id="107524" name="Rectangle 4"/>
          <p:cNvSpPr>
            <a:spLocks noGrp="1" noChangeArrowheads="1"/>
          </p:cNvSpPr>
          <p:nvPr>
            <p:ph type="ftr" sz="quarter" idx="2"/>
          </p:nvPr>
        </p:nvSpPr>
        <p:spPr bwMode="auto">
          <a:xfrm>
            <a:off x="0" y="6513513"/>
            <a:ext cx="3962400" cy="3429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it-IT"/>
          </a:p>
        </p:txBody>
      </p:sp>
      <p:sp>
        <p:nvSpPr>
          <p:cNvPr id="107525" name="Rectangle 5"/>
          <p:cNvSpPr>
            <a:spLocks noGrp="1" noChangeArrowheads="1"/>
          </p:cNvSpPr>
          <p:nvPr>
            <p:ph type="sldNum" sz="quarter" idx="3"/>
          </p:nvPr>
        </p:nvSpPr>
        <p:spPr bwMode="auto">
          <a:xfrm>
            <a:off x="5180013" y="6513513"/>
            <a:ext cx="3962400" cy="3429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5DB9CA4-5847-4046-82C3-E376F75563E7}" type="slidenum">
              <a:rPr lang="it-IT"/>
              <a:pPr/>
              <a:t>‹N›</a:t>
            </a:fld>
            <a:endParaRPr lang="it-IT"/>
          </a:p>
        </p:txBody>
      </p:sp>
    </p:spTree>
    <p:extLst>
      <p:ext uri="{BB962C8B-B14F-4D97-AF65-F5344CB8AC3E}">
        <p14:creationId xmlns:p14="http://schemas.microsoft.com/office/powerpoint/2010/main" xmlns="" val="4008626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it-IT"/>
          </a:p>
        </p:txBody>
      </p:sp>
      <p:sp>
        <p:nvSpPr>
          <p:cNvPr id="3" name="Segnaposto data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1EEE31D-564C-B84A-B4A0-77864724BCDE}" type="datetime1">
              <a:rPr lang="it-IT"/>
              <a:pPr/>
              <a:t>03/11/2015</a:t>
            </a:fld>
            <a:endParaRPr lang="it-IT"/>
          </a:p>
        </p:txBody>
      </p:sp>
      <p:sp>
        <p:nvSpPr>
          <p:cNvPr id="4" name="Segnaposto immagine diapositiva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a:p>
        </p:txBody>
      </p:sp>
      <p:sp>
        <p:nvSpPr>
          <p:cNvPr id="5" name="Segnaposto note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84462C-9621-6447-ADED-E02B43246074}" type="slidenum">
              <a:rPr lang="it-IT"/>
              <a:pPr/>
              <a:t>‹N›</a:t>
            </a:fld>
            <a:endParaRPr lang="it-IT"/>
          </a:p>
        </p:txBody>
      </p:sp>
    </p:spTree>
    <p:extLst>
      <p:ext uri="{BB962C8B-B14F-4D97-AF65-F5344CB8AC3E}">
        <p14:creationId xmlns:p14="http://schemas.microsoft.com/office/powerpoint/2010/main" xmlns="" val="26331958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60419"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7795DB4-C9E0-3747-AED2-A02885546F25}" type="slidenum">
              <a:rPr lang="it-IT" sz="1200">
                <a:solidFill>
                  <a:prstClr val="black"/>
                </a:solidFill>
                <a:latin typeface="Calibri" charset="0"/>
              </a:rPr>
              <a:pPr eaLnBrk="1" hangingPunct="1"/>
              <a:t>30</a:t>
            </a:fld>
            <a:endParaRPr lang="it-IT"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6246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1B030FB-C1B1-4D45-B7D9-E17D09E27276}" type="slidenum">
              <a:rPr lang="it-IT" sz="1200">
                <a:solidFill>
                  <a:prstClr val="black"/>
                </a:solidFill>
                <a:latin typeface="Calibri" charset="0"/>
              </a:rPr>
              <a:pPr eaLnBrk="1" hangingPunct="1"/>
              <a:t>31</a:t>
            </a:fld>
            <a:endParaRPr lang="it-IT"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2D9F117B-BDA8-404B-A686-1EA0C7528B3F}"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31938878-0F19-2D44-B9D6-F980D2ED5975}" type="slidenum">
              <a:rPr lang="it-IT"/>
              <a:pPr/>
              <a:t>‹N›</a:t>
            </a:fld>
            <a:endParaRPr lang="it-IT"/>
          </a:p>
        </p:txBody>
      </p:sp>
    </p:spTree>
    <p:extLst>
      <p:ext uri="{BB962C8B-B14F-4D97-AF65-F5344CB8AC3E}">
        <p14:creationId xmlns:p14="http://schemas.microsoft.com/office/powerpoint/2010/main" xmlns="" val="103704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93327697-4E72-B24B-8ED9-DA831C0D7470}"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EA3CE6D-5C21-AA4C-9ABA-88A01F52DAE8}" type="slidenum">
              <a:rPr lang="it-IT"/>
              <a:pPr/>
              <a:t>‹N›</a:t>
            </a:fld>
            <a:endParaRPr lang="it-IT"/>
          </a:p>
        </p:txBody>
      </p:sp>
    </p:spTree>
    <p:extLst>
      <p:ext uri="{BB962C8B-B14F-4D97-AF65-F5344CB8AC3E}">
        <p14:creationId xmlns:p14="http://schemas.microsoft.com/office/powerpoint/2010/main" xmlns="" val="2328285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7CF86B6D-5264-6848-B2B9-F7A25425E147}"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6BC3577A-3B92-AB4F-A343-EC2AD78B1EB0}" type="slidenum">
              <a:rPr lang="it-IT"/>
              <a:pPr/>
              <a:t>‹N›</a:t>
            </a:fld>
            <a:endParaRPr lang="it-IT"/>
          </a:p>
        </p:txBody>
      </p:sp>
    </p:spTree>
    <p:extLst>
      <p:ext uri="{BB962C8B-B14F-4D97-AF65-F5344CB8AC3E}">
        <p14:creationId xmlns:p14="http://schemas.microsoft.com/office/powerpoint/2010/main" xmlns="" val="94651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395CB14-DC0A-AC42-9BFC-8CEFBFA7DE7A}" type="datetime1">
              <a:rPr lang="it-IT"/>
              <a:pPr>
                <a:defRPr/>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447618D-6495-6B40-8057-729DEABAD7E7}" type="slidenum">
              <a:rPr lang="it-IT"/>
              <a:pPr>
                <a:defRPr/>
              </a:pPr>
              <a:t>‹N›</a:t>
            </a:fld>
            <a:endParaRPr lang="it-IT"/>
          </a:p>
        </p:txBody>
      </p:sp>
    </p:spTree>
    <p:extLst>
      <p:ext uri="{BB962C8B-B14F-4D97-AF65-F5344CB8AC3E}">
        <p14:creationId xmlns:p14="http://schemas.microsoft.com/office/powerpoint/2010/main" xmlns="" val="94918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8272241-CB1C-DF4A-97FB-A4BFF008B748}" type="datetime1">
              <a:rPr lang="it-IT"/>
              <a:pPr>
                <a:defRPr/>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DAC6865-2F27-0E41-88B1-9E2CF6E279D4}" type="slidenum">
              <a:rPr lang="it-IT"/>
              <a:pPr>
                <a:defRPr/>
              </a:pPr>
              <a:t>‹N›</a:t>
            </a:fld>
            <a:endParaRPr lang="it-IT"/>
          </a:p>
        </p:txBody>
      </p:sp>
    </p:spTree>
    <p:extLst>
      <p:ext uri="{BB962C8B-B14F-4D97-AF65-F5344CB8AC3E}">
        <p14:creationId xmlns:p14="http://schemas.microsoft.com/office/powerpoint/2010/main" xmlns="" val="89729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D57725F8-454E-F94C-9F6D-C995DF9122DE}" type="datetime1">
              <a:rPr lang="it-IT"/>
              <a:pPr>
                <a:defRPr/>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2301B5A-2076-8042-B6F5-2D3A83A4EABA}" type="slidenum">
              <a:rPr lang="it-IT"/>
              <a:pPr>
                <a:defRPr/>
              </a:pPr>
              <a:t>‹N›</a:t>
            </a:fld>
            <a:endParaRPr lang="it-IT"/>
          </a:p>
        </p:txBody>
      </p:sp>
    </p:spTree>
    <p:extLst>
      <p:ext uri="{BB962C8B-B14F-4D97-AF65-F5344CB8AC3E}">
        <p14:creationId xmlns:p14="http://schemas.microsoft.com/office/powerpoint/2010/main" xmlns="" val="1469622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ABFB73D-973C-9544-9A76-63421DCC034F}" type="datetime1">
              <a:rPr lang="it-IT"/>
              <a:pPr>
                <a:defRPr/>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4115644-F37D-A349-8085-473C27B4A461}" type="slidenum">
              <a:rPr lang="it-IT"/>
              <a:pPr>
                <a:defRPr/>
              </a:pPr>
              <a:t>‹N›</a:t>
            </a:fld>
            <a:endParaRPr lang="it-IT"/>
          </a:p>
        </p:txBody>
      </p:sp>
    </p:spTree>
    <p:extLst>
      <p:ext uri="{BB962C8B-B14F-4D97-AF65-F5344CB8AC3E}">
        <p14:creationId xmlns:p14="http://schemas.microsoft.com/office/powerpoint/2010/main" xmlns="" val="81517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BBC8346-E72C-EB4C-B04C-D0A240C1A503}" type="datetime1">
              <a:rPr lang="it-IT"/>
              <a:pPr>
                <a:defRPr/>
              </a:pPr>
              <a:t>03/11/2015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7C85CB5-D6CF-C444-9886-11589A645BD5}" type="slidenum">
              <a:rPr lang="it-IT"/>
              <a:pPr>
                <a:defRPr/>
              </a:pPr>
              <a:t>‹N›</a:t>
            </a:fld>
            <a:endParaRPr lang="it-IT"/>
          </a:p>
        </p:txBody>
      </p:sp>
    </p:spTree>
    <p:extLst>
      <p:ext uri="{BB962C8B-B14F-4D97-AF65-F5344CB8AC3E}">
        <p14:creationId xmlns:p14="http://schemas.microsoft.com/office/powerpoint/2010/main" xmlns="" val="2256969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3F1DBC64-4B7C-F047-B9DD-C422121B1DA3}" type="datetime1">
              <a:rPr lang="it-IT"/>
              <a:pPr>
                <a:defRPr/>
              </a:pPr>
              <a:t>03/11/2015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7C92054-3670-6E4B-A749-214070EA9795}" type="slidenum">
              <a:rPr lang="it-IT"/>
              <a:pPr>
                <a:defRPr/>
              </a:pPr>
              <a:t>‹N›</a:t>
            </a:fld>
            <a:endParaRPr lang="it-IT"/>
          </a:p>
        </p:txBody>
      </p:sp>
    </p:spTree>
    <p:extLst>
      <p:ext uri="{BB962C8B-B14F-4D97-AF65-F5344CB8AC3E}">
        <p14:creationId xmlns:p14="http://schemas.microsoft.com/office/powerpoint/2010/main" xmlns="" val="1849244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7A7CD4C-FB24-AC4B-B756-1AF4C6849C6C}" type="datetime1">
              <a:rPr lang="it-IT"/>
              <a:pPr>
                <a:defRPr/>
              </a:pPr>
              <a:t>03/11/2015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27F2DB5-8733-304B-A521-B766311BAC8E}" type="slidenum">
              <a:rPr lang="it-IT"/>
              <a:pPr>
                <a:defRPr/>
              </a:pPr>
              <a:t>‹N›</a:t>
            </a:fld>
            <a:endParaRPr lang="it-IT"/>
          </a:p>
        </p:txBody>
      </p:sp>
    </p:spTree>
    <p:extLst>
      <p:ext uri="{BB962C8B-B14F-4D97-AF65-F5344CB8AC3E}">
        <p14:creationId xmlns:p14="http://schemas.microsoft.com/office/powerpoint/2010/main" xmlns="" val="2101511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09D37440-2890-2844-B965-9932D570E0F9}" type="datetime1">
              <a:rPr lang="it-IT"/>
              <a:pPr>
                <a:defRPr/>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5DB19F4-7537-D34F-9A7A-6E7204FF6C29}" type="slidenum">
              <a:rPr lang="it-IT"/>
              <a:pPr>
                <a:defRPr/>
              </a:pPr>
              <a:t>‹N›</a:t>
            </a:fld>
            <a:endParaRPr lang="it-IT"/>
          </a:p>
        </p:txBody>
      </p:sp>
    </p:spTree>
    <p:extLst>
      <p:ext uri="{BB962C8B-B14F-4D97-AF65-F5344CB8AC3E}">
        <p14:creationId xmlns:p14="http://schemas.microsoft.com/office/powerpoint/2010/main" xmlns="" val="344270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6337362D-C32C-CC41-85AF-31AA45E5B889}"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8433D74B-64BF-6C4C-ADD4-C9C16165EA03}" type="slidenum">
              <a:rPr lang="it-IT"/>
              <a:pPr/>
              <a:t>‹N›</a:t>
            </a:fld>
            <a:endParaRPr lang="it-IT"/>
          </a:p>
        </p:txBody>
      </p:sp>
    </p:spTree>
    <p:extLst>
      <p:ext uri="{BB962C8B-B14F-4D97-AF65-F5344CB8AC3E}">
        <p14:creationId xmlns:p14="http://schemas.microsoft.com/office/powerpoint/2010/main" xmlns="" val="2924385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0CCF5053-9740-F14A-9ACF-2462AA0E26C6}" type="datetime1">
              <a:rPr lang="it-IT"/>
              <a:pPr>
                <a:defRPr/>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8EE7770-CC61-924A-B8F8-8C8D99B1BA39}" type="slidenum">
              <a:rPr lang="it-IT"/>
              <a:pPr>
                <a:defRPr/>
              </a:pPr>
              <a:t>‹N›</a:t>
            </a:fld>
            <a:endParaRPr lang="it-IT"/>
          </a:p>
        </p:txBody>
      </p:sp>
    </p:spTree>
    <p:extLst>
      <p:ext uri="{BB962C8B-B14F-4D97-AF65-F5344CB8AC3E}">
        <p14:creationId xmlns:p14="http://schemas.microsoft.com/office/powerpoint/2010/main" xmlns="" val="3067041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B02467B-2E03-2D4C-8938-63E816AE3251}" type="datetime1">
              <a:rPr lang="it-IT"/>
              <a:pPr>
                <a:defRPr/>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4D5401F-C54E-4A40-8DDD-0F5F285FE918}" type="slidenum">
              <a:rPr lang="it-IT"/>
              <a:pPr>
                <a:defRPr/>
              </a:pPr>
              <a:t>‹N›</a:t>
            </a:fld>
            <a:endParaRPr lang="it-IT"/>
          </a:p>
        </p:txBody>
      </p:sp>
    </p:spTree>
    <p:extLst>
      <p:ext uri="{BB962C8B-B14F-4D97-AF65-F5344CB8AC3E}">
        <p14:creationId xmlns:p14="http://schemas.microsoft.com/office/powerpoint/2010/main" xmlns="" val="2574894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05975D0-9A35-7E4B-BC80-003D8D7A6183}" type="datetime1">
              <a:rPr lang="it-IT"/>
              <a:pPr>
                <a:defRPr/>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2311FBB-6151-5E4C-9EB2-FB3DD541D7E2}" type="slidenum">
              <a:rPr lang="it-IT"/>
              <a:pPr>
                <a:defRPr/>
              </a:pPr>
              <a:t>‹N›</a:t>
            </a:fld>
            <a:endParaRPr lang="it-IT"/>
          </a:p>
        </p:txBody>
      </p:sp>
    </p:spTree>
    <p:extLst>
      <p:ext uri="{BB962C8B-B14F-4D97-AF65-F5344CB8AC3E}">
        <p14:creationId xmlns:p14="http://schemas.microsoft.com/office/powerpoint/2010/main" xmlns="" val="3094356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0514ECFF-404A-1A4E-961E-624361EDAEFC}"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EFD780D4-2DC6-4C49-9D64-A9FE7263EC08}" type="slidenum">
              <a:rPr lang="it-IT"/>
              <a:pPr/>
              <a:t>‹N›</a:t>
            </a:fld>
            <a:endParaRPr lang="it-IT"/>
          </a:p>
        </p:txBody>
      </p:sp>
    </p:spTree>
    <p:extLst>
      <p:ext uri="{BB962C8B-B14F-4D97-AF65-F5344CB8AC3E}">
        <p14:creationId xmlns:p14="http://schemas.microsoft.com/office/powerpoint/2010/main" xmlns="" val="43784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DA040E53-9CEF-2243-A598-65E298573748}"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13797A2C-081A-2143-B023-B3443A51D3F3}" type="slidenum">
              <a:rPr lang="it-IT"/>
              <a:pPr/>
              <a:t>‹N›</a:t>
            </a:fld>
            <a:endParaRPr lang="it-IT"/>
          </a:p>
        </p:txBody>
      </p:sp>
    </p:spTree>
    <p:extLst>
      <p:ext uri="{BB962C8B-B14F-4D97-AF65-F5344CB8AC3E}">
        <p14:creationId xmlns:p14="http://schemas.microsoft.com/office/powerpoint/2010/main" xmlns="" val="796689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fld id="{016CDC64-DB09-9044-94C7-5AC7967FFAFB}"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82061458-5BED-5D44-80A7-0FC87A557627}" type="slidenum">
              <a:rPr lang="it-IT"/>
              <a:pPr/>
              <a:t>‹N›</a:t>
            </a:fld>
            <a:endParaRPr lang="it-IT"/>
          </a:p>
        </p:txBody>
      </p:sp>
    </p:spTree>
    <p:extLst>
      <p:ext uri="{BB962C8B-B14F-4D97-AF65-F5344CB8AC3E}">
        <p14:creationId xmlns:p14="http://schemas.microsoft.com/office/powerpoint/2010/main" xmlns="" val="2840768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fld id="{946FEB6F-E48F-124A-B62F-054AF2B57AE4}" type="datetime1">
              <a:rPr lang="it-IT"/>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88E3D540-4F9D-374B-8D5E-2AB21B9CA889}" type="slidenum">
              <a:rPr lang="it-IT"/>
              <a:pPr/>
              <a:t>‹N›</a:t>
            </a:fld>
            <a:endParaRPr lang="it-IT"/>
          </a:p>
        </p:txBody>
      </p:sp>
    </p:spTree>
    <p:extLst>
      <p:ext uri="{BB962C8B-B14F-4D97-AF65-F5344CB8AC3E}">
        <p14:creationId xmlns:p14="http://schemas.microsoft.com/office/powerpoint/2010/main" xmlns="" val="3717998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fld id="{5640CCDA-72BE-984B-8ABB-85A0C544C664}" type="datetime1">
              <a:rPr lang="it-IT"/>
              <a:pPr/>
              <a:t>03/11/2015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CBE8EA19-B9A5-354A-9B26-29070ED062E6}" type="slidenum">
              <a:rPr lang="it-IT"/>
              <a:pPr/>
              <a:t>‹N›</a:t>
            </a:fld>
            <a:endParaRPr lang="it-IT"/>
          </a:p>
        </p:txBody>
      </p:sp>
    </p:spTree>
    <p:extLst>
      <p:ext uri="{BB962C8B-B14F-4D97-AF65-F5344CB8AC3E}">
        <p14:creationId xmlns:p14="http://schemas.microsoft.com/office/powerpoint/2010/main" xmlns="" val="1670731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fld id="{13E97A6F-3D6C-5549-B51C-49FC1A9EAD29}" type="datetime1">
              <a:rPr lang="it-IT"/>
              <a:pPr/>
              <a:t>03/11/2015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7E9F1EF2-CF0B-234E-822E-D4742F23216D}" type="slidenum">
              <a:rPr lang="it-IT"/>
              <a:pPr/>
              <a:t>‹N›</a:t>
            </a:fld>
            <a:endParaRPr lang="it-IT"/>
          </a:p>
        </p:txBody>
      </p:sp>
    </p:spTree>
    <p:extLst>
      <p:ext uri="{BB962C8B-B14F-4D97-AF65-F5344CB8AC3E}">
        <p14:creationId xmlns:p14="http://schemas.microsoft.com/office/powerpoint/2010/main" xmlns="" val="253740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6A7E69C0-4569-8F46-8FF0-AA0C56A9A7DA}" type="datetime1">
              <a:rPr lang="it-IT"/>
              <a:pPr/>
              <a:t>03/11/2015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BFFEFB79-42F4-394F-9BAF-F0D2385A8B78}" type="slidenum">
              <a:rPr lang="it-IT"/>
              <a:pPr/>
              <a:t>‹N›</a:t>
            </a:fld>
            <a:endParaRPr lang="it-IT"/>
          </a:p>
        </p:txBody>
      </p:sp>
    </p:spTree>
    <p:extLst>
      <p:ext uri="{BB962C8B-B14F-4D97-AF65-F5344CB8AC3E}">
        <p14:creationId xmlns:p14="http://schemas.microsoft.com/office/powerpoint/2010/main" xmlns="" val="298119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fld id="{8B18DC94-9C59-5C47-95C6-585629EC4283}"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98857235-53CE-0548-813C-2641397D6E1F}" type="slidenum">
              <a:rPr lang="it-IT"/>
              <a:pPr/>
              <a:t>‹N›</a:t>
            </a:fld>
            <a:endParaRPr lang="it-IT"/>
          </a:p>
        </p:txBody>
      </p:sp>
    </p:spTree>
    <p:extLst>
      <p:ext uri="{BB962C8B-B14F-4D97-AF65-F5344CB8AC3E}">
        <p14:creationId xmlns:p14="http://schemas.microsoft.com/office/powerpoint/2010/main" xmlns="" val="2918508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3C48AE7F-E9BD-104A-99D2-A24D133640E2}" type="datetime1">
              <a:rPr lang="it-IT"/>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7A0F5BAC-8D83-B548-8168-42C8619818ED}" type="slidenum">
              <a:rPr lang="it-IT"/>
              <a:pPr/>
              <a:t>‹N›</a:t>
            </a:fld>
            <a:endParaRPr lang="it-IT"/>
          </a:p>
        </p:txBody>
      </p:sp>
    </p:spTree>
    <p:extLst>
      <p:ext uri="{BB962C8B-B14F-4D97-AF65-F5344CB8AC3E}">
        <p14:creationId xmlns:p14="http://schemas.microsoft.com/office/powerpoint/2010/main" xmlns="" val="3691139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DA4A0771-5F84-3948-8011-F1E07DACE4B3}" type="datetime1">
              <a:rPr lang="it-IT"/>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0CD2DEA8-B4F2-504C-AF16-CF9A7A1B846E}" type="slidenum">
              <a:rPr lang="it-IT"/>
              <a:pPr/>
              <a:t>‹N›</a:t>
            </a:fld>
            <a:endParaRPr lang="it-IT"/>
          </a:p>
        </p:txBody>
      </p:sp>
    </p:spTree>
    <p:extLst>
      <p:ext uri="{BB962C8B-B14F-4D97-AF65-F5344CB8AC3E}">
        <p14:creationId xmlns:p14="http://schemas.microsoft.com/office/powerpoint/2010/main" xmlns="" val="915291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3A64234D-1A74-6442-BE0E-D69C23D8FE7E}"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893DF327-BDBD-4940-B666-C2A0D7BFA5FD}" type="slidenum">
              <a:rPr lang="it-IT"/>
              <a:pPr/>
              <a:t>‹N›</a:t>
            </a:fld>
            <a:endParaRPr lang="it-IT"/>
          </a:p>
        </p:txBody>
      </p:sp>
    </p:spTree>
    <p:extLst>
      <p:ext uri="{BB962C8B-B14F-4D97-AF65-F5344CB8AC3E}">
        <p14:creationId xmlns:p14="http://schemas.microsoft.com/office/powerpoint/2010/main" xmlns="" val="3225163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81384A90-55FD-294B-A017-555311C9038A}" type="datetime1">
              <a:rPr lang="it-IT"/>
              <a:pPr/>
              <a:t>03/11/2015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FC7FECAC-9152-454F-AF3D-D7031BE463AA}" type="slidenum">
              <a:rPr lang="it-IT"/>
              <a:pPr/>
              <a:t>‹N›</a:t>
            </a:fld>
            <a:endParaRPr lang="it-IT"/>
          </a:p>
        </p:txBody>
      </p:sp>
    </p:spTree>
    <p:extLst>
      <p:ext uri="{BB962C8B-B14F-4D97-AF65-F5344CB8AC3E}">
        <p14:creationId xmlns:p14="http://schemas.microsoft.com/office/powerpoint/2010/main" xmlns="" val="69340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fld id="{6DE9489A-9F94-F14A-96DC-8624C5F54990}" type="datetime1">
              <a:rPr lang="it-IT"/>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CEE950AE-554E-F14C-8E07-BC96D135D668}" type="slidenum">
              <a:rPr lang="it-IT"/>
              <a:pPr/>
              <a:t>‹N›</a:t>
            </a:fld>
            <a:endParaRPr lang="it-IT"/>
          </a:p>
        </p:txBody>
      </p:sp>
    </p:spTree>
    <p:extLst>
      <p:ext uri="{BB962C8B-B14F-4D97-AF65-F5344CB8AC3E}">
        <p14:creationId xmlns:p14="http://schemas.microsoft.com/office/powerpoint/2010/main" xmlns="" val="375597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fld id="{B25DB434-9057-2A49-9588-6B2D9AAD035E}" type="datetime1">
              <a:rPr lang="it-IT"/>
              <a:pPr/>
              <a:t>03/11/2015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3B99C679-333A-6743-9A34-40E6E8167441}" type="slidenum">
              <a:rPr lang="it-IT"/>
              <a:pPr/>
              <a:t>‹N›</a:t>
            </a:fld>
            <a:endParaRPr lang="it-IT"/>
          </a:p>
        </p:txBody>
      </p:sp>
    </p:spTree>
    <p:extLst>
      <p:ext uri="{BB962C8B-B14F-4D97-AF65-F5344CB8AC3E}">
        <p14:creationId xmlns:p14="http://schemas.microsoft.com/office/powerpoint/2010/main" xmlns="" val="230322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fld id="{21B707B3-03CD-F34A-BD48-46C9B2EFFD40}" type="datetime1">
              <a:rPr lang="it-IT"/>
              <a:pPr/>
              <a:t>03/11/2015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93B2ACBE-96D3-CF4B-A482-2574B3445983}" type="slidenum">
              <a:rPr lang="it-IT"/>
              <a:pPr/>
              <a:t>‹N›</a:t>
            </a:fld>
            <a:endParaRPr lang="it-IT"/>
          </a:p>
        </p:txBody>
      </p:sp>
    </p:spTree>
    <p:extLst>
      <p:ext uri="{BB962C8B-B14F-4D97-AF65-F5344CB8AC3E}">
        <p14:creationId xmlns:p14="http://schemas.microsoft.com/office/powerpoint/2010/main" xmlns="" val="347416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EDD10C49-2A29-CB45-AB78-F48A6A916219}" type="datetime1">
              <a:rPr lang="it-IT"/>
              <a:pPr/>
              <a:t>03/11/2015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B84F0358-0618-8043-8290-ACCC9DC3CBDA}" type="slidenum">
              <a:rPr lang="it-IT"/>
              <a:pPr/>
              <a:t>‹N›</a:t>
            </a:fld>
            <a:endParaRPr lang="it-IT"/>
          </a:p>
        </p:txBody>
      </p:sp>
    </p:spTree>
    <p:extLst>
      <p:ext uri="{BB962C8B-B14F-4D97-AF65-F5344CB8AC3E}">
        <p14:creationId xmlns:p14="http://schemas.microsoft.com/office/powerpoint/2010/main" xmlns="" val="408356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AECC07DB-332E-184F-88C8-3B77FF540FCA}" type="datetime1">
              <a:rPr lang="it-IT"/>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DEF05563-F6A3-5D42-ACE2-077AD346BEF4}" type="slidenum">
              <a:rPr lang="it-IT"/>
              <a:pPr/>
              <a:t>‹N›</a:t>
            </a:fld>
            <a:endParaRPr lang="it-IT"/>
          </a:p>
        </p:txBody>
      </p:sp>
    </p:spTree>
    <p:extLst>
      <p:ext uri="{BB962C8B-B14F-4D97-AF65-F5344CB8AC3E}">
        <p14:creationId xmlns:p14="http://schemas.microsoft.com/office/powerpoint/2010/main" xmlns="" val="142725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6518CEA0-1B33-164C-836B-7189A536F50F}" type="datetime1">
              <a:rPr lang="it-IT"/>
              <a:pPr/>
              <a:t>03/11/2015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AAB8FE66-0EDB-FB40-98ED-1342B85CB7EF}" type="slidenum">
              <a:rPr lang="it-IT"/>
              <a:pPr/>
              <a:t>‹N›</a:t>
            </a:fld>
            <a:endParaRPr lang="it-IT"/>
          </a:p>
        </p:txBody>
      </p:sp>
    </p:spTree>
    <p:extLst>
      <p:ext uri="{BB962C8B-B14F-4D97-AF65-F5344CB8AC3E}">
        <p14:creationId xmlns:p14="http://schemas.microsoft.com/office/powerpoint/2010/main" xmlns="" val="393423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78A92E05-3210-CB4E-8F5E-430A9CA3B00F}" type="datetime1">
              <a:rPr lang="it-IT"/>
              <a:pPr/>
              <a:t>03/11/2015</a:t>
            </a:fld>
            <a:endParaRPr lang="it-IT"/>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A31A6A2F-1FEF-5645-9BD2-B84537204C1C}" type="slidenum">
              <a:rPr lang="it-IT"/>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pPr>
              <a:defRPr/>
            </a:pPr>
            <a:fld id="{9850283D-2F7C-2A4B-A8C2-F67DB76AC67F}" type="datetime1">
              <a:rPr lang="it-IT"/>
              <a:pPr>
                <a:defRPr/>
              </a:pPr>
              <a:t>03/11/2015</a:t>
            </a:fld>
            <a:endParaRPr lang="it-IT"/>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defRPr>
            </a:lvl1pPr>
          </a:lstStyle>
          <a:p>
            <a:pPr>
              <a:defRPr/>
            </a:pPr>
            <a:endParaRPr lang="it-IT"/>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pPr>
              <a:defRPr/>
            </a:pPr>
            <a:fld id="{538FBC92-A37A-D242-8B25-31E8F3CD3EA3}" type="slidenum">
              <a:rPr lang="it-IT"/>
              <a:pPr>
                <a:defRPr/>
              </a:pPr>
              <a:t>‹N›</a:t>
            </a:fld>
            <a:endParaRPr lang="it-IT"/>
          </a:p>
        </p:txBody>
      </p:sp>
    </p:spTree>
    <p:extLst>
      <p:ext uri="{BB962C8B-B14F-4D97-AF65-F5344CB8AC3E}">
        <p14:creationId xmlns:p14="http://schemas.microsoft.com/office/powerpoint/2010/main" xmlns="" val="3723798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84"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84"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8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ED96E7FE-2874-FF49-9FC8-770F3AADE4E8}" type="datetime1">
              <a:rPr lang="it-IT" smtClean="0">
                <a:cs typeface="MS PGothic" charset="0"/>
              </a:rPr>
              <a:pPr/>
              <a:t>03/11/2015</a:t>
            </a:fld>
            <a:endParaRPr lang="it-IT" smtClean="0">
              <a:cs typeface="MS PGothic"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5754B006-E4D2-7943-B4E2-4E52F68D8674}" type="slidenum">
              <a:rPr lang="it-IT" smtClean="0">
                <a:cs typeface="MS PGothic" charset="0"/>
              </a:rPr>
              <a:pPr/>
              <a:t>‹N›</a:t>
            </a:fld>
            <a:endParaRPr lang="it-IT" smtClean="0">
              <a:cs typeface="MS PGothic" charset="0"/>
            </a:endParaRPr>
          </a:p>
        </p:txBody>
      </p:sp>
    </p:spTree>
    <p:extLst>
      <p:ext uri="{BB962C8B-B14F-4D97-AF65-F5344CB8AC3E}">
        <p14:creationId xmlns:p14="http://schemas.microsoft.com/office/powerpoint/2010/main" xmlns="" val="374829822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84"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84"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8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1" name="Titolo 1"/>
          <p:cNvSpPr>
            <a:spLocks noGrp="1"/>
          </p:cNvSpPr>
          <p:nvPr>
            <p:ph type="ctrTitle"/>
          </p:nvPr>
        </p:nvSpPr>
        <p:spPr>
          <a:xfrm>
            <a:off x="1043608" y="3789365"/>
            <a:ext cx="6911107" cy="2808287"/>
          </a:xfrm>
        </p:spPr>
        <p:txBody>
          <a:bodyPr/>
          <a:lstStyle/>
          <a:p>
            <a:r>
              <a:rPr lang="it-IT" sz="2400" b="1" dirty="0" smtClean="0">
                <a:solidFill>
                  <a:srgbClr val="FF0000"/>
                </a:solidFill>
                <a:latin typeface="Calibri" charset="0"/>
                <a:ea typeface="ＭＳ Ｐゴシック" charset="0"/>
                <a:cs typeface="ＭＳ Ｐゴシック" charset="0"/>
              </a:rPr>
              <a:t>PRESCRIZIONE </a:t>
            </a:r>
            <a:r>
              <a:rPr lang="it-IT" sz="2400" b="1" i="1" dirty="0" smtClean="0">
                <a:solidFill>
                  <a:srgbClr val="FF0000"/>
                </a:solidFill>
                <a:latin typeface="Calibri" charset="0"/>
                <a:ea typeface="ＭＳ Ｐゴシック" charset="0"/>
                <a:cs typeface="ＭＳ Ｐゴシック" charset="0"/>
              </a:rPr>
              <a:t>off-</a:t>
            </a:r>
            <a:r>
              <a:rPr lang="it-IT" sz="2400" b="1" i="1" dirty="0" err="1" smtClean="0">
                <a:solidFill>
                  <a:srgbClr val="FF0000"/>
                </a:solidFill>
                <a:latin typeface="Calibri" charset="0"/>
                <a:ea typeface="ＭＳ Ｐゴシック" charset="0"/>
                <a:cs typeface="ＭＳ Ｐゴシック" charset="0"/>
              </a:rPr>
              <a:t>label</a:t>
            </a:r>
            <a:r>
              <a:rPr lang="it-IT" sz="2400" b="1" i="1" dirty="0" smtClean="0">
                <a:solidFill>
                  <a:srgbClr val="FF0000"/>
                </a:solidFill>
                <a:latin typeface="Calibri" charset="0"/>
                <a:ea typeface="ＭＳ Ｐゴシック" charset="0"/>
                <a:cs typeface="ＭＳ Ｐゴシック" charset="0"/>
              </a:rPr>
              <a:t> </a:t>
            </a:r>
            <a:br>
              <a:rPr lang="it-IT" sz="2400" b="1" i="1" dirty="0" smtClean="0">
                <a:solidFill>
                  <a:srgbClr val="FF0000"/>
                </a:solidFill>
                <a:latin typeface="Calibri" charset="0"/>
                <a:ea typeface="ＭＳ Ｐゴシック" charset="0"/>
                <a:cs typeface="ＭＳ Ｐゴシック" charset="0"/>
              </a:rPr>
            </a:br>
            <a:r>
              <a:rPr lang="it-IT" sz="2400" b="1" dirty="0" smtClean="0">
                <a:solidFill>
                  <a:srgbClr val="FF0000"/>
                </a:solidFill>
                <a:latin typeface="Calibri" charset="0"/>
                <a:ea typeface="ＭＳ Ｐゴシック" charset="0"/>
                <a:cs typeface="ＭＳ Ｐゴシック" charset="0"/>
              </a:rPr>
              <a:t>E ASPETTI MEDICO-LEGALI</a:t>
            </a:r>
            <a:r>
              <a:rPr lang="it-IT" sz="2400" b="1" dirty="0">
                <a:solidFill>
                  <a:srgbClr val="FF0000"/>
                </a:solidFill>
                <a:latin typeface="Calibri" charset="0"/>
                <a:ea typeface="ＭＳ Ｐゴシック" charset="0"/>
                <a:cs typeface="ＭＳ Ｐゴシック" charset="0"/>
              </a:rPr>
              <a:t/>
            </a:r>
            <a:br>
              <a:rPr lang="it-IT" sz="2400" b="1" dirty="0">
                <a:solidFill>
                  <a:srgbClr val="FF0000"/>
                </a:solidFill>
                <a:latin typeface="Calibri" charset="0"/>
                <a:ea typeface="ＭＳ Ｐゴシック" charset="0"/>
                <a:cs typeface="ＭＳ Ｐゴシック" charset="0"/>
              </a:rPr>
            </a:br>
            <a:r>
              <a:rPr lang="it-IT" sz="2400" b="1" i="1" dirty="0">
                <a:solidFill>
                  <a:srgbClr val="FF0000"/>
                </a:solidFill>
                <a:latin typeface="Andale Mono" charset="0"/>
                <a:ea typeface="ＭＳ Ｐゴシック" charset="0"/>
                <a:cs typeface="Andale Mono" charset="0"/>
              </a:rPr>
              <a:t/>
            </a:r>
            <a:br>
              <a:rPr lang="it-IT" sz="2400" b="1" i="1" dirty="0">
                <a:solidFill>
                  <a:srgbClr val="FF0000"/>
                </a:solidFill>
                <a:latin typeface="Andale Mono" charset="0"/>
                <a:ea typeface="ＭＳ Ｐゴシック" charset="0"/>
                <a:cs typeface="Andale Mono" charset="0"/>
              </a:rPr>
            </a:br>
            <a:r>
              <a:rPr lang="it-IT" sz="1100" dirty="0">
                <a:solidFill>
                  <a:srgbClr val="FF0000"/>
                </a:solidFill>
                <a:latin typeface="Calibri" charset="0"/>
                <a:ea typeface="ＭＳ Ｐゴシック" charset="0"/>
                <a:cs typeface="ＭＳ Ｐゴシック" charset="0"/>
              </a:rPr>
              <a:t/>
            </a:r>
            <a:br>
              <a:rPr lang="it-IT" sz="1100" dirty="0">
                <a:solidFill>
                  <a:srgbClr val="FF0000"/>
                </a:solidFill>
                <a:latin typeface="Calibri" charset="0"/>
                <a:ea typeface="ＭＳ Ｐゴシック" charset="0"/>
                <a:cs typeface="ＭＳ Ｐゴシック" charset="0"/>
              </a:rPr>
            </a:br>
            <a:r>
              <a:rPr lang="it-IT" sz="2000" dirty="0">
                <a:solidFill>
                  <a:srgbClr val="FF0000"/>
                </a:solidFill>
                <a:latin typeface="Calibri" charset="0"/>
                <a:ea typeface="ＭＳ Ｐゴシック" charset="0"/>
                <a:cs typeface="ＭＳ Ｐゴシック" charset="0"/>
              </a:rPr>
              <a:t/>
            </a:r>
            <a:br>
              <a:rPr lang="it-IT" sz="2000" dirty="0">
                <a:solidFill>
                  <a:srgbClr val="FF0000"/>
                </a:solidFill>
                <a:latin typeface="Calibri" charset="0"/>
                <a:ea typeface="ＭＳ Ｐゴシック" charset="0"/>
                <a:cs typeface="ＭＳ Ｐゴシック" charset="0"/>
              </a:rPr>
            </a:br>
            <a:endParaRPr lang="it-IT" sz="2000" dirty="0">
              <a:solidFill>
                <a:srgbClr val="FF0000"/>
              </a:solidFill>
              <a:latin typeface="Calibri" charset="0"/>
              <a:ea typeface="ＭＳ Ｐゴシック" charset="0"/>
              <a:cs typeface="ＭＳ Ｐゴシック" charset="0"/>
            </a:endParaRPr>
          </a:p>
        </p:txBody>
      </p:sp>
      <p:sp>
        <p:nvSpPr>
          <p:cNvPr id="15362" name="Sottotitolo 2"/>
          <p:cNvSpPr>
            <a:spLocks noGrp="1"/>
          </p:cNvSpPr>
          <p:nvPr>
            <p:ph type="subTitle" idx="1"/>
          </p:nvPr>
        </p:nvSpPr>
        <p:spPr>
          <a:xfrm>
            <a:off x="2987824" y="5301208"/>
            <a:ext cx="3024188" cy="600075"/>
          </a:xfrm>
        </p:spPr>
        <p:txBody>
          <a:bodyPr/>
          <a:lstStyle/>
          <a:p>
            <a:pPr>
              <a:defRPr/>
            </a:pPr>
            <a:r>
              <a:rPr lang="it-IT" sz="2800" i="1" dirty="0">
                <a:solidFill>
                  <a:schemeClr val="bg1"/>
                </a:solidFill>
                <a:latin typeface="Calibri" charset="0"/>
              </a:rPr>
              <a:t>T. Avitabile</a:t>
            </a:r>
          </a:p>
        </p:txBody>
      </p:sp>
      <p:sp>
        <p:nvSpPr>
          <p:cNvPr id="6" name="Rectangle 4"/>
          <p:cNvSpPr>
            <a:spLocks noChangeArrowheads="1"/>
          </p:cNvSpPr>
          <p:nvPr/>
        </p:nvSpPr>
        <p:spPr bwMode="auto">
          <a:xfrm>
            <a:off x="2266477" y="477408"/>
            <a:ext cx="4249739" cy="1754188"/>
          </a:xfrm>
          <a:prstGeom prst="rect">
            <a:avLst/>
          </a:prstGeom>
          <a:noFill/>
          <a:ln>
            <a:noFill/>
          </a:ln>
          <a:extLst/>
        </p:spPr>
        <p:txBody>
          <a:bodyPr wrap="square">
            <a:spAutoFit/>
          </a:bodyPr>
          <a:lstStyle/>
          <a:p>
            <a:pPr algn="ctr">
              <a:defRPr/>
            </a:pPr>
            <a:r>
              <a:rPr lang="it-IT" i="1" dirty="0">
                <a:solidFill>
                  <a:srgbClr val="000000"/>
                </a:solidFill>
                <a:latin typeface="Times New Roman" pitchFamily="18" charset="0"/>
              </a:rPr>
              <a:t>Clinica Oculistica </a:t>
            </a:r>
          </a:p>
          <a:p>
            <a:pPr algn="ctr">
              <a:defRPr/>
            </a:pPr>
            <a:r>
              <a:rPr lang="it-IT" i="1" dirty="0">
                <a:solidFill>
                  <a:srgbClr val="000000"/>
                </a:solidFill>
                <a:latin typeface="Times New Roman" pitchFamily="18" charset="0"/>
              </a:rPr>
              <a:t>Azienda Ospedaliero-Universitaria</a:t>
            </a:r>
          </a:p>
          <a:p>
            <a:pPr algn="ctr">
              <a:defRPr/>
            </a:pPr>
            <a:r>
              <a:rPr lang="it-IT" i="1" dirty="0">
                <a:solidFill>
                  <a:srgbClr val="000000"/>
                </a:solidFill>
                <a:latin typeface="Times New Roman" pitchFamily="18" charset="0"/>
              </a:rPr>
              <a:t>Policlinico-Vittorio Emanuele-Santa Marta</a:t>
            </a:r>
          </a:p>
          <a:p>
            <a:pPr algn="ctr">
              <a:defRPr/>
            </a:pPr>
            <a:r>
              <a:rPr lang="it-IT" i="1" dirty="0">
                <a:solidFill>
                  <a:srgbClr val="000000"/>
                </a:solidFill>
                <a:latin typeface="Times New Roman" pitchFamily="18" charset="0"/>
              </a:rPr>
              <a:t>Catania</a:t>
            </a:r>
          </a:p>
          <a:p>
            <a:pPr algn="ctr">
              <a:defRPr/>
            </a:pPr>
            <a:r>
              <a:rPr lang="it-IT" i="1" dirty="0">
                <a:solidFill>
                  <a:srgbClr val="000000"/>
                </a:solidFill>
                <a:latin typeface="Times New Roman" pitchFamily="18" charset="0"/>
              </a:rPr>
              <a:t>Dir.: Prof. T. Avitabile</a:t>
            </a:r>
          </a:p>
          <a:p>
            <a:pPr algn="ctr">
              <a:defRPr/>
            </a:pPr>
            <a:endParaRPr lang="it-IT" i="1" dirty="0">
              <a:solidFill>
                <a:prstClr val="white"/>
              </a:solidFill>
              <a:latin typeface="Times New Roman" pitchFamily="18" charset="0"/>
            </a:endParaRPr>
          </a:p>
        </p:txBody>
      </p:sp>
      <p:pic>
        <p:nvPicPr>
          <p:cNvPr id="7" name="Picture 8"/>
          <p:cNvPicPr>
            <a:picLocks noChangeAspect="1" noChangeArrowheads="1"/>
          </p:cNvPicPr>
          <p:nvPr/>
        </p:nvPicPr>
        <p:blipFill>
          <a:blip r:embed="rId2"/>
          <a:srcRect/>
          <a:stretch>
            <a:fillRect/>
          </a:stretch>
        </p:blipFill>
        <p:spPr bwMode="auto">
          <a:xfrm>
            <a:off x="3851920" y="2492896"/>
            <a:ext cx="1311133" cy="1250016"/>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4271778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4"/>
          <p:cNvSpPr>
            <a:spLocks noChangeArrowheads="1"/>
          </p:cNvSpPr>
          <p:nvPr/>
        </p:nvSpPr>
        <p:spPr bwMode="auto">
          <a:xfrm>
            <a:off x="1043609" y="4941170"/>
            <a:ext cx="7134427" cy="45719"/>
          </a:xfrm>
          <a:prstGeom prst="rect">
            <a:avLst/>
          </a:prstGeom>
          <a:solidFill>
            <a:schemeClr val="tx1"/>
          </a:solidFill>
          <a:ln w="9525">
            <a:solidFill>
              <a:schemeClr val="tx1"/>
            </a:solidFill>
            <a:miter lim="800000"/>
            <a:headEnd/>
            <a:tailEnd/>
          </a:ln>
        </p:spPr>
        <p:txBody>
          <a:bodyPr wrap="none" anchor="ctr"/>
          <a:lstStyle/>
          <a:p>
            <a:endParaRPr lang="en-US" sz="1800">
              <a:solidFill>
                <a:srgbClr val="FFFFFF"/>
              </a:solidFill>
            </a:endParaRPr>
          </a:p>
        </p:txBody>
      </p:sp>
      <p:grpSp>
        <p:nvGrpSpPr>
          <p:cNvPr id="3" name="Gruppo 2"/>
          <p:cNvGrpSpPr/>
          <p:nvPr/>
        </p:nvGrpSpPr>
        <p:grpSpPr>
          <a:xfrm>
            <a:off x="468313" y="548680"/>
            <a:ext cx="8229600" cy="5400600"/>
            <a:chOff x="468313" y="548680"/>
            <a:chExt cx="8229600" cy="5400600"/>
          </a:xfrm>
        </p:grpSpPr>
        <p:grpSp>
          <p:nvGrpSpPr>
            <p:cNvPr id="15362" name="Gruppo 4"/>
            <p:cNvGrpSpPr>
              <a:grpSpLocks/>
            </p:cNvGrpSpPr>
            <p:nvPr/>
          </p:nvGrpSpPr>
          <p:grpSpPr bwMode="auto">
            <a:xfrm>
              <a:off x="993275" y="1633969"/>
              <a:ext cx="7200900" cy="4032250"/>
              <a:chOff x="1115616" y="1184275"/>
              <a:chExt cx="7433486" cy="5053013"/>
            </a:xfrm>
          </p:grpSpPr>
          <p:pic>
            <p:nvPicPr>
              <p:cNvPr id="1536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l="30118" t="34521" r="30612" b="52354"/>
              <a:stretch>
                <a:fillRect/>
              </a:stretch>
            </p:blipFill>
            <p:spPr bwMode="auto">
              <a:xfrm>
                <a:off x="1118090" y="2132013"/>
                <a:ext cx="7431012" cy="2306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368" name="Gruppo 3"/>
              <p:cNvGrpSpPr>
                <a:grpSpLocks/>
              </p:cNvGrpSpPr>
              <p:nvPr/>
            </p:nvGrpSpPr>
            <p:grpSpPr bwMode="auto">
              <a:xfrm>
                <a:off x="1115616" y="1184275"/>
                <a:ext cx="7433486" cy="5053013"/>
                <a:chOff x="1115616" y="1184275"/>
                <a:chExt cx="7433486" cy="5053013"/>
              </a:xfrm>
            </p:grpSpPr>
            <p:grpSp>
              <p:nvGrpSpPr>
                <p:cNvPr id="15369" name="Group 10"/>
                <p:cNvGrpSpPr>
                  <a:grpSpLocks/>
                </p:cNvGrpSpPr>
                <p:nvPr/>
              </p:nvGrpSpPr>
              <p:grpSpPr bwMode="auto">
                <a:xfrm>
                  <a:off x="1115616" y="1184275"/>
                  <a:ext cx="7433177" cy="1020589"/>
                  <a:chOff x="521" y="21"/>
                  <a:chExt cx="5000" cy="506"/>
                </a:xfrm>
              </p:grpSpPr>
              <p:pic>
                <p:nvPicPr>
                  <p:cNvPr id="1537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l="25095" t="70148" r="26718" b="20454"/>
                  <a:stretch>
                    <a:fillRect/>
                  </a:stretch>
                </p:blipFill>
                <p:spPr bwMode="auto">
                  <a:xfrm>
                    <a:off x="521" y="21"/>
                    <a:ext cx="5000"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4" name="Rectangle 4"/>
                  <p:cNvSpPr>
                    <a:spLocks noChangeArrowheads="1"/>
                  </p:cNvSpPr>
                  <p:nvPr/>
                </p:nvSpPr>
                <p:spPr bwMode="auto">
                  <a:xfrm>
                    <a:off x="2705" y="24"/>
                    <a:ext cx="669" cy="150"/>
                  </a:xfrm>
                  <a:prstGeom prst="rect">
                    <a:avLst/>
                  </a:prstGeom>
                  <a:solidFill>
                    <a:schemeClr val="tx1"/>
                  </a:solidFill>
                  <a:ln w="9525">
                    <a:solidFill>
                      <a:schemeClr val="tx1"/>
                    </a:solidFill>
                    <a:miter lim="800000"/>
                    <a:headEnd/>
                    <a:tailEnd/>
                  </a:ln>
                </p:spPr>
                <p:txBody>
                  <a:bodyPr wrap="none" anchor="ctr"/>
                  <a:lstStyle/>
                  <a:p>
                    <a:pPr algn="ctr"/>
                    <a:endParaRPr lang="en-US" sz="1800"/>
                  </a:p>
                </p:txBody>
              </p:sp>
            </p:grpSp>
            <p:pic>
              <p:nvPicPr>
                <p:cNvPr id="15370" name="Picture 6"/>
                <p:cNvPicPr>
                  <a:picLocks noChangeAspect="1" noChangeArrowheads="1"/>
                </p:cNvPicPr>
                <p:nvPr/>
              </p:nvPicPr>
              <p:blipFill>
                <a:blip r:embed="rId3">
                  <a:extLst>
                    <a:ext uri="{28A0092B-C50C-407E-A947-70E740481C1C}">
                      <a14:useLocalDpi xmlns:a14="http://schemas.microsoft.com/office/drawing/2010/main" xmlns="" val="0"/>
                    </a:ext>
                  </a:extLst>
                </a:blip>
                <a:srcRect l="29530" t="40802" r="31068" b="48958"/>
                <a:stretch>
                  <a:fillRect/>
                </a:stretch>
              </p:blipFill>
              <p:spPr bwMode="auto">
                <a:xfrm>
                  <a:off x="1116013" y="4438905"/>
                  <a:ext cx="7433089" cy="1798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1" name="Line 12"/>
                <p:cNvSpPr>
                  <a:spLocks noChangeShapeType="1"/>
                </p:cNvSpPr>
                <p:nvPr/>
              </p:nvSpPr>
              <p:spPr bwMode="auto">
                <a:xfrm flipV="1">
                  <a:off x="2843213" y="4365625"/>
                  <a:ext cx="5473700" cy="0"/>
                </a:xfrm>
                <a:prstGeom prst="line">
                  <a:avLst/>
                </a:prstGeom>
                <a:noFill/>
                <a:ln w="38100">
                  <a:solidFill>
                    <a:srgbClr val="FF0066"/>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15372" name="Line 15"/>
                <p:cNvSpPr>
                  <a:spLocks noChangeShapeType="1"/>
                </p:cNvSpPr>
                <p:nvPr/>
              </p:nvSpPr>
              <p:spPr bwMode="auto">
                <a:xfrm>
                  <a:off x="1330324" y="4941888"/>
                  <a:ext cx="6010836" cy="17309"/>
                </a:xfrm>
                <a:prstGeom prst="line">
                  <a:avLst/>
                </a:prstGeom>
                <a:noFill/>
                <a:ln w="38100">
                  <a:solidFill>
                    <a:srgbClr val="FF0066"/>
                  </a:solidFill>
                  <a:round/>
                  <a:headEnd/>
                  <a:tailEnd/>
                </a:ln>
                <a:extLst>
                  <a:ext uri="{909E8E84-426E-40dd-AFC4-6F175D3DCCD1}">
                    <a14:hiddenFill xmlns:a14="http://schemas.microsoft.com/office/drawing/2010/main" xmlns="">
                      <a:noFill/>
                    </a14:hiddenFill>
                  </a:ext>
                </a:extLst>
              </p:spPr>
              <p:txBody>
                <a:bodyPr/>
                <a:lstStyle/>
                <a:p>
                  <a:endParaRPr lang="it-IT"/>
                </a:p>
              </p:txBody>
            </p:sp>
          </p:grpSp>
        </p:grpSp>
        <p:sp>
          <p:nvSpPr>
            <p:cNvPr id="15364" name="Titolo 1"/>
            <p:cNvSpPr>
              <a:spLocks/>
            </p:cNvSpPr>
            <p:nvPr/>
          </p:nvSpPr>
          <p:spPr bwMode="auto">
            <a:xfrm>
              <a:off x="468313" y="548680"/>
              <a:ext cx="82296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it-IT" sz="3200" dirty="0">
                  <a:solidFill>
                    <a:srgbClr val="FF0000"/>
                  </a:solidFill>
                  <a:latin typeface="Helvetica Light Oblique"/>
                  <a:cs typeface="Helvetica Light Oblique"/>
                </a:rPr>
                <a:t>Legge Balduzzi</a:t>
              </a:r>
            </a:p>
          </p:txBody>
        </p:sp>
        <p:sp>
          <p:nvSpPr>
            <p:cNvPr id="2" name="CasellaDiTesto 1"/>
            <p:cNvSpPr txBox="1"/>
            <p:nvPr/>
          </p:nvSpPr>
          <p:spPr>
            <a:xfrm>
              <a:off x="1043609" y="5579948"/>
              <a:ext cx="7488831" cy="369332"/>
            </a:xfrm>
            <a:prstGeom prst="rect">
              <a:avLst/>
            </a:prstGeom>
            <a:solidFill>
              <a:schemeClr val="tx1"/>
            </a:solidFill>
          </p:spPr>
          <p:txBody>
            <a:bodyPr wrap="square" rtlCol="0">
              <a:spAutoFit/>
            </a:bodyPr>
            <a:lstStyle/>
            <a:p>
              <a:endParaRPr lang="it-IT" dirty="0"/>
            </a:p>
          </p:txBody>
        </p:sp>
      </p:grpSp>
      <p:pic>
        <p:nvPicPr>
          <p:cNvPr id="15" name="Picture 8"/>
          <p:cNvPicPr>
            <a:picLocks noChangeAspect="1" noChangeArrowheads="1"/>
          </p:cNvPicPr>
          <p:nvPr/>
        </p:nvPicPr>
        <p:blipFill>
          <a:blip r:embed="rId4"/>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58595782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95736" y="836712"/>
            <a:ext cx="4608512" cy="369332"/>
          </a:xfrm>
          <a:prstGeom prst="rect">
            <a:avLst/>
          </a:prstGeom>
          <a:noFill/>
        </p:spPr>
        <p:txBody>
          <a:bodyPr wrap="square" rtlCol="0">
            <a:spAutoFit/>
          </a:bodyPr>
          <a:lstStyle/>
          <a:p>
            <a:pPr algn="ctr"/>
            <a:r>
              <a:rPr lang="it-IT" dirty="0" smtClean="0">
                <a:solidFill>
                  <a:srgbClr val="FF0000"/>
                </a:solidFill>
              </a:rPr>
              <a:t>Linee guida SOI terapie </a:t>
            </a:r>
            <a:r>
              <a:rPr lang="it-IT" dirty="0" err="1" smtClean="0">
                <a:solidFill>
                  <a:srgbClr val="FF0000"/>
                </a:solidFill>
              </a:rPr>
              <a:t>intravitreali</a:t>
            </a:r>
            <a:endParaRPr lang="it-IT" dirty="0">
              <a:solidFill>
                <a:srgbClr val="FF0000"/>
              </a:solidFill>
            </a:endParaRPr>
          </a:p>
        </p:txBody>
      </p:sp>
      <p:pic>
        <p:nvPicPr>
          <p:cNvPr id="3" name="Immagine 2"/>
          <p:cNvPicPr>
            <a:picLocks noChangeAspect="1"/>
          </p:cNvPicPr>
          <p:nvPr/>
        </p:nvPicPr>
        <p:blipFill>
          <a:blip r:embed="rId2"/>
          <a:stretch>
            <a:fillRect/>
          </a:stretch>
        </p:blipFill>
        <p:spPr>
          <a:xfrm>
            <a:off x="1943100" y="0"/>
            <a:ext cx="5232959" cy="6858000"/>
          </a:xfrm>
          <a:prstGeom prst="rect">
            <a:avLst/>
          </a:prstGeom>
        </p:spPr>
      </p:pic>
    </p:spTree>
    <p:extLst>
      <p:ext uri="{BB962C8B-B14F-4D97-AF65-F5344CB8AC3E}">
        <p14:creationId xmlns:p14="http://schemas.microsoft.com/office/powerpoint/2010/main" xmlns="" val="282514558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179513" y="908720"/>
            <a:ext cx="8747491" cy="5105584"/>
          </a:xfrm>
          <a:prstGeom prst="rect">
            <a:avLst/>
          </a:prstGeom>
        </p:spPr>
      </p:pic>
    </p:spTree>
    <p:extLst>
      <p:ext uri="{BB962C8B-B14F-4D97-AF65-F5344CB8AC3E}">
        <p14:creationId xmlns:p14="http://schemas.microsoft.com/office/powerpoint/2010/main" xmlns="" val="237178594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idx="4294967295"/>
          </p:nvPr>
        </p:nvSpPr>
        <p:spPr>
          <a:xfrm>
            <a:off x="467544" y="629816"/>
            <a:ext cx="8229600" cy="1143000"/>
          </a:xfrm>
        </p:spPr>
        <p:txBody>
          <a:bodyPr/>
          <a:lstStyle/>
          <a:p>
            <a:pPr eaLnBrk="1" hangingPunct="1"/>
            <a:r>
              <a:rPr lang="it-IT" dirty="0">
                <a:solidFill>
                  <a:srgbClr val="000000"/>
                </a:solidFill>
                <a:latin typeface="Calibri" charset="0"/>
                <a:ea typeface="MS PGothic" charset="0"/>
              </a:rPr>
              <a:t>Onere della </a:t>
            </a:r>
            <a:r>
              <a:rPr lang="it-IT" dirty="0" smtClean="0">
                <a:solidFill>
                  <a:srgbClr val="000000"/>
                </a:solidFill>
                <a:latin typeface="Calibri" charset="0"/>
                <a:ea typeface="MS PGothic" charset="0"/>
              </a:rPr>
              <a:t>prova </a:t>
            </a:r>
            <a:br>
              <a:rPr lang="it-IT" dirty="0" smtClean="0">
                <a:solidFill>
                  <a:srgbClr val="000000"/>
                </a:solidFill>
                <a:latin typeface="Calibri" charset="0"/>
                <a:ea typeface="MS PGothic" charset="0"/>
              </a:rPr>
            </a:br>
            <a:r>
              <a:rPr lang="it-IT" sz="3200" dirty="0" smtClean="0">
                <a:solidFill>
                  <a:srgbClr val="000000"/>
                </a:solidFill>
                <a:latin typeface="Calibri" charset="0"/>
                <a:ea typeface="MS PGothic" charset="0"/>
              </a:rPr>
              <a:t>(attualmente sempre a carico del medico)</a:t>
            </a:r>
            <a:endParaRPr lang="it-IT" sz="3200" dirty="0">
              <a:solidFill>
                <a:srgbClr val="000000"/>
              </a:solidFill>
              <a:latin typeface="Calibri" charset="0"/>
              <a:ea typeface="MS PGothic" charset="0"/>
            </a:endParaRPr>
          </a:p>
        </p:txBody>
      </p:sp>
      <p:sp>
        <p:nvSpPr>
          <p:cNvPr id="36867" name="Segnaposto contenuto 2"/>
          <p:cNvSpPr>
            <a:spLocks noGrp="1"/>
          </p:cNvSpPr>
          <p:nvPr>
            <p:ph idx="4294967295"/>
          </p:nvPr>
        </p:nvSpPr>
        <p:spPr>
          <a:xfrm>
            <a:off x="827584" y="2996952"/>
            <a:ext cx="7561263" cy="3129168"/>
          </a:xfrm>
        </p:spPr>
        <p:txBody>
          <a:bodyPr/>
          <a:lstStyle/>
          <a:p>
            <a:pPr algn="just" eaLnBrk="1" hangingPunct="1">
              <a:buFontTx/>
              <a:buNone/>
            </a:pPr>
            <a:r>
              <a:rPr lang="it-IT" sz="2400" i="1" u="sng" dirty="0" smtClean="0">
                <a:solidFill>
                  <a:srgbClr val="000000"/>
                </a:solidFill>
                <a:latin typeface="Calibri" charset="0"/>
                <a:ea typeface="MS PGothic" charset="0"/>
              </a:rPr>
              <a:t>STRUTTURA PUBBLICA </a:t>
            </a:r>
          </a:p>
          <a:p>
            <a:pPr algn="just" eaLnBrk="1" hangingPunct="1">
              <a:buFontTx/>
              <a:buNone/>
            </a:pPr>
            <a:r>
              <a:rPr lang="it-IT" sz="2400" dirty="0" smtClean="0">
                <a:solidFill>
                  <a:srgbClr val="000000"/>
                </a:solidFill>
                <a:latin typeface="Calibri" charset="0"/>
                <a:ea typeface="MS PGothic" charset="0"/>
              </a:rPr>
              <a:t>(</a:t>
            </a:r>
            <a:r>
              <a:rPr lang="it-IT" sz="2400" dirty="0">
                <a:solidFill>
                  <a:srgbClr val="000000"/>
                </a:solidFill>
                <a:latin typeface="Calibri" charset="0"/>
                <a:ea typeface="MS PGothic" charset="0"/>
              </a:rPr>
              <a:t>cartella, </a:t>
            </a:r>
            <a:r>
              <a:rPr lang="it-IT" sz="2400" dirty="0" smtClean="0">
                <a:solidFill>
                  <a:srgbClr val="000000"/>
                </a:solidFill>
                <a:latin typeface="Calibri" charset="0"/>
                <a:ea typeface="MS PGothic" charset="0"/>
              </a:rPr>
              <a:t>scheda </a:t>
            </a:r>
            <a:r>
              <a:rPr lang="it-IT" sz="2400" dirty="0">
                <a:solidFill>
                  <a:srgbClr val="000000"/>
                </a:solidFill>
                <a:latin typeface="Calibri" charset="0"/>
                <a:ea typeface="MS PGothic" charset="0"/>
              </a:rPr>
              <a:t>ambulatoriale, esami diagnostici: </a:t>
            </a:r>
            <a:r>
              <a:rPr lang="it-IT" sz="2400" dirty="0" smtClean="0">
                <a:solidFill>
                  <a:srgbClr val="000000"/>
                </a:solidFill>
                <a:latin typeface="Calibri" charset="0"/>
                <a:ea typeface="MS PGothic" charset="0"/>
              </a:rPr>
              <a:t>campi visivi, ecc.)</a:t>
            </a:r>
            <a:endParaRPr lang="it-IT" sz="2400" dirty="0">
              <a:solidFill>
                <a:srgbClr val="000000"/>
              </a:solidFill>
              <a:latin typeface="Calibri" charset="0"/>
              <a:ea typeface="MS PGothic" charset="0"/>
            </a:endParaRPr>
          </a:p>
          <a:p>
            <a:pPr algn="just" eaLnBrk="1" hangingPunct="1">
              <a:buFontTx/>
              <a:buNone/>
            </a:pPr>
            <a:r>
              <a:rPr lang="it-IT" sz="2400" i="1" u="sng" dirty="0" smtClean="0">
                <a:solidFill>
                  <a:srgbClr val="000000"/>
                </a:solidFill>
                <a:latin typeface="Calibri" charset="0"/>
                <a:ea typeface="MS PGothic" charset="0"/>
              </a:rPr>
              <a:t>STRUTTURA PRIVATA</a:t>
            </a:r>
          </a:p>
          <a:p>
            <a:pPr algn="just" eaLnBrk="1" hangingPunct="1">
              <a:buFontTx/>
              <a:buNone/>
            </a:pPr>
            <a:r>
              <a:rPr lang="it-IT" sz="2400" dirty="0" smtClean="0">
                <a:solidFill>
                  <a:srgbClr val="000000"/>
                </a:solidFill>
                <a:latin typeface="Calibri" charset="0"/>
                <a:ea typeface="MS PGothic" charset="0"/>
              </a:rPr>
              <a:t>Raccolta</a:t>
            </a:r>
            <a:r>
              <a:rPr lang="it-IT" sz="2400" dirty="0">
                <a:solidFill>
                  <a:srgbClr val="000000"/>
                </a:solidFill>
                <a:latin typeface="Calibri" charset="0"/>
                <a:ea typeface="MS PGothic" charset="0"/>
              </a:rPr>
              <a:t>, trattamento e protezione  dati sensibili</a:t>
            </a:r>
          </a:p>
          <a:p>
            <a:pPr algn="just" eaLnBrk="1" hangingPunct="1">
              <a:buFontTx/>
              <a:buNone/>
            </a:pPr>
            <a:r>
              <a:rPr lang="it-IT" sz="2400" dirty="0">
                <a:solidFill>
                  <a:srgbClr val="000000"/>
                </a:solidFill>
                <a:latin typeface="Calibri" charset="0"/>
                <a:ea typeface="MS PGothic" charset="0"/>
              </a:rPr>
              <a:t>D</a:t>
            </a:r>
            <a:r>
              <a:rPr lang="it-IT" sz="2400" dirty="0" smtClean="0">
                <a:solidFill>
                  <a:srgbClr val="000000"/>
                </a:solidFill>
                <a:latin typeface="Calibri" charset="0"/>
                <a:ea typeface="MS PGothic" charset="0"/>
              </a:rPr>
              <a:t>elega </a:t>
            </a:r>
            <a:r>
              <a:rPr lang="it-IT" sz="2400" dirty="0">
                <a:solidFill>
                  <a:srgbClr val="000000"/>
                </a:solidFill>
                <a:latin typeface="Calibri" charset="0"/>
                <a:ea typeface="MS PGothic" charset="0"/>
              </a:rPr>
              <a:t>privacy</a:t>
            </a:r>
          </a:p>
          <a:p>
            <a:pPr algn="just" eaLnBrk="1" hangingPunct="1">
              <a:buFontTx/>
              <a:buNone/>
            </a:pPr>
            <a:r>
              <a:rPr lang="it-IT" sz="2400" dirty="0">
                <a:solidFill>
                  <a:srgbClr val="000000"/>
                </a:solidFill>
                <a:latin typeface="Calibri" charset="0"/>
                <a:ea typeface="MS PGothic" charset="0"/>
              </a:rPr>
              <a:t>Cassaforte</a:t>
            </a:r>
          </a:p>
        </p:txBody>
      </p:sp>
      <p:sp>
        <p:nvSpPr>
          <p:cNvPr id="2" name="Rettangolo 1"/>
          <p:cNvSpPr/>
          <p:nvPr/>
        </p:nvSpPr>
        <p:spPr>
          <a:xfrm>
            <a:off x="2565173" y="2132856"/>
            <a:ext cx="3952875" cy="461665"/>
          </a:xfrm>
          <a:prstGeom prst="rect">
            <a:avLst/>
          </a:prstGeom>
        </p:spPr>
        <p:txBody>
          <a:bodyPr>
            <a:spAutoFit/>
          </a:bodyPr>
          <a:lstStyle/>
          <a:p>
            <a:pPr algn="ctr">
              <a:defRPr/>
            </a:pPr>
            <a:r>
              <a:rPr lang="it-IT" altLang="it-IT" sz="2400" i="1" kern="0" dirty="0">
                <a:solidFill>
                  <a:srgbClr val="FF0000"/>
                </a:solidFill>
                <a:latin typeface="Calibri" pitchFamily="34" charset="0"/>
                <a:ea typeface="MS PGothic" pitchFamily="34" charset="-128"/>
                <a:cs typeface="+mn-cs"/>
              </a:rPr>
              <a:t>mantenimento atti visita: </a:t>
            </a:r>
            <a:endParaRPr lang="it-IT" sz="2400" i="1" dirty="0">
              <a:solidFill>
                <a:srgbClr val="FF0000"/>
              </a:solidFill>
              <a:latin typeface="Arial" pitchFamily="34" charset="0"/>
              <a:ea typeface="MS PGothic" pitchFamily="34" charset="-128"/>
              <a:cs typeface="+mn-cs"/>
            </a:endParaRPr>
          </a:p>
        </p:txBody>
      </p:sp>
    </p:spTree>
    <p:extLst>
      <p:ext uri="{BB962C8B-B14F-4D97-AF65-F5344CB8AC3E}">
        <p14:creationId xmlns:p14="http://schemas.microsoft.com/office/powerpoint/2010/main" xmlns="" val="236580027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idx="4294967295"/>
          </p:nvPr>
        </p:nvSpPr>
        <p:spPr/>
        <p:txBody>
          <a:bodyPr/>
          <a:lstStyle/>
          <a:p>
            <a:r>
              <a:rPr lang="it-IT" dirty="0">
                <a:solidFill>
                  <a:srgbClr val="FF0000"/>
                </a:solidFill>
                <a:latin typeface="Calibri" charset="0"/>
                <a:ea typeface="MS PGothic" charset="0"/>
              </a:rPr>
              <a:t>FARMACI</a:t>
            </a:r>
          </a:p>
        </p:txBody>
      </p:sp>
      <p:sp>
        <p:nvSpPr>
          <p:cNvPr id="15362" name="Segnaposto contenuto 2"/>
          <p:cNvSpPr>
            <a:spLocks noGrp="1"/>
          </p:cNvSpPr>
          <p:nvPr>
            <p:ph idx="4294967295"/>
          </p:nvPr>
        </p:nvSpPr>
        <p:spPr>
          <a:xfrm>
            <a:off x="971549" y="1600202"/>
            <a:ext cx="6840539" cy="4525963"/>
          </a:xfrm>
        </p:spPr>
        <p:txBody>
          <a:bodyPr/>
          <a:lstStyle/>
          <a:p>
            <a:pPr algn="just"/>
            <a:r>
              <a:rPr lang="it-IT" sz="2400" dirty="0">
                <a:solidFill>
                  <a:srgbClr val="FF0000"/>
                </a:solidFill>
                <a:latin typeface="Calibri" charset="0"/>
                <a:ea typeface="MS PGothic" charset="0"/>
              </a:rPr>
              <a:t>On Label: </a:t>
            </a:r>
            <a:r>
              <a:rPr lang="it-IT" sz="2400" dirty="0">
                <a:solidFill>
                  <a:srgbClr val="000000"/>
                </a:solidFill>
                <a:latin typeface="Calibri" charset="0"/>
                <a:ea typeface="MS PGothic" charset="0"/>
              </a:rPr>
              <a:t>farmaco impiegato rispettando le indicazioni riportate sulla scheda tecnica del prodotto, approvata dalle autorità competenti.</a:t>
            </a:r>
          </a:p>
          <a:p>
            <a:pPr algn="just">
              <a:buFont typeface="Arial" charset="0"/>
              <a:buNone/>
            </a:pPr>
            <a:endParaRPr lang="it-IT" sz="2400" dirty="0">
              <a:solidFill>
                <a:srgbClr val="000000"/>
              </a:solidFill>
              <a:latin typeface="Calibri" charset="0"/>
              <a:ea typeface="MS PGothic" charset="0"/>
            </a:endParaRPr>
          </a:p>
          <a:p>
            <a:pPr algn="just"/>
            <a:r>
              <a:rPr lang="it-IT" sz="2400" dirty="0">
                <a:solidFill>
                  <a:srgbClr val="FF0000"/>
                </a:solidFill>
                <a:latin typeface="Calibri" charset="0"/>
                <a:ea typeface="MS PGothic" charset="0"/>
              </a:rPr>
              <a:t>Off Label:  </a:t>
            </a:r>
            <a:r>
              <a:rPr lang="it-IT" sz="2400" dirty="0">
                <a:solidFill>
                  <a:srgbClr val="000000"/>
                </a:solidFill>
                <a:latin typeface="Calibri" charset="0"/>
                <a:ea typeface="MS PGothic" charset="0"/>
              </a:rPr>
              <a:t>farmaco impiegato in condizioni non previste dalla scheda tenica.</a:t>
            </a:r>
          </a:p>
          <a:p>
            <a:pPr algn="just">
              <a:buFont typeface="Arial" charset="0"/>
              <a:buNone/>
            </a:pPr>
            <a:endParaRPr lang="it-IT" sz="2400" dirty="0">
              <a:solidFill>
                <a:srgbClr val="000000"/>
              </a:solidFill>
              <a:latin typeface="Calibri" charset="0"/>
              <a:ea typeface="MS PGothic" charset="0"/>
            </a:endParaRPr>
          </a:p>
          <a:p>
            <a:pPr algn="just"/>
            <a:r>
              <a:rPr lang="it-IT" sz="2400" dirty="0">
                <a:solidFill>
                  <a:srgbClr val="FF0000"/>
                </a:solidFill>
                <a:latin typeface="Calibri" charset="0"/>
                <a:ea typeface="MS PGothic" charset="0"/>
              </a:rPr>
              <a:t>Against Label: </a:t>
            </a:r>
            <a:r>
              <a:rPr lang="it-IT" sz="2400" dirty="0">
                <a:solidFill>
                  <a:srgbClr val="000000"/>
                </a:solidFill>
                <a:latin typeface="Calibri" charset="0"/>
                <a:ea typeface="MS PGothic" charset="0"/>
              </a:rPr>
              <a:t>farmaco impiegato nonostante la scheda tecnica riporti specifiche controindicazioni al suo uso in una determinata patologia o per una determinata via di somministrazione</a:t>
            </a:r>
          </a:p>
          <a:p>
            <a:pPr algn="just"/>
            <a:endParaRPr lang="it-IT" sz="2000" dirty="0">
              <a:solidFill>
                <a:srgbClr val="000000"/>
              </a:solidFill>
              <a:latin typeface="Calibri" charset="0"/>
              <a:ea typeface="MS PGothic" charset="0"/>
            </a:endParaRPr>
          </a:p>
        </p:txBody>
      </p:sp>
      <p:pic>
        <p:nvPicPr>
          <p:cNvPr id="4"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3017438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19100" y="1511300"/>
            <a:ext cx="8305800"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CasellaDiTesto 2"/>
          <p:cNvSpPr txBox="1">
            <a:spLocks noChangeArrowheads="1"/>
          </p:cNvSpPr>
          <p:nvPr/>
        </p:nvSpPr>
        <p:spPr bwMode="auto">
          <a:xfrm>
            <a:off x="1908175" y="549275"/>
            <a:ext cx="53276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dirty="0">
                <a:solidFill>
                  <a:srgbClr val="FF0000"/>
                </a:solidFill>
              </a:rPr>
              <a:t>Scheda tecnica AVASTIN</a:t>
            </a:r>
          </a:p>
        </p:txBody>
      </p:sp>
    </p:spTree>
    <p:extLst>
      <p:ext uri="{BB962C8B-B14F-4D97-AF65-F5344CB8AC3E}">
        <p14:creationId xmlns:p14="http://schemas.microsoft.com/office/powerpoint/2010/main" xmlns="" val="310406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magin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12800"/>
            <a:ext cx="9144000" cy="5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57375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1"/>
          <p:cNvSpPr>
            <a:spLocks noChangeArrowheads="1"/>
          </p:cNvSpPr>
          <p:nvPr/>
        </p:nvSpPr>
        <p:spPr bwMode="auto">
          <a:xfrm>
            <a:off x="674316" y="1774559"/>
            <a:ext cx="78581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dirty="0">
                <a:solidFill>
                  <a:srgbClr val="FF0000"/>
                </a:solidFill>
              </a:rPr>
              <a:t>RESPONSABILITA</a:t>
            </a:r>
            <a:r>
              <a:rPr lang="ja-JP" altLang="it-IT" sz="3600" dirty="0">
                <a:solidFill>
                  <a:srgbClr val="FF0000"/>
                </a:solidFill>
              </a:rPr>
              <a:t>’</a:t>
            </a:r>
            <a:r>
              <a:rPr lang="it-IT" altLang="ja-JP" sz="3600" dirty="0">
                <a:solidFill>
                  <a:srgbClr val="FF0000"/>
                </a:solidFill>
              </a:rPr>
              <a:t> DEL MEDICO</a:t>
            </a:r>
            <a:endParaRPr lang="it-IT" sz="3600" dirty="0">
              <a:solidFill>
                <a:srgbClr val="FF0000"/>
              </a:solidFill>
            </a:endParaRPr>
          </a:p>
        </p:txBody>
      </p:sp>
      <p:sp>
        <p:nvSpPr>
          <p:cNvPr id="43010" name="Rettangolo 2"/>
          <p:cNvSpPr>
            <a:spLocks noChangeArrowheads="1"/>
          </p:cNvSpPr>
          <p:nvPr/>
        </p:nvSpPr>
        <p:spPr bwMode="auto">
          <a:xfrm>
            <a:off x="611560" y="3046309"/>
            <a:ext cx="7930133"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3200" b="1" dirty="0">
                <a:solidFill>
                  <a:schemeClr val="bg1"/>
                </a:solidFill>
              </a:rPr>
              <a:t>Scelta e utilizzo del farmaco </a:t>
            </a:r>
            <a:r>
              <a:rPr lang="it-IT" sz="3200" dirty="0">
                <a:solidFill>
                  <a:schemeClr val="bg1"/>
                </a:solidFill>
              </a:rPr>
              <a:t>stesso </a:t>
            </a:r>
            <a:endParaRPr lang="it-IT" sz="3200" dirty="0" smtClean="0">
              <a:solidFill>
                <a:schemeClr val="bg1"/>
              </a:solidFill>
            </a:endParaRPr>
          </a:p>
          <a:p>
            <a:pPr algn="just"/>
            <a:r>
              <a:rPr lang="it-IT" sz="3200" dirty="0" smtClean="0">
                <a:solidFill>
                  <a:schemeClr val="bg1"/>
                </a:solidFill>
              </a:rPr>
              <a:t>(</a:t>
            </a:r>
            <a:r>
              <a:rPr lang="it-IT" sz="3200" dirty="0">
                <a:solidFill>
                  <a:schemeClr val="bg1"/>
                </a:solidFill>
              </a:rPr>
              <a:t>on label / off label).</a:t>
            </a:r>
          </a:p>
          <a:p>
            <a:pPr algn="just"/>
            <a:endParaRPr lang="it-IT" sz="3200" b="1" dirty="0">
              <a:solidFill>
                <a:schemeClr val="bg1"/>
              </a:solidFill>
            </a:endParaRPr>
          </a:p>
          <a:p>
            <a:pPr algn="just"/>
            <a:r>
              <a:rPr lang="it-IT" sz="3200" b="1" dirty="0">
                <a:solidFill>
                  <a:schemeClr val="bg1"/>
                </a:solidFill>
              </a:rPr>
              <a:t>Procedura di somministrazione </a:t>
            </a:r>
            <a:r>
              <a:rPr lang="it-IT" sz="3200" dirty="0">
                <a:solidFill>
                  <a:schemeClr val="bg1"/>
                </a:solidFill>
              </a:rPr>
              <a:t>del farmaco </a:t>
            </a:r>
            <a:r>
              <a:rPr lang="it-IT" sz="3200" dirty="0" smtClean="0">
                <a:solidFill>
                  <a:schemeClr val="bg1"/>
                </a:solidFill>
              </a:rPr>
              <a:t>(</a:t>
            </a:r>
            <a:r>
              <a:rPr lang="it-IT" sz="3200" dirty="0">
                <a:solidFill>
                  <a:schemeClr val="bg1"/>
                </a:solidFill>
              </a:rPr>
              <a:t>iniezione intravitreale)</a:t>
            </a:r>
          </a:p>
          <a:p>
            <a:pPr algn="just"/>
            <a:endParaRPr lang="it-IT" sz="3200" b="1" dirty="0">
              <a:solidFill>
                <a:schemeClr val="bg1"/>
              </a:solidFill>
            </a:endParaRPr>
          </a:p>
        </p:txBody>
      </p:sp>
      <p:pic>
        <p:nvPicPr>
          <p:cNvPr id="4"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748613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sellaDiTesto 10"/>
          <p:cNvSpPr txBox="1">
            <a:spLocks noChangeArrowheads="1"/>
          </p:cNvSpPr>
          <p:nvPr/>
        </p:nvSpPr>
        <p:spPr bwMode="auto">
          <a:xfrm>
            <a:off x="250827" y="1412877"/>
            <a:ext cx="8642351" cy="477139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200" b="1">
                <a:solidFill>
                  <a:srgbClr val="000000"/>
                </a:solidFill>
                <a:latin typeface="Book Antiqua" charset="0"/>
              </a:rPr>
              <a:t>NUOVO CODICE DEONTOLOGICO</a:t>
            </a:r>
          </a:p>
          <a:p>
            <a:pPr algn="ctr" eaLnBrk="1" hangingPunct="1"/>
            <a:r>
              <a:rPr lang="it-IT" sz="1200" b="1" i="1">
                <a:solidFill>
                  <a:srgbClr val="000000"/>
                </a:solidFill>
                <a:latin typeface="Book Antiqua" charset="0"/>
              </a:rPr>
              <a:t>Art. 13 - Prescrizione a fini di prevenzione, diagnosi, cura e riabilitazione </a:t>
            </a:r>
          </a:p>
          <a:p>
            <a:pPr algn="just" eaLnBrk="1" hangingPunct="1"/>
            <a:endParaRPr lang="it-IT" sz="1200">
              <a:latin typeface="Book Antiqua" charset="0"/>
            </a:endParaRPr>
          </a:p>
          <a:p>
            <a:pPr algn="just" eaLnBrk="1" hangingPunct="1">
              <a:lnSpc>
                <a:spcPts val="1400"/>
              </a:lnSpc>
            </a:pPr>
            <a:r>
              <a:rPr lang="it-IT" sz="1300" b="1" u="sng">
                <a:solidFill>
                  <a:srgbClr val="C00000"/>
                </a:solidFill>
                <a:latin typeface="Book Antiqua" charset="0"/>
              </a:rPr>
              <a:t>La prescrizione a fini di prevenzione, diagnosi, cura e riabilitazione è una diretta, specifica, esclusiva e non delegabile competenza del medico,  impegna la sua autonomia e responsabilità e deve far seguito alla diagnosi circostanziata o a un fondato sospetto diagnostico</a:t>
            </a:r>
            <a:r>
              <a:rPr lang="it-IT" sz="1300" b="1">
                <a:solidFill>
                  <a:srgbClr val="C00000"/>
                </a:solidFill>
                <a:latin typeface="Book Antiqua" charset="0"/>
              </a:rPr>
              <a:t>.</a:t>
            </a:r>
            <a:endParaRPr lang="it-IT" sz="1300" b="1" u="sng">
              <a:solidFill>
                <a:srgbClr val="C00000"/>
              </a:solidFill>
              <a:latin typeface="Book Antiqua" charset="0"/>
            </a:endParaRPr>
          </a:p>
          <a:p>
            <a:pPr algn="just" eaLnBrk="1" hangingPunct="1">
              <a:lnSpc>
                <a:spcPts val="1400"/>
              </a:lnSpc>
            </a:pPr>
            <a:r>
              <a:rPr lang="it-IT" sz="1000">
                <a:solidFill>
                  <a:schemeClr val="bg1"/>
                </a:solidFill>
                <a:latin typeface="Book Antiqua" charset="0"/>
              </a:rPr>
              <a:t>La prescrizione deve fondarsi sulle evidenze scientifiche disponibili, sull</a:t>
            </a:r>
            <a:r>
              <a:rPr lang="ja-JP" altLang="it-IT" sz="1000">
                <a:solidFill>
                  <a:schemeClr val="bg1"/>
                </a:solidFill>
                <a:latin typeface="Book Antiqua" charset="0"/>
              </a:rPr>
              <a:t>’</a:t>
            </a:r>
            <a:r>
              <a:rPr lang="it-IT" altLang="ja-JP" sz="1000">
                <a:solidFill>
                  <a:schemeClr val="bg1"/>
                </a:solidFill>
                <a:latin typeface="Book Antiqua" charset="0"/>
              </a:rPr>
              <a:t>uso ottimale delle risorse e sul rispetto dei principi di efficacia clinica, di sicurezza e di appropriatezza. </a:t>
            </a:r>
          </a:p>
          <a:p>
            <a:pPr algn="just" eaLnBrk="1" hangingPunct="1">
              <a:lnSpc>
                <a:spcPts val="1400"/>
              </a:lnSpc>
            </a:pPr>
            <a:r>
              <a:rPr lang="it-IT" sz="1000">
                <a:solidFill>
                  <a:schemeClr val="bg1"/>
                </a:solidFill>
                <a:latin typeface="Book Antiqua" charset="0"/>
              </a:rPr>
              <a:t>Il medico tiene conto delle linee guida diagnostico-terapeutiche accreditate da fonti autorevoli e indipendenti quali raccomandazioni e ne valuta l</a:t>
            </a:r>
            <a:r>
              <a:rPr lang="ja-JP" altLang="it-IT" sz="1000">
                <a:solidFill>
                  <a:schemeClr val="bg1"/>
                </a:solidFill>
                <a:latin typeface="Book Antiqua" charset="0"/>
              </a:rPr>
              <a:t>’</a:t>
            </a:r>
            <a:r>
              <a:rPr lang="it-IT" altLang="ja-JP" sz="1000">
                <a:solidFill>
                  <a:schemeClr val="bg1"/>
                </a:solidFill>
                <a:latin typeface="Book Antiqua" charset="0"/>
              </a:rPr>
              <a:t>applicabilità al caso specifico. </a:t>
            </a:r>
          </a:p>
          <a:p>
            <a:pPr algn="just" eaLnBrk="1" hangingPunct="1">
              <a:lnSpc>
                <a:spcPts val="1400"/>
              </a:lnSpc>
            </a:pPr>
            <a:r>
              <a:rPr lang="it-IT" sz="1000">
                <a:solidFill>
                  <a:schemeClr val="bg1"/>
                </a:solidFill>
                <a:latin typeface="Book Antiqua" charset="0"/>
              </a:rPr>
              <a:t>L</a:t>
            </a:r>
            <a:r>
              <a:rPr lang="ja-JP" altLang="it-IT" sz="1000">
                <a:solidFill>
                  <a:schemeClr val="bg1"/>
                </a:solidFill>
                <a:latin typeface="Book Antiqua" charset="0"/>
              </a:rPr>
              <a:t>’</a:t>
            </a:r>
            <a:r>
              <a:rPr lang="it-IT" altLang="ja-JP" sz="1000">
                <a:solidFill>
                  <a:schemeClr val="bg1"/>
                </a:solidFill>
                <a:latin typeface="Book Antiqua" charset="0"/>
              </a:rPr>
              <a:t>adozione di protocolli diagnostico-terapeutici o di percorsi clinico-assistenziali impegna la diretta responsabilità del medico nella verifica della tollerabilità ed efficacia sui soggetti coinvolti.</a:t>
            </a:r>
          </a:p>
          <a:p>
            <a:pPr algn="just" eaLnBrk="1" hangingPunct="1">
              <a:lnSpc>
                <a:spcPts val="1400"/>
              </a:lnSpc>
            </a:pPr>
            <a:r>
              <a:rPr lang="it-IT" sz="1000">
                <a:solidFill>
                  <a:schemeClr val="bg1"/>
                </a:solidFill>
                <a:latin typeface="Book Antiqua" charset="0"/>
              </a:rPr>
              <a:t>Il medico è tenuto a un</a:t>
            </a:r>
            <a:r>
              <a:rPr lang="ja-JP" altLang="it-IT" sz="1000">
                <a:solidFill>
                  <a:schemeClr val="bg1"/>
                </a:solidFill>
                <a:latin typeface="Book Antiqua" charset="0"/>
              </a:rPr>
              <a:t>’</a:t>
            </a:r>
            <a:r>
              <a:rPr lang="it-IT" altLang="ja-JP" sz="1000">
                <a:solidFill>
                  <a:schemeClr val="bg1"/>
                </a:solidFill>
                <a:latin typeface="Book Antiqua" charset="0"/>
              </a:rPr>
              <a:t>adeguata conoscenza della natura e degli effetti dei farmaci prescritti, delle loro indicazioni, controindicazioni, interazioni e reazioni individuali prevedibili e delle modalità di impiego appropriato, efficace e sicuro dei mezzi diagnostico-terapeutici. </a:t>
            </a:r>
          </a:p>
          <a:p>
            <a:pPr algn="just" eaLnBrk="1" hangingPunct="1">
              <a:lnSpc>
                <a:spcPts val="1400"/>
              </a:lnSpc>
            </a:pPr>
            <a:r>
              <a:rPr lang="it-IT" sz="1000">
                <a:solidFill>
                  <a:schemeClr val="bg1"/>
                </a:solidFill>
                <a:latin typeface="Book Antiqua" charset="0"/>
              </a:rPr>
              <a:t>Il medico segnala tempestivamente all</a:t>
            </a:r>
            <a:r>
              <a:rPr lang="ja-JP" altLang="it-IT" sz="1000">
                <a:solidFill>
                  <a:schemeClr val="bg1"/>
                </a:solidFill>
                <a:latin typeface="Book Antiqua" charset="0"/>
              </a:rPr>
              <a:t>’</a:t>
            </a:r>
            <a:r>
              <a:rPr lang="it-IT" altLang="ja-JP" sz="1000">
                <a:solidFill>
                  <a:schemeClr val="bg1"/>
                </a:solidFill>
                <a:latin typeface="Book Antiqua" charset="0"/>
              </a:rPr>
              <a:t>Autorità competente le reazioni avverse o sospette da farmaci e gli eventi sfavorevoli o sospetti derivanti dall</a:t>
            </a:r>
            <a:r>
              <a:rPr lang="ja-JP" altLang="it-IT" sz="1000">
                <a:solidFill>
                  <a:schemeClr val="bg1"/>
                </a:solidFill>
                <a:latin typeface="Book Antiqua" charset="0"/>
              </a:rPr>
              <a:t>’</a:t>
            </a:r>
            <a:r>
              <a:rPr lang="it-IT" altLang="ja-JP" sz="1000">
                <a:solidFill>
                  <a:schemeClr val="bg1"/>
                </a:solidFill>
                <a:latin typeface="Book Antiqua" charset="0"/>
              </a:rPr>
              <a:t>utilizzo di presidi biomedicali. </a:t>
            </a:r>
          </a:p>
          <a:p>
            <a:pPr algn="just" eaLnBrk="1" hangingPunct="1">
              <a:lnSpc>
                <a:spcPts val="1400"/>
              </a:lnSpc>
            </a:pPr>
            <a:r>
              <a:rPr lang="it-IT" sz="1300" b="1" u="sng">
                <a:solidFill>
                  <a:srgbClr val="C00000"/>
                </a:solidFill>
                <a:latin typeface="Book Antiqua" charset="0"/>
              </a:rPr>
              <a:t>Il medico può prescrivere farmaci non ancora registrati o non autorizzati al commercio oppure per indicazioni o a dosaggi non previsti dalla scheda tecnica, se la loro tollerabilità ed efficacia è scientificamente fondata e i rischi sono proporzionati ai benefici attesi; in tali casi, motiva l</a:t>
            </a:r>
            <a:r>
              <a:rPr lang="ja-JP" altLang="it-IT" sz="1300" b="1" u="sng">
                <a:solidFill>
                  <a:srgbClr val="C00000"/>
                </a:solidFill>
                <a:latin typeface="Book Antiqua" charset="0"/>
              </a:rPr>
              <a:t>’</a:t>
            </a:r>
            <a:r>
              <a:rPr lang="it-IT" altLang="ja-JP" sz="1300" b="1" u="sng">
                <a:solidFill>
                  <a:srgbClr val="C00000"/>
                </a:solidFill>
                <a:latin typeface="Book Antiqua" charset="0"/>
              </a:rPr>
              <a:t>attività, acquisisce il consenso informato scritto del paziente e valuta nel tempo gli effetti</a:t>
            </a:r>
            <a:r>
              <a:rPr lang="it-IT" altLang="ja-JP" sz="1300" b="1">
                <a:solidFill>
                  <a:srgbClr val="C00000"/>
                </a:solidFill>
                <a:latin typeface="Book Antiqua" charset="0"/>
              </a:rPr>
              <a:t>.</a:t>
            </a:r>
            <a:endParaRPr lang="it-IT" altLang="ja-JP" sz="1300" b="1" u="sng">
              <a:solidFill>
                <a:srgbClr val="C00000"/>
              </a:solidFill>
              <a:latin typeface="Book Antiqua" charset="0"/>
            </a:endParaRPr>
          </a:p>
          <a:p>
            <a:pPr algn="just" eaLnBrk="1" hangingPunct="1">
              <a:lnSpc>
                <a:spcPts val="1400"/>
              </a:lnSpc>
            </a:pPr>
            <a:r>
              <a:rPr lang="it-IT" sz="1000">
                <a:solidFill>
                  <a:srgbClr val="000000"/>
                </a:solidFill>
                <a:latin typeface="Book Antiqua" charset="0"/>
              </a:rPr>
              <a:t>Il medico può prescrivere, sotto la sua diretta responsabilità e per singoli casi, farmaci che abbiano superato esclusivamente le fasi di sperimentazione relative alla sicurezza e alla tollerabilità, nel rigoroso rispetto dell</a:t>
            </a:r>
            <a:r>
              <a:rPr lang="ja-JP" altLang="it-IT" sz="1000">
                <a:solidFill>
                  <a:srgbClr val="000000"/>
                </a:solidFill>
                <a:latin typeface="Book Antiqua" charset="0"/>
              </a:rPr>
              <a:t>’</a:t>
            </a:r>
            <a:r>
              <a:rPr lang="it-IT" altLang="ja-JP" sz="1000">
                <a:solidFill>
                  <a:srgbClr val="000000"/>
                </a:solidFill>
                <a:latin typeface="Book Antiqua" charset="0"/>
              </a:rPr>
              <a:t>ordinamento.</a:t>
            </a:r>
          </a:p>
          <a:p>
            <a:pPr algn="just" eaLnBrk="1" hangingPunct="1">
              <a:lnSpc>
                <a:spcPts val="1400"/>
              </a:lnSpc>
            </a:pPr>
            <a:r>
              <a:rPr lang="it-IT" sz="1000">
                <a:solidFill>
                  <a:srgbClr val="000000"/>
                </a:solidFill>
                <a:latin typeface="Book Antiqua" charset="0"/>
              </a:rPr>
              <a:t>Il medico non acconsente alla richiesta di una prescrizione da parte dell</a:t>
            </a:r>
            <a:r>
              <a:rPr lang="ja-JP" altLang="it-IT" sz="1000">
                <a:solidFill>
                  <a:srgbClr val="000000"/>
                </a:solidFill>
                <a:latin typeface="Book Antiqua" charset="0"/>
              </a:rPr>
              <a:t>’</a:t>
            </a:r>
            <a:r>
              <a:rPr lang="it-IT" altLang="ja-JP" sz="1000">
                <a:solidFill>
                  <a:srgbClr val="000000"/>
                </a:solidFill>
                <a:latin typeface="Book Antiqua" charset="0"/>
              </a:rPr>
              <a:t>assistito al solo scopo di compiacerlo.</a:t>
            </a:r>
          </a:p>
          <a:p>
            <a:pPr algn="just" eaLnBrk="1" hangingPunct="1">
              <a:lnSpc>
                <a:spcPts val="1400"/>
              </a:lnSpc>
            </a:pPr>
            <a:r>
              <a:rPr lang="it-IT" sz="1000">
                <a:solidFill>
                  <a:srgbClr val="000000"/>
                </a:solidFill>
                <a:latin typeface="Book Antiqua" charset="0"/>
              </a:rPr>
              <a:t>Il medico non adotta né diffonde pratiche diagnostiche o terapeutiche delle quali non è resa disponibile idonea documentazione scientifica e clinica valutabile dalla comunità professionale e dall</a:t>
            </a:r>
            <a:r>
              <a:rPr lang="ja-JP" altLang="it-IT" sz="1000">
                <a:solidFill>
                  <a:srgbClr val="000000"/>
                </a:solidFill>
                <a:latin typeface="Book Antiqua" charset="0"/>
              </a:rPr>
              <a:t>’</a:t>
            </a:r>
            <a:r>
              <a:rPr lang="it-IT" altLang="ja-JP" sz="1000">
                <a:solidFill>
                  <a:srgbClr val="000000"/>
                </a:solidFill>
                <a:latin typeface="Book Antiqua" charset="0"/>
              </a:rPr>
              <a:t>Autorità competente.</a:t>
            </a:r>
          </a:p>
          <a:p>
            <a:pPr algn="just" eaLnBrk="1" hangingPunct="1">
              <a:lnSpc>
                <a:spcPts val="1400"/>
              </a:lnSpc>
            </a:pPr>
            <a:r>
              <a:rPr lang="it-IT" sz="1000">
                <a:solidFill>
                  <a:srgbClr val="000000"/>
                </a:solidFill>
                <a:latin typeface="Book Antiqua" charset="0"/>
              </a:rPr>
              <a:t>Il medico non deve adottare né diffondere terapie segrete.</a:t>
            </a:r>
          </a:p>
        </p:txBody>
      </p:sp>
      <p:pic>
        <p:nvPicPr>
          <p:cNvPr id="3"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597250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3"/>
          <p:cNvSpPr txBox="1">
            <a:spLocks/>
          </p:cNvSpPr>
          <p:nvPr/>
        </p:nvSpPr>
        <p:spPr bwMode="auto">
          <a:xfrm>
            <a:off x="457202" y="1844677"/>
            <a:ext cx="4040188" cy="792163"/>
          </a:xfrm>
          <a:prstGeom prst="rect">
            <a:avLst/>
          </a:prstGeom>
          <a:noFill/>
          <a:ln w="9525">
            <a:noFill/>
            <a:miter lim="800000"/>
            <a:headEnd/>
            <a:tailEnd/>
          </a:ln>
        </p:spPr>
        <p:txBody>
          <a:bodyPr anchor="b"/>
          <a:lstStyle/>
          <a:p>
            <a:pPr algn="ctr">
              <a:spcBef>
                <a:spcPct val="20000"/>
              </a:spcBef>
              <a:buClr>
                <a:schemeClr val="accent1"/>
              </a:buClr>
              <a:buSzPct val="85000"/>
              <a:defRPr/>
            </a:pPr>
            <a:r>
              <a:rPr lang="it-IT" sz="2200" b="1" dirty="0">
                <a:solidFill>
                  <a:srgbClr val="000000"/>
                </a:solidFill>
                <a:latin typeface="+mn-lt"/>
                <a:ea typeface="+mn-ea"/>
                <a:cs typeface="+mn-cs"/>
              </a:rPr>
              <a:t>TUTELA DELLA SALUTE </a:t>
            </a:r>
          </a:p>
          <a:p>
            <a:pPr algn="ctr">
              <a:spcBef>
                <a:spcPct val="20000"/>
              </a:spcBef>
              <a:buClr>
                <a:schemeClr val="accent1"/>
              </a:buClr>
              <a:buSzPct val="85000"/>
              <a:defRPr/>
            </a:pPr>
            <a:r>
              <a:rPr lang="it-IT" sz="2200" b="1" dirty="0">
                <a:solidFill>
                  <a:srgbClr val="000000"/>
                </a:solidFill>
                <a:latin typeface="+mn-lt"/>
                <a:ea typeface="+mn-ea"/>
                <a:cs typeface="+mn-cs"/>
              </a:rPr>
              <a:t>(ART. 32 </a:t>
            </a:r>
            <a:r>
              <a:rPr lang="it-IT" sz="2200" b="1" dirty="0" err="1">
                <a:solidFill>
                  <a:srgbClr val="000000"/>
                </a:solidFill>
                <a:latin typeface="+mn-lt"/>
                <a:ea typeface="+mn-ea"/>
                <a:cs typeface="+mn-cs"/>
              </a:rPr>
              <a:t>COST</a:t>
            </a:r>
            <a:r>
              <a:rPr lang="it-IT" sz="2200" b="1" dirty="0">
                <a:solidFill>
                  <a:srgbClr val="000000"/>
                </a:solidFill>
                <a:latin typeface="+mn-lt"/>
                <a:ea typeface="+mn-ea"/>
                <a:cs typeface="+mn-cs"/>
              </a:rPr>
              <a:t>.)</a:t>
            </a:r>
          </a:p>
        </p:txBody>
      </p:sp>
      <p:sp>
        <p:nvSpPr>
          <p:cNvPr id="8" name="Segnaposto testo 5"/>
          <p:cNvSpPr txBox="1">
            <a:spLocks/>
          </p:cNvSpPr>
          <p:nvPr/>
        </p:nvSpPr>
        <p:spPr bwMode="auto">
          <a:xfrm>
            <a:off x="5354639" y="1782764"/>
            <a:ext cx="3105151"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20000"/>
              </a:spcBef>
              <a:buClr>
                <a:schemeClr val="accent1"/>
              </a:buClr>
              <a:buSzPct val="85000"/>
            </a:pPr>
            <a:r>
              <a:rPr lang="it-IT" sz="2200" b="1" dirty="0">
                <a:solidFill>
                  <a:srgbClr val="000000"/>
                </a:solidFill>
                <a:latin typeface="Georgia" charset="0"/>
              </a:rPr>
              <a:t>SANITÀ</a:t>
            </a:r>
          </a:p>
          <a:p>
            <a:pPr algn="ctr" eaLnBrk="1" hangingPunct="1">
              <a:spcBef>
                <a:spcPct val="20000"/>
              </a:spcBef>
              <a:buClr>
                <a:schemeClr val="accent1"/>
              </a:buClr>
              <a:buSzPct val="85000"/>
            </a:pPr>
            <a:r>
              <a:rPr lang="it-IT" sz="2200" b="1" dirty="0">
                <a:solidFill>
                  <a:srgbClr val="000000"/>
                </a:solidFill>
                <a:latin typeface="Georgia" charset="0"/>
              </a:rPr>
              <a:t>(SSN/SSR) </a:t>
            </a:r>
          </a:p>
        </p:txBody>
      </p:sp>
      <p:sp>
        <p:nvSpPr>
          <p:cNvPr id="9" name="Freccia in giù 8"/>
          <p:cNvSpPr>
            <a:spLocks noChangeArrowheads="1"/>
          </p:cNvSpPr>
          <p:nvPr/>
        </p:nvSpPr>
        <p:spPr bwMode="auto">
          <a:xfrm>
            <a:off x="2195513" y="2854327"/>
            <a:ext cx="431800" cy="719138"/>
          </a:xfrm>
          <a:prstGeom prst="downArrow">
            <a:avLst>
              <a:gd name="adj1" fmla="val 50000"/>
              <a:gd name="adj2" fmla="val 50002"/>
            </a:avLst>
          </a:prstGeom>
          <a:solidFill>
            <a:srgbClr val="990033"/>
          </a:solidFill>
          <a:ln w="15875">
            <a:solidFill>
              <a:schemeClr val="tx1"/>
            </a:solidFill>
            <a:miter lim="800000"/>
            <a:headEnd/>
            <a:tailEnd/>
          </a:ln>
          <a:effectLst>
            <a:outerShdw blurRad="63500" dist="23000" dir="5400000" rotWithShape="0">
              <a:srgbClr val="000000">
                <a:alpha val="34998"/>
              </a:srgbClr>
            </a:outerShdw>
          </a:effectLst>
        </p:spPr>
        <p:txBody>
          <a:bodyPr anchor="ctr"/>
          <a:lstStyle/>
          <a:p>
            <a:pPr algn="ctr">
              <a:defRPr/>
            </a:pPr>
            <a:endParaRPr lang="it-IT">
              <a:solidFill>
                <a:schemeClr val="lt1"/>
              </a:solidFill>
              <a:latin typeface="+mn-lt"/>
              <a:ea typeface="+mn-ea"/>
              <a:cs typeface="+mn-cs"/>
            </a:endParaRPr>
          </a:p>
        </p:txBody>
      </p:sp>
      <p:sp>
        <p:nvSpPr>
          <p:cNvPr id="10" name="Freccia in giù 9"/>
          <p:cNvSpPr>
            <a:spLocks noChangeArrowheads="1"/>
          </p:cNvSpPr>
          <p:nvPr/>
        </p:nvSpPr>
        <p:spPr bwMode="auto">
          <a:xfrm>
            <a:off x="6659565" y="2854327"/>
            <a:ext cx="433387" cy="719138"/>
          </a:xfrm>
          <a:prstGeom prst="downArrow">
            <a:avLst>
              <a:gd name="adj1" fmla="val 50000"/>
              <a:gd name="adj2" fmla="val 50003"/>
            </a:avLst>
          </a:prstGeom>
          <a:solidFill>
            <a:srgbClr val="990033"/>
          </a:solidFill>
          <a:ln w="15875">
            <a:solidFill>
              <a:schemeClr val="tx1"/>
            </a:solidFill>
            <a:miter lim="800000"/>
            <a:headEnd/>
            <a:tailEnd/>
          </a:ln>
          <a:effectLst>
            <a:outerShdw blurRad="63500" dist="23000" dir="5400000" rotWithShape="0">
              <a:srgbClr val="000000">
                <a:alpha val="34998"/>
              </a:srgbClr>
            </a:outerShdw>
          </a:effectLst>
        </p:spPr>
        <p:txBody>
          <a:bodyPr anchor="ctr"/>
          <a:lstStyle/>
          <a:p>
            <a:pPr algn="ctr">
              <a:defRPr/>
            </a:pPr>
            <a:endParaRPr lang="it-IT">
              <a:solidFill>
                <a:schemeClr val="lt1"/>
              </a:solidFill>
              <a:latin typeface="+mn-lt"/>
              <a:ea typeface="+mn-ea"/>
              <a:cs typeface="+mn-cs"/>
            </a:endParaRPr>
          </a:p>
        </p:txBody>
      </p:sp>
      <p:sp>
        <p:nvSpPr>
          <p:cNvPr id="11" name="Freccia in giù 10"/>
          <p:cNvSpPr>
            <a:spLocks noChangeArrowheads="1"/>
          </p:cNvSpPr>
          <p:nvPr/>
        </p:nvSpPr>
        <p:spPr bwMode="auto">
          <a:xfrm>
            <a:off x="6659565" y="4365627"/>
            <a:ext cx="433387" cy="720725"/>
          </a:xfrm>
          <a:prstGeom prst="downArrow">
            <a:avLst>
              <a:gd name="adj1" fmla="val 50000"/>
              <a:gd name="adj2" fmla="val 49998"/>
            </a:avLst>
          </a:prstGeom>
          <a:solidFill>
            <a:srgbClr val="990033"/>
          </a:solidFill>
          <a:ln w="15875">
            <a:solidFill>
              <a:schemeClr val="tx1"/>
            </a:solidFill>
            <a:miter lim="800000"/>
            <a:headEnd/>
            <a:tailEnd/>
          </a:ln>
          <a:effectLst>
            <a:outerShdw blurRad="63500" dist="23000" dir="5400000" rotWithShape="0">
              <a:srgbClr val="000000">
                <a:alpha val="34998"/>
              </a:srgbClr>
            </a:outerShdw>
          </a:effectLst>
        </p:spPr>
        <p:txBody>
          <a:bodyPr anchor="ctr"/>
          <a:lstStyle/>
          <a:p>
            <a:pPr algn="ctr">
              <a:defRPr/>
            </a:pPr>
            <a:endParaRPr lang="it-IT">
              <a:solidFill>
                <a:schemeClr val="lt1"/>
              </a:solidFill>
              <a:latin typeface="+mn-lt"/>
              <a:ea typeface="+mn-ea"/>
              <a:cs typeface="+mn-cs"/>
            </a:endParaRPr>
          </a:p>
        </p:txBody>
      </p:sp>
      <p:sp>
        <p:nvSpPr>
          <p:cNvPr id="12" name="Freccia in giù 11"/>
          <p:cNvSpPr>
            <a:spLocks noChangeArrowheads="1"/>
          </p:cNvSpPr>
          <p:nvPr/>
        </p:nvSpPr>
        <p:spPr bwMode="auto">
          <a:xfrm>
            <a:off x="2195513" y="4365627"/>
            <a:ext cx="431800" cy="720725"/>
          </a:xfrm>
          <a:prstGeom prst="downArrow">
            <a:avLst>
              <a:gd name="adj1" fmla="val 50000"/>
              <a:gd name="adj2" fmla="val 49996"/>
            </a:avLst>
          </a:prstGeom>
          <a:solidFill>
            <a:srgbClr val="990033"/>
          </a:solidFill>
          <a:ln w="15875">
            <a:solidFill>
              <a:schemeClr val="tx1"/>
            </a:solidFill>
            <a:miter lim="800000"/>
            <a:headEnd/>
            <a:tailEnd/>
          </a:ln>
          <a:effectLst>
            <a:outerShdw blurRad="63500" dist="23000" dir="5400000" rotWithShape="0">
              <a:srgbClr val="000000">
                <a:alpha val="34998"/>
              </a:srgbClr>
            </a:outerShdw>
          </a:effectLst>
        </p:spPr>
        <p:txBody>
          <a:bodyPr anchor="ctr"/>
          <a:lstStyle/>
          <a:p>
            <a:pPr algn="ctr">
              <a:defRPr/>
            </a:pPr>
            <a:endParaRPr lang="it-IT">
              <a:solidFill>
                <a:schemeClr val="lt1"/>
              </a:solidFill>
              <a:latin typeface="+mn-lt"/>
              <a:ea typeface="+mn-ea"/>
              <a:cs typeface="+mn-cs"/>
            </a:endParaRPr>
          </a:p>
        </p:txBody>
      </p:sp>
      <p:sp>
        <p:nvSpPr>
          <p:cNvPr id="13" name="CasellaDiTesto 14"/>
          <p:cNvSpPr txBox="1">
            <a:spLocks noChangeArrowheads="1"/>
          </p:cNvSpPr>
          <p:nvPr/>
        </p:nvSpPr>
        <p:spPr bwMode="auto">
          <a:xfrm>
            <a:off x="1114427" y="3752851"/>
            <a:ext cx="26654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2000">
                <a:solidFill>
                  <a:srgbClr val="000000"/>
                </a:solidFill>
              </a:rPr>
              <a:t>DIRITTO ASSOLUTO</a:t>
            </a:r>
          </a:p>
        </p:txBody>
      </p:sp>
      <p:sp>
        <p:nvSpPr>
          <p:cNvPr id="14" name="CasellaDiTesto 15"/>
          <p:cNvSpPr txBox="1">
            <a:spLocks noChangeArrowheads="1"/>
          </p:cNvSpPr>
          <p:nvPr/>
        </p:nvSpPr>
        <p:spPr bwMode="auto">
          <a:xfrm>
            <a:off x="5508625" y="3752851"/>
            <a:ext cx="28082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2000" dirty="0">
                <a:solidFill>
                  <a:srgbClr val="000000"/>
                </a:solidFill>
              </a:rPr>
              <a:t>DIRITTO </a:t>
            </a:r>
            <a:r>
              <a:rPr lang="ja-JP" altLang="it-IT" sz="2000" dirty="0">
                <a:solidFill>
                  <a:srgbClr val="000000"/>
                </a:solidFill>
              </a:rPr>
              <a:t>“</a:t>
            </a:r>
            <a:r>
              <a:rPr lang="it-IT" altLang="ja-JP" sz="2000" dirty="0">
                <a:solidFill>
                  <a:srgbClr val="000000"/>
                </a:solidFill>
              </a:rPr>
              <a:t>RELATIVO</a:t>
            </a:r>
            <a:r>
              <a:rPr lang="ja-JP" altLang="it-IT" sz="2000" dirty="0">
                <a:solidFill>
                  <a:srgbClr val="000000"/>
                </a:solidFill>
              </a:rPr>
              <a:t>”</a:t>
            </a:r>
            <a:endParaRPr lang="it-IT" sz="2000" dirty="0">
              <a:solidFill>
                <a:srgbClr val="000000"/>
              </a:solidFill>
            </a:endParaRPr>
          </a:p>
        </p:txBody>
      </p:sp>
      <p:sp>
        <p:nvSpPr>
          <p:cNvPr id="15" name="CasellaDiTesto 16"/>
          <p:cNvSpPr txBox="1">
            <a:spLocks noChangeArrowheads="1"/>
          </p:cNvSpPr>
          <p:nvPr/>
        </p:nvSpPr>
        <p:spPr bwMode="auto">
          <a:xfrm>
            <a:off x="5435602" y="5248276"/>
            <a:ext cx="29527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2000" dirty="0">
                <a:solidFill>
                  <a:srgbClr val="000000"/>
                </a:solidFill>
              </a:rPr>
              <a:t>EROGABILITÀ </a:t>
            </a:r>
          </a:p>
          <a:p>
            <a:pPr algn="ctr" eaLnBrk="1" hangingPunct="1"/>
            <a:r>
              <a:rPr lang="it-IT" sz="2000" dirty="0">
                <a:solidFill>
                  <a:srgbClr val="000000"/>
                </a:solidFill>
              </a:rPr>
              <a:t>DELLA PRESTAZIONE </a:t>
            </a:r>
          </a:p>
        </p:txBody>
      </p:sp>
      <p:sp>
        <p:nvSpPr>
          <p:cNvPr id="16" name="CasellaDiTesto 17"/>
          <p:cNvSpPr txBox="1">
            <a:spLocks noChangeArrowheads="1"/>
          </p:cNvSpPr>
          <p:nvPr/>
        </p:nvSpPr>
        <p:spPr bwMode="auto">
          <a:xfrm>
            <a:off x="971551" y="5248276"/>
            <a:ext cx="29527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2000" dirty="0">
                <a:solidFill>
                  <a:srgbClr val="000000"/>
                </a:solidFill>
              </a:rPr>
              <a:t>FRUIBILITÀ</a:t>
            </a:r>
          </a:p>
          <a:p>
            <a:pPr algn="ctr" eaLnBrk="1" hangingPunct="1"/>
            <a:r>
              <a:rPr lang="it-IT" sz="2000" dirty="0">
                <a:solidFill>
                  <a:srgbClr val="000000"/>
                </a:solidFill>
              </a:rPr>
              <a:t>DELLA PRESTAZIONE  </a:t>
            </a:r>
          </a:p>
        </p:txBody>
      </p:sp>
      <p:cxnSp>
        <p:nvCxnSpPr>
          <p:cNvPr id="17" name="Connettore 1 16"/>
          <p:cNvCxnSpPr>
            <a:cxnSpLocks noChangeShapeType="1"/>
          </p:cNvCxnSpPr>
          <p:nvPr/>
        </p:nvCxnSpPr>
        <p:spPr bwMode="auto">
          <a:xfrm>
            <a:off x="4716463" y="2349500"/>
            <a:ext cx="0" cy="3455988"/>
          </a:xfrm>
          <a:prstGeom prst="line">
            <a:avLst/>
          </a:prstGeom>
          <a:noFill/>
          <a:ln w="50800">
            <a:solidFill>
              <a:srgbClr val="990033"/>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18"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1178752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asellaDiTesto 1"/>
          <p:cNvSpPr txBox="1">
            <a:spLocks noChangeArrowheads="1"/>
          </p:cNvSpPr>
          <p:nvPr/>
        </p:nvSpPr>
        <p:spPr bwMode="auto">
          <a:xfrm>
            <a:off x="899594" y="1762938"/>
            <a:ext cx="7488759"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2800" dirty="0">
                <a:solidFill>
                  <a:srgbClr val="FF0000"/>
                </a:solidFill>
              </a:rPr>
              <a:t>LA RESPONSABILITA</a:t>
            </a:r>
            <a:r>
              <a:rPr lang="ja-JP" altLang="it-IT" sz="2800" dirty="0">
                <a:solidFill>
                  <a:srgbClr val="FF0000"/>
                </a:solidFill>
              </a:rPr>
              <a:t>’</a:t>
            </a:r>
            <a:r>
              <a:rPr lang="it-IT" altLang="ja-JP" sz="2800" dirty="0">
                <a:solidFill>
                  <a:srgbClr val="FF0000"/>
                </a:solidFill>
              </a:rPr>
              <a:t> MEDICA CIVILE SI BASA SU 3 CARDINI:</a:t>
            </a:r>
          </a:p>
          <a:p>
            <a:pPr eaLnBrk="1" hangingPunct="1">
              <a:buFont typeface="Arial" charset="0"/>
              <a:buNone/>
            </a:pPr>
            <a:endParaRPr lang="it-IT" sz="2800" dirty="0">
              <a:solidFill>
                <a:srgbClr val="000000"/>
              </a:solidFill>
            </a:endParaRPr>
          </a:p>
          <a:p>
            <a:pPr eaLnBrk="1" hangingPunct="1">
              <a:buFont typeface="Arial" charset="0"/>
              <a:buChar char="•"/>
            </a:pPr>
            <a:r>
              <a:rPr lang="it-IT" sz="2800" dirty="0">
                <a:solidFill>
                  <a:srgbClr val="000000"/>
                </a:solidFill>
              </a:rPr>
              <a:t> COLPA</a:t>
            </a:r>
          </a:p>
          <a:p>
            <a:pPr eaLnBrk="1" hangingPunct="1">
              <a:buFont typeface="Arial" charset="0"/>
              <a:buChar char="•"/>
            </a:pPr>
            <a:endParaRPr lang="it-IT" sz="2800" dirty="0">
              <a:solidFill>
                <a:srgbClr val="000000"/>
              </a:solidFill>
            </a:endParaRPr>
          </a:p>
          <a:p>
            <a:pPr eaLnBrk="1" hangingPunct="1">
              <a:buFont typeface="Arial" charset="0"/>
              <a:buChar char="•"/>
            </a:pPr>
            <a:r>
              <a:rPr lang="it-IT" sz="2800" dirty="0">
                <a:solidFill>
                  <a:srgbClr val="000000"/>
                </a:solidFill>
              </a:rPr>
              <a:t> NESSO DI CAUSALITA</a:t>
            </a:r>
            <a:r>
              <a:rPr lang="ja-JP" altLang="it-IT" sz="2800" dirty="0">
                <a:solidFill>
                  <a:srgbClr val="000000"/>
                </a:solidFill>
              </a:rPr>
              <a:t>’</a:t>
            </a:r>
            <a:endParaRPr lang="it-IT" altLang="ja-JP" sz="2800" dirty="0">
              <a:solidFill>
                <a:srgbClr val="000000"/>
              </a:solidFill>
            </a:endParaRPr>
          </a:p>
          <a:p>
            <a:pPr eaLnBrk="1" hangingPunct="1"/>
            <a:endParaRPr lang="it-IT" sz="2800" dirty="0">
              <a:solidFill>
                <a:srgbClr val="000000"/>
              </a:solidFill>
            </a:endParaRPr>
          </a:p>
          <a:p>
            <a:pPr eaLnBrk="1" hangingPunct="1">
              <a:buFont typeface="Arial" charset="0"/>
              <a:buChar char="•"/>
            </a:pPr>
            <a:r>
              <a:rPr lang="it-IT" sz="2800" dirty="0">
                <a:solidFill>
                  <a:srgbClr val="000000"/>
                </a:solidFill>
              </a:rPr>
              <a:t> DANNO</a:t>
            </a:r>
          </a:p>
          <a:p>
            <a:pPr eaLnBrk="1" hangingPunct="1"/>
            <a:endParaRPr lang="it-IT" sz="2800" dirty="0"/>
          </a:p>
        </p:txBody>
      </p:sp>
      <p:pic>
        <p:nvPicPr>
          <p:cNvPr id="3"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341235121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3"/>
          <p:cNvSpPr txBox="1">
            <a:spLocks/>
          </p:cNvSpPr>
          <p:nvPr/>
        </p:nvSpPr>
        <p:spPr bwMode="auto">
          <a:xfrm>
            <a:off x="323850" y="1412877"/>
            <a:ext cx="40401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20000"/>
              </a:spcBef>
              <a:buClr>
                <a:schemeClr val="accent1"/>
              </a:buClr>
              <a:buSzPct val="85000"/>
            </a:pPr>
            <a:r>
              <a:rPr lang="it-IT" sz="2200" b="1">
                <a:latin typeface="Book Antiqua" charset="0"/>
              </a:rPr>
              <a:t>SALUTE</a:t>
            </a:r>
          </a:p>
          <a:p>
            <a:pPr algn="ctr" eaLnBrk="1" hangingPunct="1">
              <a:spcBef>
                <a:spcPct val="20000"/>
              </a:spcBef>
              <a:buClr>
                <a:schemeClr val="accent1"/>
              </a:buClr>
              <a:buSzPct val="85000"/>
            </a:pPr>
            <a:r>
              <a:rPr lang="it-IT" sz="1700" i="1">
                <a:latin typeface="Book Antiqua" charset="0"/>
              </a:rPr>
              <a:t>(Fruibilità </a:t>
            </a:r>
            <a:r>
              <a:rPr lang="it-IT" sz="1600" i="1">
                <a:latin typeface="Book Antiqua" charset="0"/>
              </a:rPr>
              <a:t>- </a:t>
            </a:r>
            <a:r>
              <a:rPr lang="it-IT" sz="1600">
                <a:solidFill>
                  <a:srgbClr val="FF0000"/>
                </a:solidFill>
              </a:rPr>
              <a:t>LEGGE DI BELLA</a:t>
            </a:r>
            <a:r>
              <a:rPr lang="it-IT" sz="1700" i="1">
                <a:latin typeface="Book Antiqua" charset="0"/>
              </a:rPr>
              <a:t>) </a:t>
            </a:r>
          </a:p>
        </p:txBody>
      </p:sp>
      <p:sp>
        <p:nvSpPr>
          <p:cNvPr id="8" name="Segnaposto testo 5"/>
          <p:cNvSpPr txBox="1">
            <a:spLocks/>
          </p:cNvSpPr>
          <p:nvPr/>
        </p:nvSpPr>
        <p:spPr bwMode="auto">
          <a:xfrm>
            <a:off x="5219702" y="1412877"/>
            <a:ext cx="3105151"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20000"/>
              </a:spcBef>
              <a:buClr>
                <a:schemeClr val="accent1"/>
              </a:buClr>
              <a:buSzPct val="85000"/>
            </a:pPr>
            <a:r>
              <a:rPr lang="it-IT" sz="2200" b="1">
                <a:solidFill>
                  <a:srgbClr val="000000"/>
                </a:solidFill>
                <a:latin typeface="Book Antiqua" charset="0"/>
              </a:rPr>
              <a:t>SANITÀ</a:t>
            </a:r>
          </a:p>
          <a:p>
            <a:pPr algn="ctr" eaLnBrk="1" hangingPunct="1">
              <a:spcBef>
                <a:spcPct val="20000"/>
              </a:spcBef>
              <a:buClr>
                <a:schemeClr val="accent1"/>
              </a:buClr>
              <a:buSzPct val="85000"/>
            </a:pPr>
            <a:r>
              <a:rPr lang="it-IT" sz="1700" i="1">
                <a:solidFill>
                  <a:srgbClr val="000000"/>
                </a:solidFill>
                <a:latin typeface="Book Antiqua" charset="0"/>
              </a:rPr>
              <a:t>(Erogabilità)</a:t>
            </a:r>
          </a:p>
        </p:txBody>
      </p:sp>
      <p:cxnSp>
        <p:nvCxnSpPr>
          <p:cNvPr id="17" name="Connettore 1 16"/>
          <p:cNvCxnSpPr>
            <a:cxnSpLocks noChangeShapeType="1"/>
          </p:cNvCxnSpPr>
          <p:nvPr/>
        </p:nvCxnSpPr>
        <p:spPr bwMode="auto">
          <a:xfrm>
            <a:off x="4572000" y="2492375"/>
            <a:ext cx="0" cy="3455988"/>
          </a:xfrm>
          <a:prstGeom prst="line">
            <a:avLst/>
          </a:prstGeom>
          <a:noFill/>
          <a:ln w="50800">
            <a:solidFill>
              <a:srgbClr val="990033"/>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3" name="CasellaDiTesto 22"/>
          <p:cNvSpPr txBox="1">
            <a:spLocks noChangeArrowheads="1"/>
          </p:cNvSpPr>
          <p:nvPr/>
        </p:nvSpPr>
        <p:spPr bwMode="auto">
          <a:xfrm>
            <a:off x="250828" y="2349500"/>
            <a:ext cx="4176713" cy="351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9pPr>
          </a:lstStyle>
          <a:p>
            <a:pPr algn="ctr" eaLnBrk="1" hangingPunct="1"/>
            <a:r>
              <a:rPr lang="it-IT" sz="1200" b="1" u="sng" dirty="0">
                <a:solidFill>
                  <a:srgbClr val="000000"/>
                </a:solidFill>
                <a:latin typeface="Book Antiqua" charset="0"/>
              </a:rPr>
              <a:t>Art. 3, c.2 Legge 94/98 </a:t>
            </a:r>
          </a:p>
          <a:p>
            <a:pPr algn="ctr" eaLnBrk="1" hangingPunct="1"/>
            <a:r>
              <a:rPr lang="it-IT" sz="1200" b="1" i="1" dirty="0">
                <a:solidFill>
                  <a:srgbClr val="000000"/>
                </a:solidFill>
                <a:latin typeface="Book Antiqua" charset="0"/>
              </a:rPr>
              <a:t>Osservanza delle indicazioni terapeutiche autorizzate</a:t>
            </a:r>
          </a:p>
          <a:p>
            <a:pPr algn="ctr" eaLnBrk="1" hangingPunct="1"/>
            <a:endParaRPr lang="it-IT" sz="1200" b="1" dirty="0">
              <a:solidFill>
                <a:srgbClr val="000000"/>
              </a:solidFill>
              <a:latin typeface="Book Antiqua" charset="0"/>
            </a:endParaRPr>
          </a:p>
          <a:p>
            <a:pPr algn="just" eaLnBrk="1" hangingPunct="1">
              <a:lnSpc>
                <a:spcPts val="1600"/>
              </a:lnSpc>
              <a:buClr>
                <a:srgbClr val="FF0000"/>
              </a:buClr>
              <a:buFont typeface="Times New Roman" charset="0"/>
              <a:buAutoNum type="arabicPeriod"/>
            </a:pPr>
            <a:r>
              <a:rPr lang="it-IT" sz="1100" dirty="0">
                <a:solidFill>
                  <a:srgbClr val="000000"/>
                </a:solidFill>
                <a:latin typeface="Book Antiqua" charset="0"/>
              </a:rPr>
              <a:t>In singoli casi il medico può, sotto la sua diretta responsabilità e previa</a:t>
            </a:r>
          </a:p>
          <a:p>
            <a:pPr algn="just" eaLnBrk="1" hangingPunct="1">
              <a:lnSpc>
                <a:spcPts val="1600"/>
              </a:lnSpc>
              <a:buClr>
                <a:srgbClr val="FF0000"/>
              </a:buClr>
              <a:buFont typeface="Times New Roman" charset="0"/>
              <a:buAutoNum type="arabicPeriod"/>
            </a:pPr>
            <a:r>
              <a:rPr lang="it-IT" sz="1100" dirty="0">
                <a:solidFill>
                  <a:srgbClr val="000000"/>
                </a:solidFill>
                <a:latin typeface="Book Antiqua" charset="0"/>
              </a:rPr>
              <a:t>informazione del paziente e acquisizione del consenso dello stesso, impiegare un medicinale prodotto industrialmente per un</a:t>
            </a:r>
            <a:r>
              <a:rPr lang="ja-JP" altLang="it-IT" sz="1100" dirty="0">
                <a:solidFill>
                  <a:srgbClr val="000000"/>
                </a:solidFill>
                <a:latin typeface="Book Antiqua" charset="0"/>
              </a:rPr>
              <a:t>’</a:t>
            </a:r>
            <a:r>
              <a:rPr lang="it-IT" altLang="ja-JP" sz="1100" dirty="0">
                <a:solidFill>
                  <a:srgbClr val="000000"/>
                </a:solidFill>
                <a:latin typeface="Book Antiqua" charset="0"/>
              </a:rPr>
              <a:t>indicazione o una via di somministrazione o una modalità di somministrazione o di utilizzazione diversa da quella autorizzata … qualora il medico stesso ritenga, </a:t>
            </a:r>
          </a:p>
          <a:p>
            <a:pPr algn="just" eaLnBrk="1" hangingPunct="1">
              <a:lnSpc>
                <a:spcPts val="1600"/>
              </a:lnSpc>
              <a:buClr>
                <a:srgbClr val="FF0000"/>
              </a:buClr>
              <a:buFont typeface="Times New Roman" charset="0"/>
              <a:buAutoNum type="arabicPeriod"/>
            </a:pPr>
            <a:r>
              <a:rPr lang="it-IT" sz="1100" dirty="0">
                <a:solidFill>
                  <a:srgbClr val="000000"/>
                </a:solidFill>
                <a:latin typeface="Book Antiqua" charset="0"/>
              </a:rPr>
              <a:t>In base a dati documentabili, che </a:t>
            </a:r>
          </a:p>
          <a:p>
            <a:pPr algn="just" eaLnBrk="1" hangingPunct="1">
              <a:lnSpc>
                <a:spcPts val="1600"/>
              </a:lnSpc>
              <a:buClr>
                <a:srgbClr val="FF0000"/>
              </a:buClr>
              <a:buFont typeface="Times New Roman" charset="0"/>
              <a:buAutoNum type="arabicPeriod"/>
            </a:pPr>
            <a:r>
              <a:rPr lang="it-IT" sz="1100" dirty="0">
                <a:solidFill>
                  <a:srgbClr val="000000"/>
                </a:solidFill>
                <a:latin typeface="Book Antiqua" charset="0"/>
              </a:rPr>
              <a:t>il paziente non possa essere utilmente trattato con medicinali per i quali sia già approvata quella indicazione terapeutica o quella via o modalità di somministrazione e purché tale impiego sia noto e </a:t>
            </a:r>
          </a:p>
          <a:p>
            <a:pPr algn="just" eaLnBrk="1" hangingPunct="1">
              <a:lnSpc>
                <a:spcPts val="1600"/>
              </a:lnSpc>
              <a:buClr>
                <a:srgbClr val="FF0000"/>
              </a:buClr>
              <a:buFont typeface="Times New Roman" charset="0"/>
              <a:buAutoNum type="arabicPeriod"/>
            </a:pPr>
            <a:r>
              <a:rPr lang="it-IT" sz="1100" dirty="0">
                <a:solidFill>
                  <a:srgbClr val="000000"/>
                </a:solidFill>
                <a:latin typeface="Book Antiqua" charset="0"/>
              </a:rPr>
              <a:t>conforme a lavori apparsi su pubblicazioni scientifiche accreditate in campo internazionale.</a:t>
            </a:r>
          </a:p>
        </p:txBody>
      </p:sp>
      <p:sp>
        <p:nvSpPr>
          <p:cNvPr id="24" name="CasellaDiTesto 23"/>
          <p:cNvSpPr txBox="1">
            <a:spLocks noChangeArrowheads="1"/>
          </p:cNvSpPr>
          <p:nvPr/>
        </p:nvSpPr>
        <p:spPr bwMode="auto">
          <a:xfrm>
            <a:off x="4716463" y="2349500"/>
            <a:ext cx="4176712" cy="3830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9pPr>
          </a:lstStyle>
          <a:p>
            <a:pPr algn="ctr" eaLnBrk="1" hangingPunct="1"/>
            <a:r>
              <a:rPr lang="it-IT" sz="1200" b="1" u="sng" dirty="0">
                <a:solidFill>
                  <a:srgbClr val="000000"/>
                </a:solidFill>
                <a:latin typeface="Book Antiqua" charset="0"/>
              </a:rPr>
              <a:t>Decreto Legge 269/2003 </a:t>
            </a:r>
          </a:p>
          <a:p>
            <a:pPr algn="ctr" eaLnBrk="1" hangingPunct="1"/>
            <a:r>
              <a:rPr lang="it-IT" sz="1100" b="1" i="1" dirty="0">
                <a:solidFill>
                  <a:srgbClr val="000000"/>
                </a:solidFill>
                <a:latin typeface="Book Antiqua" charset="0"/>
              </a:rPr>
              <a:t>Disposizioni urgenti per favorire lo sviluppo e per la correzione dell</a:t>
            </a:r>
            <a:r>
              <a:rPr lang="ja-JP" altLang="it-IT" sz="1100" b="1" i="1" dirty="0">
                <a:solidFill>
                  <a:srgbClr val="000000"/>
                </a:solidFill>
                <a:latin typeface="Book Antiqua" charset="0"/>
              </a:rPr>
              <a:t>’</a:t>
            </a:r>
            <a:r>
              <a:rPr lang="it-IT" altLang="ja-JP" sz="1100" b="1" i="1" dirty="0">
                <a:solidFill>
                  <a:srgbClr val="000000"/>
                </a:solidFill>
                <a:latin typeface="Book Antiqua" charset="0"/>
              </a:rPr>
              <a:t>andamento dei conti pubblici</a:t>
            </a:r>
          </a:p>
          <a:p>
            <a:pPr algn="ctr" eaLnBrk="1" hangingPunct="1"/>
            <a:r>
              <a:rPr lang="it-IT" sz="1200" b="1" u="sng" dirty="0">
                <a:solidFill>
                  <a:srgbClr val="000000"/>
                </a:solidFill>
                <a:latin typeface="Book Antiqua" charset="0"/>
              </a:rPr>
              <a:t>Art. 48</a:t>
            </a:r>
          </a:p>
          <a:p>
            <a:pPr algn="ctr" eaLnBrk="1" hangingPunct="1"/>
            <a:r>
              <a:rPr lang="it-IT" sz="1100" b="1" i="1" dirty="0">
                <a:solidFill>
                  <a:srgbClr val="000000"/>
                </a:solidFill>
                <a:latin typeface="Book Antiqua" charset="0"/>
              </a:rPr>
              <a:t>Tetto di spesa per l</a:t>
            </a:r>
            <a:r>
              <a:rPr lang="ja-JP" altLang="it-IT" sz="1100" b="1" i="1" dirty="0">
                <a:solidFill>
                  <a:srgbClr val="000000"/>
                </a:solidFill>
                <a:latin typeface="Book Antiqua" charset="0"/>
              </a:rPr>
              <a:t>’</a:t>
            </a:r>
            <a:r>
              <a:rPr lang="it-IT" altLang="ja-JP" sz="1100" b="1" i="1" dirty="0">
                <a:solidFill>
                  <a:srgbClr val="000000"/>
                </a:solidFill>
                <a:latin typeface="Book Antiqua" charset="0"/>
              </a:rPr>
              <a:t>assistenza farmaceutica</a:t>
            </a:r>
          </a:p>
          <a:p>
            <a:pPr algn="ctr" eaLnBrk="1" hangingPunct="1"/>
            <a:endParaRPr lang="it-IT" sz="1200" b="1" i="1" dirty="0">
              <a:solidFill>
                <a:srgbClr val="000000"/>
              </a:solidFill>
              <a:latin typeface="Book Antiqua" charset="0"/>
            </a:endParaRPr>
          </a:p>
          <a:p>
            <a:pPr algn="ctr" eaLnBrk="1" hangingPunct="1"/>
            <a:r>
              <a:rPr lang="it-IT" sz="1200" b="1" u="sng" dirty="0">
                <a:solidFill>
                  <a:srgbClr val="000000"/>
                </a:solidFill>
                <a:latin typeface="Book Antiqua" charset="0"/>
              </a:rPr>
              <a:t>Legge 648/96</a:t>
            </a:r>
          </a:p>
          <a:p>
            <a:pPr algn="ctr" eaLnBrk="1" hangingPunct="1"/>
            <a:r>
              <a:rPr lang="it-IT" sz="1200" b="1" dirty="0">
                <a:solidFill>
                  <a:srgbClr val="000000"/>
                </a:solidFill>
                <a:latin typeface="Book Antiqua" charset="0"/>
              </a:rPr>
              <a:t>Conversione d.l. 21 Novembre 1996 n. 536</a:t>
            </a:r>
          </a:p>
          <a:p>
            <a:pPr algn="ctr" eaLnBrk="1" hangingPunct="1"/>
            <a:r>
              <a:rPr lang="it-IT" sz="1100" b="1" i="1" dirty="0">
                <a:solidFill>
                  <a:srgbClr val="000000"/>
                </a:solidFill>
                <a:latin typeface="Book Antiqua" charset="0"/>
              </a:rPr>
              <a:t>Misure per il contenimento della spesa farmaceutica e la rideterminazione del tetto di spesa per l</a:t>
            </a:r>
            <a:r>
              <a:rPr lang="ja-JP" altLang="it-IT" sz="1100" b="1" i="1" dirty="0">
                <a:solidFill>
                  <a:srgbClr val="000000"/>
                </a:solidFill>
                <a:latin typeface="Book Antiqua" charset="0"/>
              </a:rPr>
              <a:t>’</a:t>
            </a:r>
            <a:r>
              <a:rPr lang="it-IT" altLang="ja-JP" sz="1100" b="1" i="1" dirty="0">
                <a:solidFill>
                  <a:srgbClr val="000000"/>
                </a:solidFill>
                <a:latin typeface="Book Antiqua" charset="0"/>
              </a:rPr>
              <a:t>anno 1996</a:t>
            </a:r>
          </a:p>
          <a:p>
            <a:pPr algn="ctr" eaLnBrk="1" hangingPunct="1"/>
            <a:endParaRPr lang="it-IT" sz="1200" b="1" i="1" dirty="0">
              <a:solidFill>
                <a:srgbClr val="000000"/>
              </a:solidFill>
              <a:latin typeface="Book Antiqua" charset="0"/>
            </a:endParaRPr>
          </a:p>
          <a:p>
            <a:pPr algn="just" eaLnBrk="1" hangingPunct="1">
              <a:lnSpc>
                <a:spcPts val="1400"/>
              </a:lnSpc>
            </a:pPr>
            <a:r>
              <a:rPr lang="it-IT" sz="1000" u="sng" dirty="0">
                <a:solidFill>
                  <a:srgbClr val="000000"/>
                </a:solidFill>
                <a:latin typeface="Book Antiqua" charset="0"/>
              </a:rPr>
              <a:t>Qualora non esista valida alternativa terapeutica</a:t>
            </a:r>
            <a:r>
              <a:rPr lang="it-IT" sz="1000" dirty="0">
                <a:solidFill>
                  <a:srgbClr val="000000"/>
                </a:solidFill>
                <a:latin typeface="Book Antiqua" charset="0"/>
              </a:rPr>
              <a:t>, </a:t>
            </a:r>
            <a:r>
              <a:rPr lang="it-IT" sz="1000" u="sng" dirty="0">
                <a:solidFill>
                  <a:srgbClr val="000000"/>
                </a:solidFill>
                <a:latin typeface="Book Antiqua" charset="0"/>
              </a:rPr>
              <a:t>sono erogabili a totale carico del Servizio sanitario nazionale</a:t>
            </a:r>
            <a:r>
              <a:rPr lang="it-IT" sz="1000" dirty="0">
                <a:solidFill>
                  <a:srgbClr val="000000"/>
                </a:solidFill>
                <a:latin typeface="Book Antiqua" charset="0"/>
              </a:rPr>
              <a:t>, a partire dal 1 gennaio 1997, i medicinali innovativi la cui commercializzazione e' autorizzata in altri Stati ma non sul territorio nazionale, i medicinali non ancora autorizzati ma sottoposti a sperimentazione clinica </a:t>
            </a:r>
            <a:r>
              <a:rPr lang="it-IT" sz="1000" u="sng" dirty="0">
                <a:solidFill>
                  <a:srgbClr val="000000"/>
                </a:solidFill>
                <a:latin typeface="Book Antiqua" charset="0"/>
              </a:rPr>
              <a:t>e i medicinali da impiegare per un'indicazione terapeutica</a:t>
            </a:r>
            <a:r>
              <a:rPr lang="it-IT" sz="1000" dirty="0">
                <a:solidFill>
                  <a:srgbClr val="000000"/>
                </a:solidFill>
                <a:latin typeface="Book Antiqua" charset="0"/>
              </a:rPr>
              <a:t> diversa da quella autorizzata, inseriti in apposito elenco predisposto e periodicamente aggiornato dalla Commissione unica del farmaco conformemente alle procedure ed ai criteri adottati dalla stessa. </a:t>
            </a:r>
          </a:p>
          <a:p>
            <a:pPr algn="just" eaLnBrk="1" hangingPunct="1">
              <a:lnSpc>
                <a:spcPts val="1500"/>
              </a:lnSpc>
            </a:pPr>
            <a:endParaRPr lang="it-IT" sz="300" dirty="0">
              <a:solidFill>
                <a:srgbClr val="000000"/>
              </a:solidFill>
              <a:latin typeface="Book Antiqua" charset="0"/>
            </a:endParaRPr>
          </a:p>
        </p:txBody>
      </p:sp>
      <p:sp>
        <p:nvSpPr>
          <p:cNvPr id="19462" name="CasellaDiTesto 2"/>
          <p:cNvSpPr txBox="1">
            <a:spLocks noChangeArrowheads="1"/>
          </p:cNvSpPr>
          <p:nvPr/>
        </p:nvSpPr>
        <p:spPr bwMode="auto">
          <a:xfrm>
            <a:off x="5076057" y="438499"/>
            <a:ext cx="34559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b="1" i="1" dirty="0" smtClean="0">
                <a:solidFill>
                  <a:srgbClr val="FF0000"/>
                </a:solidFill>
              </a:rPr>
              <a:t>PRE</a:t>
            </a:r>
            <a:r>
              <a:rPr lang="it-IT" b="1" i="1" dirty="0">
                <a:solidFill>
                  <a:srgbClr val="FF0000"/>
                </a:solidFill>
              </a:rPr>
              <a:t>-LORENZIN</a:t>
            </a:r>
          </a:p>
          <a:p>
            <a:pPr algn="ctr" eaLnBrk="1" hangingPunct="1"/>
            <a:endParaRPr lang="it-IT" dirty="0"/>
          </a:p>
        </p:txBody>
      </p:sp>
      <p:pic>
        <p:nvPicPr>
          <p:cNvPr id="9"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1336787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7501" y="0"/>
            <a:ext cx="59483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noChangeArrowheads="1"/>
          </p:cNvPicPr>
          <p:nvPr/>
        </p:nvPicPr>
        <p:blipFill>
          <a:blip r:embed="rId3"/>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1172972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ttangolo 1"/>
          <p:cNvSpPr>
            <a:spLocks noChangeArrowheads="1"/>
          </p:cNvSpPr>
          <p:nvPr/>
        </p:nvSpPr>
        <p:spPr bwMode="auto">
          <a:xfrm>
            <a:off x="867604" y="1305397"/>
            <a:ext cx="78581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b="1" dirty="0">
                <a:solidFill>
                  <a:srgbClr val="FF0000"/>
                </a:solidFill>
              </a:rPr>
              <a:t>INFORMAZIONE E CONSENSO DEL PAZIENTE</a:t>
            </a:r>
          </a:p>
        </p:txBody>
      </p:sp>
      <p:sp>
        <p:nvSpPr>
          <p:cNvPr id="51202" name="Rettangolo 2"/>
          <p:cNvSpPr>
            <a:spLocks noChangeArrowheads="1"/>
          </p:cNvSpPr>
          <p:nvPr/>
        </p:nvSpPr>
        <p:spPr bwMode="auto">
          <a:xfrm>
            <a:off x="971602" y="3212976"/>
            <a:ext cx="7386639" cy="1523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dirty="0">
                <a:solidFill>
                  <a:srgbClr val="000000"/>
                </a:solidFill>
              </a:rPr>
              <a:t>L</a:t>
            </a:r>
            <a:r>
              <a:rPr lang="ja-JP" altLang="it-IT" dirty="0">
                <a:solidFill>
                  <a:srgbClr val="000000"/>
                </a:solidFill>
              </a:rPr>
              <a:t>’</a:t>
            </a:r>
            <a:r>
              <a:rPr lang="it-IT" altLang="ja-JP" dirty="0">
                <a:solidFill>
                  <a:srgbClr val="000000"/>
                </a:solidFill>
              </a:rPr>
              <a:t>informazione del paziente e l</a:t>
            </a:r>
            <a:r>
              <a:rPr lang="ja-JP" altLang="it-IT" dirty="0">
                <a:solidFill>
                  <a:srgbClr val="000000"/>
                </a:solidFill>
              </a:rPr>
              <a:t>’</a:t>
            </a:r>
            <a:r>
              <a:rPr lang="it-IT" altLang="ja-JP" dirty="0">
                <a:solidFill>
                  <a:srgbClr val="000000"/>
                </a:solidFill>
              </a:rPr>
              <a:t>acquisizione del consenso dello stesso costituisce certamente presupposto di liceità al trattamento, ma è solo una delle condizioni previste dalla citata legge, la sua sussistenza non esime il medico da responsabilità per l</a:t>
            </a:r>
            <a:r>
              <a:rPr lang="ja-JP" altLang="it-IT" dirty="0">
                <a:solidFill>
                  <a:srgbClr val="000000"/>
                </a:solidFill>
              </a:rPr>
              <a:t>’</a:t>
            </a:r>
            <a:r>
              <a:rPr lang="it-IT" altLang="ja-JP" dirty="0">
                <a:solidFill>
                  <a:srgbClr val="000000"/>
                </a:solidFill>
              </a:rPr>
              <a:t>utilizzo off label di un farmaco al posto di farmaci già autorizzati per la medesima indicazione.</a:t>
            </a:r>
            <a:endParaRPr lang="it-IT" dirty="0">
              <a:solidFill>
                <a:srgbClr val="000000"/>
              </a:solidFill>
            </a:endParaRPr>
          </a:p>
        </p:txBody>
      </p:sp>
      <p:pic>
        <p:nvPicPr>
          <p:cNvPr id="4"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3136619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ttangolo 1"/>
          <p:cNvSpPr>
            <a:spLocks noChangeArrowheads="1"/>
          </p:cNvSpPr>
          <p:nvPr/>
        </p:nvSpPr>
        <p:spPr bwMode="auto">
          <a:xfrm>
            <a:off x="900113" y="1700808"/>
            <a:ext cx="7343775"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dirty="0">
                <a:solidFill>
                  <a:schemeClr val="bg1"/>
                </a:solidFill>
              </a:rPr>
              <a:t>In aggiunta, </a:t>
            </a:r>
            <a:r>
              <a:rPr lang="it-IT" dirty="0" smtClean="0">
                <a:solidFill>
                  <a:schemeClr val="bg1"/>
                </a:solidFill>
              </a:rPr>
              <a:t>nell’</a:t>
            </a:r>
            <a:r>
              <a:rPr lang="it-IT" altLang="ja-JP" dirty="0" smtClean="0">
                <a:solidFill>
                  <a:schemeClr val="bg1"/>
                </a:solidFill>
              </a:rPr>
              <a:t>ambito </a:t>
            </a:r>
            <a:r>
              <a:rPr lang="it-IT" altLang="ja-JP" dirty="0">
                <a:solidFill>
                  <a:schemeClr val="bg1"/>
                </a:solidFill>
              </a:rPr>
              <a:t>di un procedimento, non si potrebbe prescindere </a:t>
            </a:r>
            <a:r>
              <a:rPr lang="it-IT" altLang="ja-JP" dirty="0" smtClean="0">
                <a:solidFill>
                  <a:schemeClr val="bg1"/>
                </a:solidFill>
              </a:rPr>
              <a:t>dall’appurare </a:t>
            </a:r>
            <a:r>
              <a:rPr lang="it-IT" altLang="ja-JP" dirty="0">
                <a:solidFill>
                  <a:srgbClr val="FF0000"/>
                </a:solidFill>
              </a:rPr>
              <a:t>fino a che punto il medico si sia premurato di informare accuratamente e con completezza il paziente sul sensibile aumento di effetti collaterali.</a:t>
            </a:r>
          </a:p>
          <a:p>
            <a:pPr algn="just"/>
            <a:endParaRPr lang="it-IT" dirty="0">
              <a:solidFill>
                <a:schemeClr val="bg1"/>
              </a:solidFill>
            </a:endParaRPr>
          </a:p>
          <a:p>
            <a:pPr algn="just"/>
            <a:r>
              <a:rPr lang="it-IT" dirty="0">
                <a:solidFill>
                  <a:schemeClr val="bg1"/>
                </a:solidFill>
              </a:rPr>
              <a:t>È evidente che una carenza di informazione fa rientrare l</a:t>
            </a:r>
            <a:r>
              <a:rPr lang="ja-JP" altLang="it-IT" dirty="0">
                <a:solidFill>
                  <a:schemeClr val="bg1"/>
                </a:solidFill>
              </a:rPr>
              <a:t>’</a:t>
            </a:r>
            <a:r>
              <a:rPr lang="it-IT" altLang="ja-JP" dirty="0">
                <a:solidFill>
                  <a:schemeClr val="bg1"/>
                </a:solidFill>
              </a:rPr>
              <a:t>operato del sanitario </a:t>
            </a:r>
            <a:r>
              <a:rPr lang="it-IT" altLang="ja-JP" dirty="0" err="1">
                <a:solidFill>
                  <a:schemeClr val="bg1"/>
                </a:solidFill>
              </a:rPr>
              <a:t>nell</a:t>
            </a:r>
            <a:r>
              <a:rPr lang="ja-JP" altLang="it-IT" dirty="0">
                <a:solidFill>
                  <a:schemeClr val="bg1"/>
                </a:solidFill>
              </a:rPr>
              <a:t>’</a:t>
            </a:r>
            <a:r>
              <a:rPr lang="it-IT" altLang="ja-JP" dirty="0">
                <a:solidFill>
                  <a:schemeClr val="bg1"/>
                </a:solidFill>
              </a:rPr>
              <a:t>alveo degli atti terapeutici effettuati senza il consenso, fatto che, già di per sé, costituisce, almeno per una parte della giurisprudenza, atteggiamento doloso. </a:t>
            </a:r>
          </a:p>
          <a:p>
            <a:pPr algn="just"/>
            <a:endParaRPr lang="it-IT" dirty="0">
              <a:solidFill>
                <a:schemeClr val="bg1"/>
              </a:solidFill>
            </a:endParaRPr>
          </a:p>
          <a:p>
            <a:pPr algn="just"/>
            <a:r>
              <a:rPr lang="it-IT" dirty="0">
                <a:solidFill>
                  <a:schemeClr val="bg1"/>
                </a:solidFill>
              </a:rPr>
              <a:t>La responsabilità conseguente ad illecita prescrizione off </a:t>
            </a:r>
            <a:r>
              <a:rPr lang="it-IT" dirty="0" err="1">
                <a:solidFill>
                  <a:schemeClr val="bg1"/>
                </a:solidFill>
              </a:rPr>
              <a:t>label</a:t>
            </a:r>
            <a:r>
              <a:rPr lang="it-IT" dirty="0">
                <a:solidFill>
                  <a:schemeClr val="bg1"/>
                </a:solidFill>
              </a:rPr>
              <a:t> di farmaci è stata già sanzionata dalla Suprema Corte talvolta a titolo di colpa, talaltra anche a titolo di dolo.</a:t>
            </a:r>
          </a:p>
        </p:txBody>
      </p:sp>
    </p:spTree>
    <p:extLst>
      <p:ext uri="{BB962C8B-B14F-4D97-AF65-F5344CB8AC3E}">
        <p14:creationId xmlns:p14="http://schemas.microsoft.com/office/powerpoint/2010/main" xmlns="" val="1478111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Immagin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0"/>
            <a:ext cx="65373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3250" name="Connettore 1 4"/>
          <p:cNvCxnSpPr>
            <a:cxnSpLocks noChangeShapeType="1"/>
          </p:cNvCxnSpPr>
          <p:nvPr/>
        </p:nvCxnSpPr>
        <p:spPr bwMode="auto">
          <a:xfrm>
            <a:off x="1476375" y="4868863"/>
            <a:ext cx="6048375" cy="73025"/>
          </a:xfrm>
          <a:prstGeom prst="line">
            <a:avLst/>
          </a:prstGeom>
          <a:noFill/>
          <a:ln w="9525">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53251" name="Connettore 1 7"/>
          <p:cNvCxnSpPr>
            <a:cxnSpLocks noChangeShapeType="1"/>
          </p:cNvCxnSpPr>
          <p:nvPr/>
        </p:nvCxnSpPr>
        <p:spPr bwMode="auto">
          <a:xfrm>
            <a:off x="1476375" y="5084763"/>
            <a:ext cx="6048375" cy="73025"/>
          </a:xfrm>
          <a:prstGeom prst="line">
            <a:avLst/>
          </a:prstGeom>
          <a:noFill/>
          <a:ln w="9525">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53252" name="Connettore 1 8"/>
          <p:cNvCxnSpPr>
            <a:cxnSpLocks noChangeShapeType="1"/>
          </p:cNvCxnSpPr>
          <p:nvPr/>
        </p:nvCxnSpPr>
        <p:spPr bwMode="auto">
          <a:xfrm>
            <a:off x="1466850" y="5246688"/>
            <a:ext cx="1809750" cy="0"/>
          </a:xfrm>
          <a:prstGeom prst="line">
            <a:avLst/>
          </a:prstGeom>
          <a:noFill/>
          <a:ln w="9525">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17402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3"/>
          <p:cNvSpPr txBox="1">
            <a:spLocks/>
          </p:cNvSpPr>
          <p:nvPr/>
        </p:nvSpPr>
        <p:spPr bwMode="auto">
          <a:xfrm>
            <a:off x="323850" y="1412877"/>
            <a:ext cx="40401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20000"/>
              </a:spcBef>
              <a:buClr>
                <a:schemeClr val="accent1"/>
              </a:buClr>
              <a:buSzPct val="85000"/>
            </a:pPr>
            <a:r>
              <a:rPr lang="it-IT" sz="2200" b="1">
                <a:latin typeface="Book Antiqua" charset="0"/>
              </a:rPr>
              <a:t>SALUTE</a:t>
            </a:r>
          </a:p>
          <a:p>
            <a:pPr algn="ctr" eaLnBrk="1" hangingPunct="1">
              <a:spcBef>
                <a:spcPct val="20000"/>
              </a:spcBef>
              <a:buClr>
                <a:schemeClr val="accent1"/>
              </a:buClr>
              <a:buSzPct val="85000"/>
            </a:pPr>
            <a:r>
              <a:rPr lang="it-IT" sz="1700" i="1">
                <a:latin typeface="Book Antiqua" charset="0"/>
              </a:rPr>
              <a:t>(Fruibilità - </a:t>
            </a:r>
            <a:r>
              <a:rPr lang="it-IT" sz="1800">
                <a:solidFill>
                  <a:srgbClr val="FF0000"/>
                </a:solidFill>
              </a:rPr>
              <a:t>LEGGE DI BELLA</a:t>
            </a:r>
            <a:r>
              <a:rPr lang="it-IT" sz="1800">
                <a:solidFill>
                  <a:srgbClr val="FFFFFF"/>
                </a:solidFill>
              </a:rPr>
              <a:t>)</a:t>
            </a:r>
          </a:p>
          <a:p>
            <a:pPr algn="ctr" eaLnBrk="1" hangingPunct="1">
              <a:spcBef>
                <a:spcPct val="20000"/>
              </a:spcBef>
              <a:buClr>
                <a:schemeClr val="accent1"/>
              </a:buClr>
              <a:buSzPct val="85000"/>
            </a:pPr>
            <a:r>
              <a:rPr lang="it-IT" sz="1700" i="1">
                <a:latin typeface="Book Antiqua" charset="0"/>
              </a:rPr>
              <a:t> </a:t>
            </a:r>
          </a:p>
        </p:txBody>
      </p:sp>
      <p:sp>
        <p:nvSpPr>
          <p:cNvPr id="8" name="Segnaposto testo 5"/>
          <p:cNvSpPr txBox="1">
            <a:spLocks/>
          </p:cNvSpPr>
          <p:nvPr/>
        </p:nvSpPr>
        <p:spPr bwMode="auto">
          <a:xfrm>
            <a:off x="5219702" y="1412877"/>
            <a:ext cx="3105151"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20000"/>
              </a:spcBef>
              <a:buClr>
                <a:schemeClr val="accent1"/>
              </a:buClr>
              <a:buSzPct val="85000"/>
            </a:pPr>
            <a:r>
              <a:rPr lang="it-IT" sz="2200" b="1" dirty="0">
                <a:solidFill>
                  <a:srgbClr val="000000"/>
                </a:solidFill>
                <a:latin typeface="Book Antiqua" charset="0"/>
              </a:rPr>
              <a:t>SANITÀ</a:t>
            </a:r>
          </a:p>
          <a:p>
            <a:pPr algn="ctr" eaLnBrk="1" hangingPunct="1">
              <a:spcBef>
                <a:spcPct val="20000"/>
              </a:spcBef>
              <a:buClr>
                <a:schemeClr val="accent1"/>
              </a:buClr>
              <a:buSzPct val="85000"/>
            </a:pPr>
            <a:r>
              <a:rPr lang="it-IT" sz="1700" i="1" dirty="0">
                <a:solidFill>
                  <a:srgbClr val="000000"/>
                </a:solidFill>
                <a:latin typeface="Book Antiqua" charset="0"/>
              </a:rPr>
              <a:t>(Erogabilità)</a:t>
            </a:r>
          </a:p>
        </p:txBody>
      </p:sp>
      <p:cxnSp>
        <p:nvCxnSpPr>
          <p:cNvPr id="17" name="Connettore 1 16"/>
          <p:cNvCxnSpPr>
            <a:cxnSpLocks noChangeShapeType="1"/>
          </p:cNvCxnSpPr>
          <p:nvPr/>
        </p:nvCxnSpPr>
        <p:spPr bwMode="auto">
          <a:xfrm>
            <a:off x="4572000" y="2492375"/>
            <a:ext cx="0" cy="3455988"/>
          </a:xfrm>
          <a:prstGeom prst="line">
            <a:avLst/>
          </a:prstGeom>
          <a:noFill/>
          <a:ln w="50800">
            <a:solidFill>
              <a:srgbClr val="990033"/>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3" name="CasellaDiTesto 22"/>
          <p:cNvSpPr txBox="1">
            <a:spLocks noChangeArrowheads="1"/>
          </p:cNvSpPr>
          <p:nvPr/>
        </p:nvSpPr>
        <p:spPr bwMode="auto">
          <a:xfrm>
            <a:off x="250828" y="2349502"/>
            <a:ext cx="4176713" cy="3497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9pPr>
          </a:lstStyle>
          <a:p>
            <a:pPr algn="ctr" eaLnBrk="1" hangingPunct="1"/>
            <a:r>
              <a:rPr lang="it-IT" sz="1300" b="1" u="sng" dirty="0">
                <a:solidFill>
                  <a:schemeClr val="bg1"/>
                </a:solidFill>
                <a:latin typeface="Book Antiqua" charset="0"/>
              </a:rPr>
              <a:t>Art. 3, c.2 Legge 94/88</a:t>
            </a:r>
          </a:p>
          <a:p>
            <a:pPr algn="ctr" eaLnBrk="1" hangingPunct="1"/>
            <a:r>
              <a:rPr lang="it-IT" sz="1000" b="1" i="1" dirty="0">
                <a:solidFill>
                  <a:schemeClr val="bg1"/>
                </a:solidFill>
                <a:latin typeface="Book Antiqua" charset="0"/>
              </a:rPr>
              <a:t>Osservanza delle indicazioni terapeutiche autorizzate</a:t>
            </a:r>
          </a:p>
          <a:p>
            <a:pPr algn="ctr" eaLnBrk="1" hangingPunct="1"/>
            <a:endParaRPr lang="it-IT" sz="1200" b="1" dirty="0">
              <a:solidFill>
                <a:schemeClr val="bg1"/>
              </a:solidFill>
              <a:latin typeface="Book Antiqua" charset="0"/>
            </a:endParaRPr>
          </a:p>
          <a:p>
            <a:pPr algn="just" eaLnBrk="1" hangingPunct="1">
              <a:lnSpc>
                <a:spcPts val="1600"/>
              </a:lnSpc>
              <a:buClr>
                <a:srgbClr val="FF0000"/>
              </a:buClr>
              <a:buFont typeface="Times New Roman" charset="0"/>
              <a:buAutoNum type="arabicPeriod"/>
            </a:pPr>
            <a:r>
              <a:rPr lang="it-IT" sz="1100" dirty="0">
                <a:solidFill>
                  <a:schemeClr val="bg1"/>
                </a:solidFill>
                <a:latin typeface="Book Antiqua" charset="0"/>
              </a:rPr>
              <a:t>In singoli casi il medico può, sotto la sua diretta responsabilità e previa</a:t>
            </a:r>
          </a:p>
          <a:p>
            <a:pPr algn="just" eaLnBrk="1" hangingPunct="1">
              <a:lnSpc>
                <a:spcPts val="1600"/>
              </a:lnSpc>
              <a:buClr>
                <a:srgbClr val="FF0000"/>
              </a:buClr>
              <a:buFont typeface="Times New Roman" charset="0"/>
              <a:buAutoNum type="arabicPeriod"/>
            </a:pPr>
            <a:r>
              <a:rPr lang="it-IT" sz="1100" dirty="0">
                <a:solidFill>
                  <a:schemeClr val="bg1"/>
                </a:solidFill>
                <a:latin typeface="Book Antiqua" charset="0"/>
              </a:rPr>
              <a:t>informazione del paziente e acquisizione del consenso dello stesso, impiegare un medicinale prodotto industrialmente per un</a:t>
            </a:r>
            <a:r>
              <a:rPr lang="ja-JP" altLang="it-IT" sz="1100" dirty="0">
                <a:solidFill>
                  <a:schemeClr val="bg1"/>
                </a:solidFill>
                <a:latin typeface="Book Antiqua" charset="0"/>
              </a:rPr>
              <a:t>’</a:t>
            </a:r>
            <a:r>
              <a:rPr lang="it-IT" altLang="ja-JP" sz="1100" dirty="0">
                <a:solidFill>
                  <a:schemeClr val="bg1"/>
                </a:solidFill>
                <a:latin typeface="Book Antiqua" charset="0"/>
              </a:rPr>
              <a:t>indicazione o una via di somministrazione o una modalità di somministrazione o di utilizzazione diversa da quella autorizzata … qualora il medico stesso ritenga, </a:t>
            </a:r>
          </a:p>
          <a:p>
            <a:pPr algn="just" eaLnBrk="1" hangingPunct="1">
              <a:lnSpc>
                <a:spcPts val="1600"/>
              </a:lnSpc>
              <a:buClr>
                <a:srgbClr val="FF0000"/>
              </a:buClr>
              <a:buFont typeface="Times New Roman" charset="0"/>
              <a:buAutoNum type="arabicPeriod"/>
            </a:pPr>
            <a:r>
              <a:rPr lang="it-IT" sz="1100" dirty="0">
                <a:solidFill>
                  <a:schemeClr val="bg1"/>
                </a:solidFill>
                <a:latin typeface="Book Antiqua" charset="0"/>
              </a:rPr>
              <a:t>In base a dati documentabili, che </a:t>
            </a:r>
          </a:p>
          <a:p>
            <a:pPr algn="just" eaLnBrk="1" hangingPunct="1">
              <a:lnSpc>
                <a:spcPts val="1600"/>
              </a:lnSpc>
              <a:buClr>
                <a:srgbClr val="FF0000"/>
              </a:buClr>
              <a:buFont typeface="Times New Roman" charset="0"/>
              <a:buAutoNum type="arabicPeriod"/>
            </a:pPr>
            <a:r>
              <a:rPr lang="it-IT" sz="1100" dirty="0">
                <a:solidFill>
                  <a:schemeClr val="bg1"/>
                </a:solidFill>
                <a:latin typeface="Book Antiqua" charset="0"/>
              </a:rPr>
              <a:t>il paziente non possa essere utilmente trattato con medicinali per i quali sia già approvata quella indicazione terapeutica o quella via o modalità di somministrazione e purché tale impiego sia noto e </a:t>
            </a:r>
          </a:p>
          <a:p>
            <a:pPr algn="just" eaLnBrk="1" hangingPunct="1">
              <a:lnSpc>
                <a:spcPts val="1600"/>
              </a:lnSpc>
              <a:buClr>
                <a:srgbClr val="FF0000"/>
              </a:buClr>
              <a:buFont typeface="Times New Roman" charset="0"/>
              <a:buAutoNum type="arabicPeriod"/>
            </a:pPr>
            <a:r>
              <a:rPr lang="it-IT" sz="1100" dirty="0">
                <a:solidFill>
                  <a:schemeClr val="bg1"/>
                </a:solidFill>
                <a:latin typeface="Book Antiqua" charset="0"/>
              </a:rPr>
              <a:t>conforme a lavori apparsi su pubblicazioni scientifiche accreditate in campo internazionale.</a:t>
            </a:r>
          </a:p>
        </p:txBody>
      </p:sp>
      <p:sp>
        <p:nvSpPr>
          <p:cNvPr id="24" name="CasellaDiTesto 23"/>
          <p:cNvSpPr txBox="1">
            <a:spLocks noChangeArrowheads="1"/>
          </p:cNvSpPr>
          <p:nvPr/>
        </p:nvSpPr>
        <p:spPr bwMode="auto">
          <a:xfrm>
            <a:off x="4859341" y="2349501"/>
            <a:ext cx="38893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9pPr>
          </a:lstStyle>
          <a:p>
            <a:pPr algn="ctr" eaLnBrk="1" hangingPunct="1"/>
            <a:r>
              <a:rPr lang="it-IT" sz="1300" b="1" dirty="0">
                <a:solidFill>
                  <a:srgbClr val="000000"/>
                </a:solidFill>
                <a:latin typeface="Book Antiqua" charset="0"/>
              </a:rPr>
              <a:t>LEGGE 16 maggio 2014, n. 79</a:t>
            </a:r>
            <a:r>
              <a:rPr lang="it-IT" sz="1400" b="1" dirty="0">
                <a:solidFill>
                  <a:srgbClr val="000000"/>
                </a:solidFill>
                <a:latin typeface="Book Antiqua" charset="0"/>
              </a:rPr>
              <a:t/>
            </a:r>
            <a:br>
              <a:rPr lang="it-IT" sz="1400" b="1" dirty="0">
                <a:solidFill>
                  <a:srgbClr val="000000"/>
                </a:solidFill>
                <a:latin typeface="Book Antiqua" charset="0"/>
              </a:rPr>
            </a:br>
            <a:r>
              <a:rPr lang="it-IT" sz="1000" i="1" dirty="0">
                <a:solidFill>
                  <a:srgbClr val="000000"/>
                </a:solidFill>
                <a:latin typeface="Book Antiqua" charset="0"/>
              </a:rPr>
              <a:t>Disposizioni urgenti in materia di disciplina degli stupefacenti e sostanze psicotrope, prevenzione, cura e riabilitazione dei relativi stati di tossicodipendenza, di cui al decreto del Presidente della Repubblica 9 ottobre 1990, n. 309, nonche' di </a:t>
            </a:r>
            <a:r>
              <a:rPr lang="it-IT" sz="1000" b="1" i="1" u="sng" dirty="0">
                <a:solidFill>
                  <a:srgbClr val="000000"/>
                </a:solidFill>
                <a:latin typeface="Book Antiqua" charset="0"/>
              </a:rPr>
              <a:t>impiego di medicinali meno onerosi da parte del Servizio sanitario nazionale</a:t>
            </a:r>
            <a:r>
              <a:rPr lang="it-IT" sz="1000" i="1" dirty="0">
                <a:solidFill>
                  <a:srgbClr val="000000"/>
                </a:solidFill>
                <a:latin typeface="Book Antiqua" charset="0"/>
              </a:rPr>
              <a:t>. </a:t>
            </a:r>
          </a:p>
        </p:txBody>
      </p:sp>
      <p:sp>
        <p:nvSpPr>
          <p:cNvPr id="12" name="Rettangolo 11"/>
          <p:cNvSpPr>
            <a:spLocks noChangeArrowheads="1"/>
          </p:cNvSpPr>
          <p:nvPr/>
        </p:nvSpPr>
        <p:spPr bwMode="auto">
          <a:xfrm>
            <a:off x="4716463" y="3500440"/>
            <a:ext cx="4176712" cy="2548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ts val="1600"/>
              </a:lnSpc>
            </a:pPr>
            <a:r>
              <a:rPr lang="ja-JP" altLang="it-IT" sz="1100" dirty="0">
                <a:solidFill>
                  <a:srgbClr val="000000"/>
                </a:solidFill>
              </a:rPr>
              <a:t>“</a:t>
            </a:r>
            <a:r>
              <a:rPr lang="it-IT" altLang="ja-JP" sz="1100" u="sng" dirty="0">
                <a:solidFill>
                  <a:srgbClr val="000000"/>
                </a:solidFill>
              </a:rPr>
              <a:t>4-bis</a:t>
            </a:r>
            <a:r>
              <a:rPr lang="it-IT" altLang="ja-JP" sz="1100" dirty="0">
                <a:solidFill>
                  <a:srgbClr val="000000"/>
                </a:solidFill>
              </a:rPr>
              <a:t>. Anche se sussista altra alternativa terapeutica nell'ambito dei medicinali autorizzati, previa valutazione dell'Agenzia italiana del farmaco (AIFA), sono inseriti nell'elenco di cui al comma 4, con conseguente erogazione a carico del Servizio sanitario nazionale, i medicinali che possono essere utilizzati per un'indicazione terapeutica diversa da quella autorizzata, purche' tale indicazione sia nota e conforme a ricerche condotte nell'ambito della comunita' medico-scientifica nazionale e internazionale, secondo parametri di economicita' e appropriatezza. In tal caso l'AIFA attiva idonei strumenti di monitoraggio a tutela della sicurezza dei pazienti e assume tempestivamente le necessarie determinazioni</a:t>
            </a:r>
            <a:r>
              <a:rPr lang="ja-JP" altLang="it-IT" sz="1100" dirty="0">
                <a:solidFill>
                  <a:srgbClr val="000000"/>
                </a:solidFill>
              </a:rPr>
              <a:t>”</a:t>
            </a:r>
            <a:r>
              <a:rPr lang="it-IT" altLang="ja-JP" sz="1100" dirty="0">
                <a:solidFill>
                  <a:srgbClr val="000000"/>
                </a:solidFill>
              </a:rPr>
              <a:t>.</a:t>
            </a:r>
            <a:endParaRPr lang="it-IT" sz="1100" dirty="0">
              <a:solidFill>
                <a:srgbClr val="000000"/>
              </a:solidFill>
            </a:endParaRPr>
          </a:p>
        </p:txBody>
      </p:sp>
      <p:sp>
        <p:nvSpPr>
          <p:cNvPr id="21511" name="Rettangolo 2"/>
          <p:cNvSpPr>
            <a:spLocks noChangeArrowheads="1"/>
          </p:cNvSpPr>
          <p:nvPr/>
        </p:nvSpPr>
        <p:spPr bwMode="auto">
          <a:xfrm>
            <a:off x="5796136" y="692696"/>
            <a:ext cx="2111428" cy="491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ts val="1500"/>
              </a:lnSpc>
            </a:pPr>
            <a:endParaRPr lang="it-IT" b="1" dirty="0">
              <a:solidFill>
                <a:srgbClr val="FF0000"/>
              </a:solidFill>
            </a:endParaRPr>
          </a:p>
          <a:p>
            <a:pPr algn="ctr">
              <a:lnSpc>
                <a:spcPts val="1500"/>
              </a:lnSpc>
            </a:pPr>
            <a:r>
              <a:rPr lang="it-IT" b="1" i="1" dirty="0" smtClean="0">
                <a:solidFill>
                  <a:srgbClr val="FF0000"/>
                </a:solidFill>
              </a:rPr>
              <a:t>POST</a:t>
            </a:r>
            <a:r>
              <a:rPr lang="it-IT" b="1" i="1" dirty="0">
                <a:solidFill>
                  <a:srgbClr val="FF0000"/>
                </a:solidFill>
              </a:rPr>
              <a:t>-LORENZIN</a:t>
            </a:r>
          </a:p>
        </p:txBody>
      </p:sp>
      <p:pic>
        <p:nvPicPr>
          <p:cNvPr id="9"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2191228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9" name="Text Box 11"/>
          <p:cNvSpPr txBox="1">
            <a:spLocks noChangeArrowheads="1"/>
          </p:cNvSpPr>
          <p:nvPr/>
        </p:nvSpPr>
        <p:spPr bwMode="auto">
          <a:xfrm>
            <a:off x="90490" y="476252"/>
            <a:ext cx="8963025" cy="646331"/>
          </a:xfrm>
          <a:prstGeom prst="rect">
            <a:avLst/>
          </a:prstGeom>
          <a:noFill/>
          <a:ln>
            <a:noFill/>
          </a:ln>
          <a:effectLs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50000"/>
              </a:lnSpc>
              <a:spcBef>
                <a:spcPct val="50000"/>
              </a:spcBef>
              <a:defRPr/>
            </a:pPr>
            <a:r>
              <a:rPr lang="it-IT" sz="2000" b="1" smtClean="0">
                <a:solidFill>
                  <a:srgbClr val="000000"/>
                </a:solidFill>
                <a:effectLst>
                  <a:outerShdw blurRad="38100" dist="38100" dir="2700000" algn="tl">
                    <a:srgbClr val="FFFFFF"/>
                  </a:outerShdw>
                </a:effectLst>
                <a:latin typeface="Book Antiqua" charset="0"/>
                <a:cs typeface="Arial" charset="0"/>
              </a:rPr>
              <a:t> </a:t>
            </a:r>
            <a:endParaRPr lang="it-IT" smtClean="0">
              <a:solidFill>
                <a:srgbClr val="000000"/>
              </a:solidFill>
              <a:latin typeface="Book Antiqua" charset="0"/>
              <a:cs typeface="Arial" charset="0"/>
            </a:endParaRPr>
          </a:p>
          <a:p>
            <a:pPr algn="ctr" eaLnBrk="1" hangingPunct="1">
              <a:lnSpc>
                <a:spcPct val="50000"/>
              </a:lnSpc>
              <a:spcBef>
                <a:spcPct val="50000"/>
              </a:spcBef>
              <a:defRPr/>
            </a:pPr>
            <a:r>
              <a:rPr lang="it-IT" i="1" smtClean="0">
                <a:solidFill>
                  <a:srgbClr val="000000"/>
                </a:solidFill>
                <a:latin typeface="Book Antiqua" charset="0"/>
                <a:cs typeface="Arial" charset="0"/>
              </a:rPr>
              <a:t>La responsabilità professionale</a:t>
            </a:r>
          </a:p>
        </p:txBody>
      </p:sp>
      <p:sp>
        <p:nvSpPr>
          <p:cNvPr id="155662" name="Text Box 14"/>
          <p:cNvSpPr txBox="1">
            <a:spLocks noChangeArrowheads="1"/>
          </p:cNvSpPr>
          <p:nvPr/>
        </p:nvSpPr>
        <p:spPr bwMode="auto">
          <a:xfrm>
            <a:off x="3048000" y="1196977"/>
            <a:ext cx="3048000" cy="461665"/>
          </a:xfrm>
          <a:prstGeom prst="rect">
            <a:avLst/>
          </a:prstGeom>
          <a:noFill/>
          <a:ln>
            <a:noFill/>
          </a:ln>
          <a:effectLs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50000"/>
              </a:spcBef>
              <a:defRPr/>
            </a:pPr>
            <a:r>
              <a:rPr lang="it-IT" b="1" smtClean="0">
                <a:solidFill>
                  <a:srgbClr val="FF0000"/>
                </a:solidFill>
                <a:effectLst>
                  <a:outerShdw blurRad="38100" dist="38100" dir="2700000" algn="tl">
                    <a:srgbClr val="FFFFFF"/>
                  </a:outerShdw>
                </a:effectLst>
                <a:latin typeface="Book Antiqua" charset="0"/>
                <a:cs typeface="Arial" charset="0"/>
              </a:rPr>
              <a:t>I farmaci</a:t>
            </a:r>
          </a:p>
        </p:txBody>
      </p:sp>
      <p:sp>
        <p:nvSpPr>
          <p:cNvPr id="48149" name="Rectangle 21"/>
          <p:cNvSpPr>
            <a:spLocks/>
          </p:cNvSpPr>
          <p:nvPr/>
        </p:nvSpPr>
        <p:spPr bwMode="auto">
          <a:xfrm>
            <a:off x="215903" y="1989138"/>
            <a:ext cx="4284663" cy="404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84138" indent="-84138" algn="ctr">
              <a:lnSpc>
                <a:spcPct val="90000"/>
              </a:lnSpc>
              <a:spcBef>
                <a:spcPct val="20000"/>
              </a:spcBef>
              <a:buFont typeface="Arial" charset="0"/>
              <a:buNone/>
              <a:tabLst>
                <a:tab pos="84138" algn="l"/>
                <a:tab pos="5556250" algn="l"/>
                <a:tab pos="5740400" algn="l"/>
              </a:tabLst>
            </a:pPr>
            <a:r>
              <a:rPr lang="it-IT" b="1" dirty="0">
                <a:solidFill>
                  <a:srgbClr val="000000"/>
                </a:solidFill>
              </a:rPr>
              <a:t>   </a:t>
            </a:r>
            <a:r>
              <a:rPr lang="it-IT" b="1" u="sng" dirty="0">
                <a:solidFill>
                  <a:srgbClr val="000000"/>
                </a:solidFill>
              </a:rPr>
              <a:t>Industriali</a:t>
            </a:r>
            <a:endParaRPr lang="it-IT" sz="2000" u="sng"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endParaRPr lang="it-IT" sz="1000" u="sng"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r>
              <a:rPr lang="it-IT" sz="1400" dirty="0">
                <a:solidFill>
                  <a:srgbClr val="000000"/>
                </a:solidFill>
              </a:rPr>
              <a:t>Autorizzazione alla Produzione</a:t>
            </a:r>
          </a:p>
          <a:p>
            <a:pPr marL="84138" indent="-84138" algn="ctr">
              <a:lnSpc>
                <a:spcPct val="90000"/>
              </a:lnSpc>
              <a:spcBef>
                <a:spcPct val="20000"/>
              </a:spcBef>
              <a:buFont typeface="Arial" charset="0"/>
              <a:buNone/>
              <a:tabLst>
                <a:tab pos="84138" algn="l"/>
                <a:tab pos="5556250" algn="l"/>
                <a:tab pos="5740400" algn="l"/>
              </a:tabLst>
            </a:pPr>
            <a:r>
              <a:rPr lang="it-IT" sz="1400" dirty="0">
                <a:solidFill>
                  <a:srgbClr val="000000"/>
                </a:solidFill>
              </a:rPr>
              <a:t>Autorizzazione alla immissione in commercio</a:t>
            </a:r>
          </a:p>
          <a:p>
            <a:pPr marL="84138" indent="-84138" algn="ctr">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just">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just">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just">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r>
              <a:rPr lang="it-IT" sz="1400" dirty="0">
                <a:solidFill>
                  <a:srgbClr val="000000"/>
                </a:solidFill>
              </a:rPr>
              <a:t>Il medicinale può essere utilizzato solo secondo le indicazioni di scheda tecnica</a:t>
            </a:r>
          </a:p>
          <a:p>
            <a:pPr marL="84138" indent="-84138" algn="ctr">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r>
              <a:rPr lang="it-IT" sz="1400" dirty="0">
                <a:solidFill>
                  <a:srgbClr val="000000"/>
                </a:solidFill>
              </a:rPr>
              <a:t>In tale ipotesi </a:t>
            </a:r>
            <a:r>
              <a:rPr lang="it-IT" sz="1400" b="1" u="sng" dirty="0">
                <a:solidFill>
                  <a:srgbClr val="000000"/>
                </a:solidFill>
              </a:rPr>
              <a:t>danno da farmaci in capo </a:t>
            </a:r>
          </a:p>
          <a:p>
            <a:pPr marL="84138" indent="-84138" algn="ctr">
              <a:lnSpc>
                <a:spcPct val="90000"/>
              </a:lnSpc>
              <a:spcBef>
                <a:spcPct val="20000"/>
              </a:spcBef>
              <a:buFont typeface="Arial" charset="0"/>
              <a:buNone/>
              <a:tabLst>
                <a:tab pos="84138" algn="l"/>
                <a:tab pos="5556250" algn="l"/>
                <a:tab pos="5740400" algn="l"/>
              </a:tabLst>
            </a:pPr>
            <a:r>
              <a:rPr lang="it-IT" sz="1400" b="1" u="sng" dirty="0">
                <a:solidFill>
                  <a:srgbClr val="000000"/>
                </a:solidFill>
              </a:rPr>
              <a:t>alla Azienda Produttrice</a:t>
            </a:r>
          </a:p>
        </p:txBody>
      </p:sp>
      <p:sp>
        <p:nvSpPr>
          <p:cNvPr id="48150" name="Rectangle 22"/>
          <p:cNvSpPr>
            <a:spLocks/>
          </p:cNvSpPr>
          <p:nvPr/>
        </p:nvSpPr>
        <p:spPr bwMode="auto">
          <a:xfrm>
            <a:off x="4751389" y="1971677"/>
            <a:ext cx="4141787" cy="404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90000"/>
              </a:lnSpc>
              <a:spcBef>
                <a:spcPct val="20000"/>
              </a:spcBef>
              <a:buFont typeface="Arial" charset="0"/>
              <a:buNone/>
              <a:tabLst>
                <a:tab pos="0" algn="l"/>
                <a:tab pos="717550" algn="l"/>
                <a:tab pos="5556250" algn="l"/>
                <a:tab pos="5740400" algn="l"/>
              </a:tabLst>
            </a:pPr>
            <a:r>
              <a:rPr lang="it-IT" b="1" dirty="0">
                <a:solidFill>
                  <a:srgbClr val="000000"/>
                </a:solidFill>
              </a:rPr>
              <a:t>   </a:t>
            </a:r>
            <a:r>
              <a:rPr lang="it-IT" b="1" u="sng" dirty="0">
                <a:solidFill>
                  <a:srgbClr val="000000"/>
                </a:solidFill>
              </a:rPr>
              <a:t>Galenici</a:t>
            </a:r>
          </a:p>
          <a:p>
            <a:pPr algn="ctr">
              <a:lnSpc>
                <a:spcPct val="90000"/>
              </a:lnSpc>
              <a:spcBef>
                <a:spcPct val="20000"/>
              </a:spcBef>
              <a:buFont typeface="Arial" charset="0"/>
              <a:buNone/>
              <a:tabLst>
                <a:tab pos="0" algn="l"/>
                <a:tab pos="717550" algn="l"/>
                <a:tab pos="5556250" algn="l"/>
                <a:tab pos="5740400" algn="l"/>
              </a:tabLst>
            </a:pPr>
            <a:endParaRPr lang="it-IT" sz="1200" u="sng" dirty="0">
              <a:solidFill>
                <a:srgbClr val="000000"/>
              </a:solidFill>
            </a:endParaRPr>
          </a:p>
          <a:p>
            <a:pPr algn="just">
              <a:lnSpc>
                <a:spcPct val="90000"/>
              </a:lnSpc>
              <a:spcBef>
                <a:spcPct val="20000"/>
              </a:spcBef>
              <a:buFontTx/>
              <a:buChar char="-"/>
              <a:tabLst>
                <a:tab pos="0" algn="l"/>
                <a:tab pos="717550" algn="l"/>
                <a:tab pos="5556250" algn="l"/>
                <a:tab pos="5740400" algn="l"/>
              </a:tabLst>
            </a:pPr>
            <a:r>
              <a:rPr lang="it-IT" sz="1600" dirty="0">
                <a:solidFill>
                  <a:srgbClr val="000000"/>
                </a:solidFill>
              </a:rPr>
              <a:t> </a:t>
            </a:r>
            <a:r>
              <a:rPr lang="it-IT" sz="1400" dirty="0">
                <a:solidFill>
                  <a:srgbClr val="000000"/>
                </a:solidFill>
              </a:rPr>
              <a:t>Magistrali</a:t>
            </a:r>
          </a:p>
          <a:p>
            <a:pPr algn="just">
              <a:lnSpc>
                <a:spcPct val="90000"/>
              </a:lnSpc>
              <a:spcBef>
                <a:spcPct val="20000"/>
              </a:spcBef>
              <a:buFontTx/>
              <a:buChar char="-"/>
              <a:tabLst>
                <a:tab pos="0" algn="l"/>
                <a:tab pos="717550" algn="l"/>
                <a:tab pos="5556250" algn="l"/>
                <a:tab pos="5740400" algn="l"/>
              </a:tabLst>
            </a:pPr>
            <a:r>
              <a:rPr lang="it-IT" sz="1400" dirty="0">
                <a:solidFill>
                  <a:srgbClr val="000000"/>
                </a:solidFill>
              </a:rPr>
              <a:t> Officinali</a:t>
            </a:r>
          </a:p>
          <a:p>
            <a:pPr algn="just">
              <a:lnSpc>
                <a:spcPct val="90000"/>
              </a:lnSpc>
              <a:spcBef>
                <a:spcPct val="20000"/>
              </a:spcBef>
              <a:buFontTx/>
              <a:buChar char="-"/>
              <a:tabLst>
                <a:tab pos="0" algn="l"/>
                <a:tab pos="717550" algn="l"/>
                <a:tab pos="5556250" algn="l"/>
                <a:tab pos="5740400" algn="l"/>
              </a:tabLst>
            </a:pPr>
            <a:r>
              <a:rPr lang="it-IT" sz="1400" dirty="0">
                <a:solidFill>
                  <a:srgbClr val="000000"/>
                </a:solidFill>
              </a:rPr>
              <a:t> Ospedalieri</a:t>
            </a:r>
          </a:p>
          <a:p>
            <a:pPr algn="ctr">
              <a:lnSpc>
                <a:spcPct val="90000"/>
              </a:lnSpc>
              <a:spcBef>
                <a:spcPct val="20000"/>
              </a:spcBef>
              <a:buFont typeface="Arial" charset="0"/>
              <a:buNone/>
              <a:tabLst>
                <a:tab pos="0" algn="l"/>
                <a:tab pos="717550" algn="l"/>
                <a:tab pos="5556250" algn="l"/>
                <a:tab pos="5740400" algn="l"/>
              </a:tabLst>
            </a:pPr>
            <a:endParaRPr lang="it-IT" sz="1400" dirty="0">
              <a:solidFill>
                <a:srgbClr val="000000"/>
              </a:solidFill>
            </a:endParaRPr>
          </a:p>
          <a:p>
            <a:pPr algn="ctr">
              <a:lnSpc>
                <a:spcPct val="90000"/>
              </a:lnSpc>
              <a:spcBef>
                <a:spcPct val="20000"/>
              </a:spcBef>
              <a:buFont typeface="Arial" charset="0"/>
              <a:buNone/>
              <a:tabLst>
                <a:tab pos="0" algn="l"/>
                <a:tab pos="717550" algn="l"/>
                <a:tab pos="5556250" algn="l"/>
                <a:tab pos="5740400" algn="l"/>
              </a:tabLst>
            </a:pPr>
            <a:endParaRPr lang="it-IT" sz="1400" dirty="0">
              <a:solidFill>
                <a:srgbClr val="000000"/>
              </a:solidFill>
            </a:endParaRPr>
          </a:p>
          <a:p>
            <a:pPr algn="just">
              <a:lnSpc>
                <a:spcPct val="90000"/>
              </a:lnSpc>
              <a:spcBef>
                <a:spcPct val="20000"/>
              </a:spcBef>
              <a:buFont typeface="Arial" charset="0"/>
              <a:buAutoNum type="alphaLcParenR"/>
              <a:tabLst>
                <a:tab pos="0" algn="l"/>
                <a:tab pos="717550" algn="l"/>
                <a:tab pos="5556250" algn="l"/>
                <a:tab pos="5740400" algn="l"/>
              </a:tabLst>
            </a:pPr>
            <a:r>
              <a:rPr lang="it-IT" sz="1400" dirty="0">
                <a:solidFill>
                  <a:srgbClr val="000000"/>
                </a:solidFill>
              </a:rPr>
              <a:t> Preparazione nei Servizi di Farmacia</a:t>
            </a:r>
          </a:p>
          <a:p>
            <a:pPr algn="just">
              <a:lnSpc>
                <a:spcPct val="90000"/>
              </a:lnSpc>
              <a:spcBef>
                <a:spcPct val="20000"/>
              </a:spcBef>
              <a:buFont typeface="Arial" charset="0"/>
              <a:buAutoNum type="alphaLcParenR"/>
              <a:tabLst>
                <a:tab pos="0" algn="l"/>
                <a:tab pos="717550" algn="l"/>
                <a:tab pos="5556250" algn="l"/>
                <a:tab pos="5740400" algn="l"/>
              </a:tabLst>
            </a:pPr>
            <a:r>
              <a:rPr lang="it-IT" sz="1400" dirty="0">
                <a:solidFill>
                  <a:srgbClr val="000000"/>
                </a:solidFill>
              </a:rPr>
              <a:t> Richiesta medico ospedaliero</a:t>
            </a:r>
          </a:p>
          <a:p>
            <a:pPr algn="just">
              <a:lnSpc>
                <a:spcPct val="90000"/>
              </a:lnSpc>
              <a:spcBef>
                <a:spcPct val="20000"/>
              </a:spcBef>
              <a:buFont typeface="Arial" charset="0"/>
              <a:buNone/>
              <a:tabLst>
                <a:tab pos="0" algn="l"/>
                <a:tab pos="717550" algn="l"/>
                <a:tab pos="5556250" algn="l"/>
                <a:tab pos="5740400" algn="l"/>
              </a:tabLst>
            </a:pPr>
            <a:r>
              <a:rPr lang="it-IT" sz="1400" dirty="0">
                <a:solidFill>
                  <a:srgbClr val="000000"/>
                </a:solidFill>
              </a:rPr>
              <a:t>c) Allestimento estemporaneo e prestabilito per il singolo paziente del singolo reparto</a:t>
            </a:r>
          </a:p>
          <a:p>
            <a:pPr algn="ctr">
              <a:lnSpc>
                <a:spcPct val="90000"/>
              </a:lnSpc>
              <a:spcBef>
                <a:spcPct val="20000"/>
              </a:spcBef>
              <a:buFont typeface="Arial" charset="0"/>
              <a:buNone/>
              <a:tabLst>
                <a:tab pos="0" algn="l"/>
                <a:tab pos="717550" algn="l"/>
                <a:tab pos="5556250" algn="l"/>
                <a:tab pos="5740400" algn="l"/>
              </a:tabLst>
            </a:pPr>
            <a:endParaRPr lang="it-IT" sz="1400" dirty="0">
              <a:solidFill>
                <a:srgbClr val="000000"/>
              </a:solidFill>
            </a:endParaRPr>
          </a:p>
          <a:p>
            <a:pPr algn="ctr">
              <a:lnSpc>
                <a:spcPct val="90000"/>
              </a:lnSpc>
              <a:spcBef>
                <a:spcPct val="20000"/>
              </a:spcBef>
              <a:buFont typeface="Arial" charset="0"/>
              <a:buNone/>
              <a:tabLst>
                <a:tab pos="0" algn="l"/>
                <a:tab pos="717550" algn="l"/>
                <a:tab pos="5556250" algn="l"/>
                <a:tab pos="5740400" algn="l"/>
              </a:tabLst>
            </a:pPr>
            <a:endParaRPr lang="it-IT" sz="1400" dirty="0">
              <a:solidFill>
                <a:srgbClr val="000000"/>
              </a:solidFill>
            </a:endParaRPr>
          </a:p>
          <a:p>
            <a:pPr algn="just">
              <a:lnSpc>
                <a:spcPct val="90000"/>
              </a:lnSpc>
              <a:spcBef>
                <a:spcPct val="20000"/>
              </a:spcBef>
              <a:buFont typeface="Arial" charset="0"/>
              <a:buNone/>
              <a:tabLst>
                <a:tab pos="0" algn="l"/>
                <a:tab pos="717550" algn="l"/>
                <a:tab pos="5556250" algn="l"/>
                <a:tab pos="5740400" algn="l"/>
              </a:tabLst>
            </a:pPr>
            <a:endParaRPr lang="it-IT" sz="1400" dirty="0">
              <a:solidFill>
                <a:srgbClr val="000000"/>
              </a:solidFill>
            </a:endParaRPr>
          </a:p>
          <a:p>
            <a:pPr algn="ctr">
              <a:lnSpc>
                <a:spcPct val="90000"/>
              </a:lnSpc>
              <a:spcBef>
                <a:spcPct val="20000"/>
              </a:spcBef>
              <a:buFont typeface="Arial" charset="0"/>
              <a:buNone/>
              <a:tabLst>
                <a:tab pos="0" algn="l"/>
                <a:tab pos="717550" algn="l"/>
                <a:tab pos="5556250" algn="l"/>
                <a:tab pos="5740400" algn="l"/>
              </a:tabLst>
            </a:pPr>
            <a:r>
              <a:rPr lang="it-IT" sz="1400" dirty="0">
                <a:solidFill>
                  <a:srgbClr val="000000"/>
                </a:solidFill>
              </a:rPr>
              <a:t>Responsabilità in capo</a:t>
            </a:r>
          </a:p>
          <a:p>
            <a:pPr algn="ctr">
              <a:lnSpc>
                <a:spcPct val="90000"/>
              </a:lnSpc>
              <a:spcBef>
                <a:spcPct val="20000"/>
              </a:spcBef>
              <a:buFont typeface="Arial" charset="0"/>
              <a:buNone/>
              <a:tabLst>
                <a:tab pos="0" algn="l"/>
                <a:tab pos="717550" algn="l"/>
                <a:tab pos="5556250" algn="l"/>
                <a:tab pos="5740400" algn="l"/>
              </a:tabLst>
            </a:pPr>
            <a:r>
              <a:rPr lang="it-IT" sz="1400" dirty="0">
                <a:solidFill>
                  <a:srgbClr val="000000"/>
                </a:solidFill>
              </a:rPr>
              <a:t> al </a:t>
            </a:r>
            <a:r>
              <a:rPr lang="it-IT" sz="1400" b="1" u="sng" dirty="0">
                <a:solidFill>
                  <a:srgbClr val="000000"/>
                </a:solidFill>
              </a:rPr>
              <a:t>medico prescrittore/somministratore e/o al Servizio di Farmacia</a:t>
            </a:r>
          </a:p>
        </p:txBody>
      </p:sp>
      <p:sp>
        <p:nvSpPr>
          <p:cNvPr id="48151" name="AutoShape 23"/>
          <p:cNvSpPr>
            <a:spLocks noChangeArrowheads="1"/>
          </p:cNvSpPr>
          <p:nvPr/>
        </p:nvSpPr>
        <p:spPr bwMode="auto">
          <a:xfrm>
            <a:off x="2195513" y="4652963"/>
            <a:ext cx="360363" cy="504825"/>
          </a:xfrm>
          <a:prstGeom prst="downArrow">
            <a:avLst>
              <a:gd name="adj1" fmla="val 50000"/>
              <a:gd name="adj2" fmla="val 35022"/>
            </a:avLst>
          </a:prstGeom>
          <a:solidFill>
            <a:srgbClr val="990033"/>
          </a:solidFill>
          <a:ln w="9525">
            <a:solidFill>
              <a:schemeClr val="tx1"/>
            </a:solidFill>
            <a:miter lim="800000"/>
            <a:headEnd/>
            <a:tailEnd/>
          </a:ln>
        </p:spPr>
        <p:txBody>
          <a:bodyPr wrap="none" anchor="ctr"/>
          <a:lstStyle/>
          <a:p>
            <a:endParaRPr lang="en-US"/>
          </a:p>
        </p:txBody>
      </p:sp>
      <p:sp>
        <p:nvSpPr>
          <p:cNvPr id="48152" name="AutoShape 24"/>
          <p:cNvSpPr>
            <a:spLocks noChangeArrowheads="1"/>
          </p:cNvSpPr>
          <p:nvPr/>
        </p:nvSpPr>
        <p:spPr bwMode="auto">
          <a:xfrm>
            <a:off x="2195513" y="3284539"/>
            <a:ext cx="360363" cy="504825"/>
          </a:xfrm>
          <a:prstGeom prst="downArrow">
            <a:avLst>
              <a:gd name="adj1" fmla="val 50000"/>
              <a:gd name="adj2" fmla="val 35022"/>
            </a:avLst>
          </a:prstGeom>
          <a:solidFill>
            <a:srgbClr val="990033"/>
          </a:solidFill>
          <a:ln w="9525">
            <a:solidFill>
              <a:schemeClr val="tx1"/>
            </a:solidFill>
            <a:miter lim="800000"/>
            <a:headEnd/>
            <a:tailEnd/>
          </a:ln>
        </p:spPr>
        <p:txBody>
          <a:bodyPr wrap="none" anchor="ctr"/>
          <a:lstStyle/>
          <a:p>
            <a:endParaRPr lang="en-US"/>
          </a:p>
        </p:txBody>
      </p:sp>
      <p:sp>
        <p:nvSpPr>
          <p:cNvPr id="48153" name="AutoShape 25"/>
          <p:cNvSpPr>
            <a:spLocks noChangeArrowheads="1"/>
          </p:cNvSpPr>
          <p:nvPr/>
        </p:nvSpPr>
        <p:spPr bwMode="auto">
          <a:xfrm>
            <a:off x="6804025" y="4797425"/>
            <a:ext cx="360363" cy="504825"/>
          </a:xfrm>
          <a:prstGeom prst="downArrow">
            <a:avLst>
              <a:gd name="adj1" fmla="val 50000"/>
              <a:gd name="adj2" fmla="val 35022"/>
            </a:avLst>
          </a:prstGeom>
          <a:solidFill>
            <a:srgbClr val="990033"/>
          </a:solidFill>
          <a:ln w="9525">
            <a:solidFill>
              <a:schemeClr val="tx1"/>
            </a:solidFill>
            <a:miter lim="800000"/>
            <a:headEnd/>
            <a:tailEnd/>
          </a:ln>
        </p:spPr>
        <p:txBody>
          <a:bodyPr wrap="none" anchor="ctr"/>
          <a:lstStyle/>
          <a:p>
            <a:endParaRPr lang="en-US"/>
          </a:p>
        </p:txBody>
      </p:sp>
      <p:sp>
        <p:nvSpPr>
          <p:cNvPr id="48154" name="AutoShape 26"/>
          <p:cNvSpPr>
            <a:spLocks noChangeArrowheads="1"/>
          </p:cNvSpPr>
          <p:nvPr/>
        </p:nvSpPr>
        <p:spPr bwMode="auto">
          <a:xfrm rot="1227123">
            <a:off x="6372225" y="3201990"/>
            <a:ext cx="1219200" cy="255587"/>
          </a:xfrm>
          <a:prstGeom prst="curvedDownArrow">
            <a:avLst>
              <a:gd name="adj1" fmla="val 95404"/>
              <a:gd name="adj2" fmla="val 190808"/>
              <a:gd name="adj3" fmla="val 33333"/>
            </a:avLst>
          </a:prstGeom>
          <a:solidFill>
            <a:srgbClr val="990033"/>
          </a:solidFill>
          <a:ln w="9525">
            <a:solidFill>
              <a:schemeClr val="tx1"/>
            </a:solidFill>
            <a:miter lim="800000"/>
            <a:headEnd/>
            <a:tailEnd/>
          </a:ln>
        </p:spPr>
        <p:txBody>
          <a:bodyPr wrap="none" anchor="ctr"/>
          <a:lstStyle/>
          <a:p>
            <a:endParaRPr lang="en-US"/>
          </a:p>
        </p:txBody>
      </p:sp>
      <p:sp>
        <p:nvSpPr>
          <p:cNvPr id="48155" name="Line 27"/>
          <p:cNvSpPr>
            <a:spLocks noChangeShapeType="1"/>
          </p:cNvSpPr>
          <p:nvPr/>
        </p:nvSpPr>
        <p:spPr bwMode="auto">
          <a:xfrm>
            <a:off x="4572000" y="2205040"/>
            <a:ext cx="0" cy="3311525"/>
          </a:xfrm>
          <a:prstGeom prst="line">
            <a:avLst/>
          </a:prstGeom>
          <a:noFill/>
          <a:ln w="63500">
            <a:solidFill>
              <a:srgbClr val="990033"/>
            </a:solidFill>
            <a:prstDash val="sysDot"/>
            <a:round/>
            <a:headEnd/>
            <a:tailEnd/>
          </a:ln>
          <a:extLst>
            <a:ext uri="{909E8E84-426E-40dd-AFC4-6F175D3DCCD1}">
              <a14:hiddenFill xmlns:a14="http://schemas.microsoft.com/office/drawing/2010/main" xmlns="">
                <a:noFill/>
              </a14:hiddenFill>
            </a:ext>
          </a:extLst>
        </p:spPr>
        <p:txBody>
          <a:bodyPr/>
          <a:lstStyle/>
          <a:p>
            <a:endParaRPr lang="it-IT"/>
          </a:p>
        </p:txBody>
      </p:sp>
      <p:pic>
        <p:nvPicPr>
          <p:cNvPr id="11"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4191674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9" name="Text Box 11"/>
          <p:cNvSpPr txBox="1">
            <a:spLocks noChangeArrowheads="1"/>
          </p:cNvSpPr>
          <p:nvPr/>
        </p:nvSpPr>
        <p:spPr bwMode="auto">
          <a:xfrm>
            <a:off x="71439" y="476250"/>
            <a:ext cx="8964612" cy="948978"/>
          </a:xfrm>
          <a:prstGeom prst="rect">
            <a:avLst/>
          </a:prstGeom>
          <a:noFill/>
          <a:ln>
            <a:noFill/>
          </a:ln>
          <a:effectLs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50000"/>
              </a:lnSpc>
              <a:spcBef>
                <a:spcPct val="50000"/>
              </a:spcBef>
              <a:defRPr/>
            </a:pPr>
            <a:r>
              <a:rPr lang="it-IT" sz="2000" b="1" dirty="0" smtClean="0">
                <a:solidFill>
                  <a:srgbClr val="FF0000"/>
                </a:solidFill>
                <a:effectLst>
                  <a:outerShdw blurRad="38100" dist="38100" dir="2700000" algn="tl">
                    <a:srgbClr val="FFFFFF"/>
                  </a:outerShdw>
                </a:effectLst>
                <a:latin typeface="Book Antiqua" charset="0"/>
                <a:cs typeface="Arial" charset="0"/>
              </a:rPr>
              <a:t> </a:t>
            </a:r>
            <a:endParaRPr lang="it-IT" dirty="0" smtClean="0">
              <a:solidFill>
                <a:srgbClr val="FF0000"/>
              </a:solidFill>
              <a:latin typeface="Book Antiqua" charset="0"/>
              <a:cs typeface="Arial" charset="0"/>
            </a:endParaRPr>
          </a:p>
          <a:p>
            <a:pPr algn="ctr" eaLnBrk="1" hangingPunct="1">
              <a:lnSpc>
                <a:spcPct val="50000"/>
              </a:lnSpc>
              <a:spcBef>
                <a:spcPct val="50000"/>
              </a:spcBef>
              <a:defRPr/>
            </a:pPr>
            <a:r>
              <a:rPr lang="it-IT" i="1" dirty="0" smtClean="0">
                <a:solidFill>
                  <a:srgbClr val="000000"/>
                </a:solidFill>
                <a:latin typeface="Book Antiqua" charset="0"/>
                <a:cs typeface="Arial" charset="0"/>
              </a:rPr>
              <a:t>La responsabilità professionale</a:t>
            </a:r>
          </a:p>
          <a:p>
            <a:pPr algn="ctr" eaLnBrk="1" hangingPunct="1">
              <a:lnSpc>
                <a:spcPct val="50000"/>
              </a:lnSpc>
              <a:spcBef>
                <a:spcPct val="50000"/>
              </a:spcBef>
              <a:defRPr/>
            </a:pPr>
            <a:r>
              <a:rPr lang="it-IT" sz="2000" i="1" dirty="0" smtClean="0">
                <a:solidFill>
                  <a:srgbClr val="FF0000"/>
                </a:solidFill>
                <a:latin typeface="Book Antiqua" charset="0"/>
                <a:cs typeface="Arial" charset="0"/>
              </a:rPr>
              <a:t>In altri termini</a:t>
            </a:r>
          </a:p>
        </p:txBody>
      </p:sp>
      <p:sp>
        <p:nvSpPr>
          <p:cNvPr id="48149" name="Rectangle 21"/>
          <p:cNvSpPr>
            <a:spLocks/>
          </p:cNvSpPr>
          <p:nvPr/>
        </p:nvSpPr>
        <p:spPr bwMode="auto">
          <a:xfrm>
            <a:off x="215903" y="1844677"/>
            <a:ext cx="4284663" cy="404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84138" indent="-84138" algn="ctr">
              <a:lnSpc>
                <a:spcPct val="90000"/>
              </a:lnSpc>
              <a:spcBef>
                <a:spcPct val="20000"/>
              </a:spcBef>
              <a:buFont typeface="Arial" charset="0"/>
              <a:buNone/>
              <a:tabLst>
                <a:tab pos="84138" algn="l"/>
                <a:tab pos="5556250" algn="l"/>
                <a:tab pos="5740400" algn="l"/>
              </a:tabLst>
            </a:pPr>
            <a:r>
              <a:rPr lang="it-IT" b="1" u="sng" dirty="0">
                <a:solidFill>
                  <a:srgbClr val="000000"/>
                </a:solidFill>
              </a:rPr>
              <a:t>Ranibizumab</a:t>
            </a:r>
            <a:endParaRPr lang="it-IT" sz="2000" u="sng"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endParaRPr lang="it-IT" sz="1200" u="sng"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r>
              <a:rPr lang="it-IT" sz="1400" dirty="0">
                <a:solidFill>
                  <a:srgbClr val="000000"/>
                </a:solidFill>
              </a:rPr>
              <a:t>Correttamente utilizzato</a:t>
            </a:r>
          </a:p>
          <a:p>
            <a:pPr marL="84138" indent="-84138" algn="just">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just">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tabLst>
                <a:tab pos="84138" algn="l"/>
                <a:tab pos="5556250" algn="l"/>
                <a:tab pos="5740400" algn="l"/>
              </a:tabLst>
            </a:pPr>
            <a:endParaRPr lang="it-IT" sz="1400" dirty="0">
              <a:solidFill>
                <a:srgbClr val="000000"/>
              </a:solidFill>
            </a:endParaRPr>
          </a:p>
          <a:p>
            <a:pPr marL="84138" indent="-84138" algn="ctr">
              <a:tabLst>
                <a:tab pos="84138" algn="l"/>
                <a:tab pos="5556250" algn="l"/>
                <a:tab pos="5740400" algn="l"/>
              </a:tabLst>
            </a:pPr>
            <a:r>
              <a:rPr lang="it-IT" sz="1400" dirty="0">
                <a:solidFill>
                  <a:srgbClr val="000000"/>
                </a:solidFill>
              </a:rPr>
              <a:t>Serious adverse events</a:t>
            </a:r>
          </a:p>
          <a:p>
            <a:pPr marL="84138" indent="-84138" algn="ctr">
              <a:tabLst>
                <a:tab pos="84138" algn="l"/>
                <a:tab pos="5556250" algn="l"/>
                <a:tab pos="5740400" algn="l"/>
              </a:tabLst>
            </a:pPr>
            <a:r>
              <a:rPr lang="it-IT" sz="1400" dirty="0">
                <a:solidFill>
                  <a:srgbClr val="000000"/>
                </a:solidFill>
              </a:rPr>
              <a:t>Endolftalmite</a:t>
            </a:r>
          </a:p>
          <a:p>
            <a:pPr marL="84138" indent="-84138" algn="ctr">
              <a:tabLst>
                <a:tab pos="84138" algn="l"/>
                <a:tab pos="5556250" algn="l"/>
                <a:tab pos="5740400" algn="l"/>
              </a:tabLst>
            </a:pPr>
            <a:r>
              <a:rPr lang="it-IT" sz="1400" dirty="0">
                <a:solidFill>
                  <a:srgbClr val="000000"/>
                </a:solidFill>
              </a:rPr>
              <a:t>Gastrointestinal disorders</a:t>
            </a:r>
          </a:p>
          <a:p>
            <a:pPr marL="84138" indent="-84138" algn="ctr">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endParaRPr lang="it-IT" sz="1400" dirty="0">
              <a:solidFill>
                <a:srgbClr val="000000"/>
              </a:solidFill>
            </a:endParaRPr>
          </a:p>
          <a:p>
            <a:pPr marL="84138" indent="-84138" algn="ctr">
              <a:lnSpc>
                <a:spcPct val="90000"/>
              </a:lnSpc>
              <a:spcBef>
                <a:spcPct val="20000"/>
              </a:spcBef>
              <a:buFont typeface="Arial" charset="0"/>
              <a:buNone/>
              <a:tabLst>
                <a:tab pos="84138" algn="l"/>
                <a:tab pos="5556250" algn="l"/>
                <a:tab pos="5740400" algn="l"/>
              </a:tabLst>
            </a:pPr>
            <a:r>
              <a:rPr lang="it-IT" sz="1400" b="1" dirty="0">
                <a:solidFill>
                  <a:srgbClr val="000000"/>
                </a:solidFill>
              </a:rPr>
              <a:t>Non responsabilità professionale o Ente erogatore</a:t>
            </a:r>
          </a:p>
        </p:txBody>
      </p:sp>
      <p:sp>
        <p:nvSpPr>
          <p:cNvPr id="48150" name="Rectangle 22"/>
          <p:cNvSpPr>
            <a:spLocks/>
          </p:cNvSpPr>
          <p:nvPr/>
        </p:nvSpPr>
        <p:spPr bwMode="auto">
          <a:xfrm>
            <a:off x="4643440" y="1844676"/>
            <a:ext cx="4141787"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90000"/>
              </a:lnSpc>
              <a:spcBef>
                <a:spcPct val="20000"/>
              </a:spcBef>
              <a:buFont typeface="Arial" charset="0"/>
              <a:buNone/>
              <a:tabLst>
                <a:tab pos="0" algn="l"/>
                <a:tab pos="717550" algn="l"/>
                <a:tab pos="5556250" algn="l"/>
                <a:tab pos="5740400" algn="l"/>
              </a:tabLst>
            </a:pPr>
            <a:r>
              <a:rPr lang="it-IT" b="1" u="sng" dirty="0">
                <a:solidFill>
                  <a:schemeClr val="bg1"/>
                </a:solidFill>
              </a:rPr>
              <a:t>Bevacizumab</a:t>
            </a:r>
          </a:p>
          <a:p>
            <a:pPr algn="ctr">
              <a:lnSpc>
                <a:spcPct val="90000"/>
              </a:lnSpc>
              <a:spcBef>
                <a:spcPct val="20000"/>
              </a:spcBef>
              <a:buFont typeface="Arial" charset="0"/>
              <a:buNone/>
              <a:tabLst>
                <a:tab pos="0" algn="l"/>
                <a:tab pos="717550" algn="l"/>
                <a:tab pos="5556250" algn="l"/>
                <a:tab pos="5740400" algn="l"/>
              </a:tabLst>
            </a:pPr>
            <a:endParaRPr lang="it-IT" sz="1200" u="sng" dirty="0">
              <a:solidFill>
                <a:schemeClr val="bg1"/>
              </a:solidFill>
            </a:endParaRPr>
          </a:p>
          <a:p>
            <a:pPr algn="ctr">
              <a:lnSpc>
                <a:spcPct val="90000"/>
              </a:lnSpc>
              <a:spcBef>
                <a:spcPct val="20000"/>
              </a:spcBef>
              <a:tabLst>
                <a:tab pos="0" algn="l"/>
                <a:tab pos="717550" algn="l"/>
                <a:tab pos="5556250" algn="l"/>
                <a:tab pos="5740400" algn="l"/>
              </a:tabLst>
            </a:pPr>
            <a:r>
              <a:rPr lang="it-IT" sz="1400" dirty="0">
                <a:solidFill>
                  <a:schemeClr val="bg1"/>
                </a:solidFill>
              </a:rPr>
              <a:t>Pur correttamente utilizzato</a:t>
            </a:r>
          </a:p>
          <a:p>
            <a:pPr algn="ctr">
              <a:lnSpc>
                <a:spcPct val="90000"/>
              </a:lnSpc>
              <a:spcBef>
                <a:spcPct val="20000"/>
              </a:spcBef>
              <a:buFont typeface="Arial" charset="0"/>
              <a:buNone/>
              <a:tabLst>
                <a:tab pos="0" algn="l"/>
                <a:tab pos="717550" algn="l"/>
                <a:tab pos="5556250" algn="l"/>
                <a:tab pos="5740400" algn="l"/>
              </a:tabLst>
            </a:pPr>
            <a:endParaRPr lang="it-IT" sz="1400" dirty="0">
              <a:solidFill>
                <a:schemeClr val="bg1"/>
              </a:solidFill>
            </a:endParaRPr>
          </a:p>
          <a:p>
            <a:pPr algn="ctr">
              <a:lnSpc>
                <a:spcPct val="90000"/>
              </a:lnSpc>
              <a:spcBef>
                <a:spcPct val="20000"/>
              </a:spcBef>
              <a:buFont typeface="Arial" charset="0"/>
              <a:buNone/>
              <a:tabLst>
                <a:tab pos="0" algn="l"/>
                <a:tab pos="717550" algn="l"/>
                <a:tab pos="5556250" algn="l"/>
                <a:tab pos="5740400" algn="l"/>
              </a:tabLst>
            </a:pPr>
            <a:endParaRPr lang="it-IT" sz="1400" dirty="0">
              <a:solidFill>
                <a:schemeClr val="bg1"/>
              </a:solidFill>
            </a:endParaRPr>
          </a:p>
          <a:p>
            <a:pPr algn="ctr">
              <a:lnSpc>
                <a:spcPct val="90000"/>
              </a:lnSpc>
              <a:spcBef>
                <a:spcPct val="20000"/>
              </a:spcBef>
              <a:buFont typeface="Arial" charset="0"/>
              <a:buNone/>
              <a:tabLst>
                <a:tab pos="0" algn="l"/>
                <a:tab pos="717550" algn="l"/>
                <a:tab pos="5556250" algn="l"/>
                <a:tab pos="5740400" algn="l"/>
              </a:tabLst>
            </a:pPr>
            <a:endParaRPr lang="it-IT" sz="1400" dirty="0">
              <a:solidFill>
                <a:schemeClr val="bg1"/>
              </a:solidFill>
            </a:endParaRPr>
          </a:p>
          <a:p>
            <a:pPr algn="ctr">
              <a:tabLst>
                <a:tab pos="0" algn="l"/>
                <a:tab pos="717550" algn="l"/>
                <a:tab pos="5556250" algn="l"/>
                <a:tab pos="5740400" algn="l"/>
              </a:tabLst>
            </a:pPr>
            <a:r>
              <a:rPr lang="it-IT" sz="1400" dirty="0">
                <a:solidFill>
                  <a:schemeClr val="bg1"/>
                </a:solidFill>
              </a:rPr>
              <a:t>Serious adverse events</a:t>
            </a:r>
          </a:p>
          <a:p>
            <a:pPr algn="ctr">
              <a:tabLst>
                <a:tab pos="0" algn="l"/>
                <a:tab pos="717550" algn="l"/>
                <a:tab pos="5556250" algn="l"/>
                <a:tab pos="5740400" algn="l"/>
              </a:tabLst>
            </a:pPr>
            <a:r>
              <a:rPr lang="it-IT" sz="1400" dirty="0">
                <a:solidFill>
                  <a:schemeClr val="bg1"/>
                </a:solidFill>
              </a:rPr>
              <a:t>Endolftalmite</a:t>
            </a:r>
          </a:p>
          <a:p>
            <a:pPr algn="ctr">
              <a:tabLst>
                <a:tab pos="0" algn="l"/>
                <a:tab pos="717550" algn="l"/>
                <a:tab pos="5556250" algn="l"/>
                <a:tab pos="5740400" algn="l"/>
              </a:tabLst>
            </a:pPr>
            <a:r>
              <a:rPr lang="it-IT" sz="1400" dirty="0">
                <a:solidFill>
                  <a:schemeClr val="bg1"/>
                </a:solidFill>
              </a:rPr>
              <a:t>Gastrointestinal disorders</a:t>
            </a:r>
          </a:p>
          <a:p>
            <a:pPr algn="ctr">
              <a:lnSpc>
                <a:spcPct val="90000"/>
              </a:lnSpc>
              <a:spcBef>
                <a:spcPct val="20000"/>
              </a:spcBef>
              <a:buFont typeface="Arial" charset="0"/>
              <a:buNone/>
              <a:tabLst>
                <a:tab pos="0" algn="l"/>
                <a:tab pos="717550" algn="l"/>
                <a:tab pos="5556250" algn="l"/>
                <a:tab pos="5740400" algn="l"/>
              </a:tabLst>
            </a:pPr>
            <a:endParaRPr lang="it-IT" sz="1400" dirty="0">
              <a:solidFill>
                <a:schemeClr val="bg1"/>
              </a:solidFill>
            </a:endParaRPr>
          </a:p>
          <a:p>
            <a:pPr algn="just">
              <a:lnSpc>
                <a:spcPct val="90000"/>
              </a:lnSpc>
              <a:spcBef>
                <a:spcPct val="20000"/>
              </a:spcBef>
              <a:buFont typeface="Arial" charset="0"/>
              <a:buNone/>
              <a:tabLst>
                <a:tab pos="0" algn="l"/>
                <a:tab pos="717550" algn="l"/>
                <a:tab pos="5556250" algn="l"/>
                <a:tab pos="5740400" algn="l"/>
              </a:tabLst>
            </a:pPr>
            <a:endParaRPr lang="it-IT" sz="1400" dirty="0">
              <a:solidFill>
                <a:schemeClr val="bg1"/>
              </a:solidFill>
            </a:endParaRPr>
          </a:p>
          <a:p>
            <a:pPr algn="ctr">
              <a:lnSpc>
                <a:spcPct val="90000"/>
              </a:lnSpc>
              <a:spcBef>
                <a:spcPct val="20000"/>
              </a:spcBef>
              <a:buFont typeface="Arial" charset="0"/>
              <a:buNone/>
              <a:tabLst>
                <a:tab pos="0" algn="l"/>
                <a:tab pos="717550" algn="l"/>
                <a:tab pos="5556250" algn="l"/>
                <a:tab pos="5740400" algn="l"/>
              </a:tabLst>
            </a:pPr>
            <a:endParaRPr lang="it-IT" sz="1400" b="1" u="sng" dirty="0">
              <a:solidFill>
                <a:schemeClr val="bg1"/>
              </a:solidFill>
            </a:endParaRPr>
          </a:p>
          <a:p>
            <a:pPr algn="ctr">
              <a:lnSpc>
                <a:spcPct val="90000"/>
              </a:lnSpc>
              <a:spcBef>
                <a:spcPct val="20000"/>
              </a:spcBef>
              <a:buFont typeface="Arial" charset="0"/>
              <a:buNone/>
              <a:tabLst>
                <a:tab pos="0" algn="l"/>
                <a:tab pos="717550" algn="l"/>
                <a:tab pos="5556250" algn="l"/>
                <a:tab pos="5740400" algn="l"/>
              </a:tabLst>
            </a:pPr>
            <a:r>
              <a:rPr lang="it-IT" sz="1400" b="1" u="sng" dirty="0">
                <a:solidFill>
                  <a:schemeClr val="bg1"/>
                </a:solidFill>
              </a:rPr>
              <a:t>Responsabilità medico e Servizio Farmacia</a:t>
            </a:r>
          </a:p>
        </p:txBody>
      </p:sp>
      <p:sp>
        <p:nvSpPr>
          <p:cNvPr id="48151" name="AutoShape 23"/>
          <p:cNvSpPr>
            <a:spLocks noChangeArrowheads="1"/>
          </p:cNvSpPr>
          <p:nvPr/>
        </p:nvSpPr>
        <p:spPr bwMode="auto">
          <a:xfrm>
            <a:off x="2195513" y="4149725"/>
            <a:ext cx="360363" cy="504825"/>
          </a:xfrm>
          <a:prstGeom prst="downArrow">
            <a:avLst>
              <a:gd name="adj1" fmla="val 50000"/>
              <a:gd name="adj2" fmla="val 35022"/>
            </a:avLst>
          </a:prstGeom>
          <a:solidFill>
            <a:srgbClr val="990033"/>
          </a:solidFill>
          <a:ln w="9525">
            <a:solidFill>
              <a:schemeClr val="tx1"/>
            </a:solidFill>
            <a:miter lim="800000"/>
            <a:headEnd/>
            <a:tailEnd/>
          </a:ln>
        </p:spPr>
        <p:txBody>
          <a:bodyPr wrap="none" anchor="ctr"/>
          <a:lstStyle/>
          <a:p>
            <a:endParaRPr lang="en-US"/>
          </a:p>
        </p:txBody>
      </p:sp>
      <p:sp>
        <p:nvSpPr>
          <p:cNvPr id="48152" name="AutoShape 24"/>
          <p:cNvSpPr>
            <a:spLocks noChangeArrowheads="1"/>
          </p:cNvSpPr>
          <p:nvPr/>
        </p:nvSpPr>
        <p:spPr bwMode="auto">
          <a:xfrm>
            <a:off x="2195513" y="2779715"/>
            <a:ext cx="360363" cy="504825"/>
          </a:xfrm>
          <a:prstGeom prst="downArrow">
            <a:avLst>
              <a:gd name="adj1" fmla="val 50000"/>
              <a:gd name="adj2" fmla="val 35022"/>
            </a:avLst>
          </a:prstGeom>
          <a:solidFill>
            <a:srgbClr val="990033"/>
          </a:solidFill>
          <a:ln w="9525">
            <a:solidFill>
              <a:schemeClr val="tx1"/>
            </a:solidFill>
            <a:miter lim="800000"/>
            <a:headEnd/>
            <a:tailEnd/>
          </a:ln>
        </p:spPr>
        <p:txBody>
          <a:bodyPr wrap="none" anchor="ctr"/>
          <a:lstStyle/>
          <a:p>
            <a:endParaRPr lang="en-US"/>
          </a:p>
        </p:txBody>
      </p:sp>
      <p:sp>
        <p:nvSpPr>
          <p:cNvPr id="48153" name="AutoShape 25"/>
          <p:cNvSpPr>
            <a:spLocks noChangeArrowheads="1"/>
          </p:cNvSpPr>
          <p:nvPr/>
        </p:nvSpPr>
        <p:spPr bwMode="auto">
          <a:xfrm>
            <a:off x="6588125" y="4149725"/>
            <a:ext cx="360363" cy="504825"/>
          </a:xfrm>
          <a:prstGeom prst="downArrow">
            <a:avLst>
              <a:gd name="adj1" fmla="val 50000"/>
              <a:gd name="adj2" fmla="val 35022"/>
            </a:avLst>
          </a:prstGeom>
          <a:solidFill>
            <a:srgbClr val="990033"/>
          </a:solidFill>
          <a:ln w="9525">
            <a:solidFill>
              <a:schemeClr val="tx1"/>
            </a:solidFill>
            <a:miter lim="800000"/>
            <a:headEnd/>
            <a:tailEnd/>
          </a:ln>
        </p:spPr>
        <p:txBody>
          <a:bodyPr wrap="none" anchor="ctr"/>
          <a:lstStyle/>
          <a:p>
            <a:endParaRPr lang="en-US"/>
          </a:p>
        </p:txBody>
      </p:sp>
      <p:sp>
        <p:nvSpPr>
          <p:cNvPr id="48155" name="Line 27"/>
          <p:cNvSpPr>
            <a:spLocks noChangeShapeType="1"/>
          </p:cNvSpPr>
          <p:nvPr/>
        </p:nvSpPr>
        <p:spPr bwMode="auto">
          <a:xfrm>
            <a:off x="4572000" y="2060576"/>
            <a:ext cx="0" cy="2951163"/>
          </a:xfrm>
          <a:prstGeom prst="line">
            <a:avLst/>
          </a:prstGeom>
          <a:noFill/>
          <a:ln w="63500">
            <a:solidFill>
              <a:srgbClr val="990033"/>
            </a:solidFill>
            <a:prstDash val="sysDot"/>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 name="AutoShape 24"/>
          <p:cNvSpPr>
            <a:spLocks noChangeArrowheads="1"/>
          </p:cNvSpPr>
          <p:nvPr/>
        </p:nvSpPr>
        <p:spPr bwMode="auto">
          <a:xfrm>
            <a:off x="6588125" y="2781302"/>
            <a:ext cx="360363" cy="504825"/>
          </a:xfrm>
          <a:prstGeom prst="downArrow">
            <a:avLst>
              <a:gd name="adj1" fmla="val 50000"/>
              <a:gd name="adj2" fmla="val 35022"/>
            </a:avLst>
          </a:prstGeom>
          <a:solidFill>
            <a:srgbClr val="990033"/>
          </a:solidFill>
          <a:ln w="9525">
            <a:solidFill>
              <a:schemeClr val="tx1"/>
            </a:solidFill>
            <a:miter lim="800000"/>
            <a:headEnd/>
            <a:tailEnd/>
          </a:ln>
        </p:spPr>
        <p:txBody>
          <a:bodyPr wrap="none" anchor="ctr"/>
          <a:lstStyle/>
          <a:p>
            <a:endParaRPr lang="en-US"/>
          </a:p>
        </p:txBody>
      </p:sp>
      <p:sp>
        <p:nvSpPr>
          <p:cNvPr id="7" name="Text Box 11"/>
          <p:cNvSpPr txBox="1">
            <a:spLocks noChangeArrowheads="1"/>
          </p:cNvSpPr>
          <p:nvPr/>
        </p:nvSpPr>
        <p:spPr bwMode="auto">
          <a:xfrm>
            <a:off x="304802" y="5743576"/>
            <a:ext cx="8515351" cy="64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MS PGothic" charset="0"/>
                <a:cs typeface="MS PGothic" charset="0"/>
              </a:defRPr>
            </a:lvl9pPr>
          </a:lstStyle>
          <a:p>
            <a:pPr algn="just" eaLnBrk="1" hangingPunct="1">
              <a:spcBef>
                <a:spcPts val="750"/>
              </a:spcBef>
            </a:pPr>
            <a:r>
              <a:rPr lang="it-IT" sz="900">
                <a:solidFill>
                  <a:srgbClr val="000000"/>
                </a:solidFill>
                <a:latin typeface="Book Antiqua" charset="0"/>
              </a:rPr>
              <a:t>Cass. Civile 22894/05  </a:t>
            </a:r>
            <a:r>
              <a:rPr lang="ja-JP" altLang="it-IT" sz="900">
                <a:solidFill>
                  <a:srgbClr val="000000"/>
                </a:solidFill>
                <a:latin typeface="Book Antiqua" charset="0"/>
              </a:rPr>
              <a:t>“</a:t>
            </a:r>
            <a:r>
              <a:rPr lang="it-IT" altLang="ja-JP" sz="900" i="1">
                <a:solidFill>
                  <a:srgbClr val="000000"/>
                </a:solidFill>
                <a:latin typeface="Book Antiqua" charset="0"/>
              </a:rPr>
              <a:t>... In particolare, in tema di responsabilità dell'ente ospedaliero per inesatto adempimento della prestazione sanitaria, inquadrabile nella responsabilità contrattuale, è a carico del danneggiato la prova dell'esistenza del contratto e dell'aggravamento della situazione patologica (o dell'insorgenza di nuove patologie), nonchè del relativo nesso di causalità con l'azione o l'omissione dei sanitari, restando a carico di questi ultimi la prova che la prestazione professionale sia stata eseguita in modo diligente e che quegli esiti siano stati determinati da un evento imprevisto e imprevedibile</a:t>
            </a:r>
            <a:r>
              <a:rPr lang="ja-JP" altLang="it-IT" sz="900">
                <a:solidFill>
                  <a:srgbClr val="000000"/>
                </a:solidFill>
                <a:latin typeface="Book Antiqua" charset="0"/>
              </a:rPr>
              <a:t>”</a:t>
            </a:r>
            <a:r>
              <a:rPr lang="it-IT" altLang="ja-JP" sz="900">
                <a:solidFill>
                  <a:srgbClr val="000000"/>
                </a:solidFill>
                <a:latin typeface="Book Antiqua" charset="0"/>
              </a:rPr>
              <a:t>. </a:t>
            </a:r>
            <a:endParaRPr lang="it-IT" sz="900">
              <a:solidFill>
                <a:srgbClr val="000000"/>
              </a:solidFill>
              <a:latin typeface="Book Antiqua" charset="0"/>
            </a:endParaRPr>
          </a:p>
        </p:txBody>
      </p:sp>
      <p:pic>
        <p:nvPicPr>
          <p:cNvPr id="11"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798345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508000"/>
            <a:ext cx="8928100" cy="313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0"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950" y="3573463"/>
            <a:ext cx="8928100" cy="276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3460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1026" name="Picture 2" descr="D:\bluetooth\image1.png"/>
          <p:cNvPicPr>
            <a:picLocks noChangeAspect="1" noChangeArrowheads="1"/>
          </p:cNvPicPr>
          <p:nvPr/>
        </p:nvPicPr>
        <p:blipFill>
          <a:blip r:embed="rId2"/>
          <a:srcRect/>
          <a:stretch>
            <a:fillRect/>
          </a:stretch>
        </p:blipFill>
        <p:spPr bwMode="auto">
          <a:xfrm>
            <a:off x="285720" y="142852"/>
            <a:ext cx="8686800" cy="65151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1"/>
          <p:cNvSpPr>
            <a:spLocks noGrp="1"/>
          </p:cNvSpPr>
          <p:nvPr>
            <p:ph type="title" idx="4294967295"/>
          </p:nvPr>
        </p:nvSpPr>
        <p:spPr>
          <a:xfrm>
            <a:off x="457200" y="-26986"/>
            <a:ext cx="8229600" cy="868363"/>
          </a:xfrm>
        </p:spPr>
        <p:txBody>
          <a:bodyPr/>
          <a:lstStyle/>
          <a:p>
            <a:pPr eaLnBrk="1" hangingPunct="1"/>
            <a:r>
              <a:rPr lang="it-IT">
                <a:latin typeface="Calibri" charset="0"/>
                <a:ea typeface="MS PGothic" charset="0"/>
              </a:rPr>
              <a:t>Colpa/Dolo</a:t>
            </a:r>
          </a:p>
        </p:txBody>
      </p:sp>
      <p:sp>
        <p:nvSpPr>
          <p:cNvPr id="72706" name="Segnaposto contenuto 2"/>
          <p:cNvSpPr>
            <a:spLocks noGrp="1"/>
          </p:cNvSpPr>
          <p:nvPr>
            <p:ph idx="4294967295"/>
          </p:nvPr>
        </p:nvSpPr>
        <p:spPr>
          <a:xfrm>
            <a:off x="755653" y="1384772"/>
            <a:ext cx="7561263" cy="4708525"/>
          </a:xfrm>
        </p:spPr>
        <p:txBody>
          <a:bodyPr/>
          <a:lstStyle/>
          <a:p>
            <a:pPr algn="just" eaLnBrk="1" hangingPunct="1"/>
            <a:r>
              <a:rPr lang="it-IT" sz="2400" b="1" dirty="0">
                <a:solidFill>
                  <a:srgbClr val="0000FF"/>
                </a:solidFill>
                <a:latin typeface="Calibri" charset="0"/>
                <a:ea typeface="MS PGothic" charset="0"/>
              </a:rPr>
              <a:t>COLPA</a:t>
            </a:r>
            <a:r>
              <a:rPr lang="it-IT" sz="2400" dirty="0">
                <a:solidFill>
                  <a:srgbClr val="000000"/>
                </a:solidFill>
                <a:latin typeface="Calibri" charset="0"/>
                <a:ea typeface="MS PGothic" charset="0"/>
              </a:rPr>
              <a:t>: è caratterizzata dall</a:t>
            </a:r>
            <a:r>
              <a:rPr lang="ja-JP" altLang="it-IT" sz="2400" dirty="0">
                <a:solidFill>
                  <a:srgbClr val="000000"/>
                </a:solidFill>
                <a:latin typeface="Calibri" charset="0"/>
                <a:ea typeface="MS PGothic" charset="0"/>
              </a:rPr>
              <a:t>’</a:t>
            </a:r>
            <a:r>
              <a:rPr lang="it-IT" altLang="ja-JP" sz="2400" dirty="0">
                <a:solidFill>
                  <a:srgbClr val="000000"/>
                </a:solidFill>
                <a:latin typeface="Calibri" charset="0"/>
                <a:ea typeface="MS PGothic" charset="0"/>
              </a:rPr>
              <a:t>inosservanza di regole di condotta  finalizzate alla prevenzione del rischio.</a:t>
            </a:r>
          </a:p>
          <a:p>
            <a:pPr algn="just" eaLnBrk="1" hangingPunct="1"/>
            <a:r>
              <a:rPr lang="it-IT" sz="2400" b="1" dirty="0">
                <a:solidFill>
                  <a:srgbClr val="0000FF"/>
                </a:solidFill>
                <a:latin typeface="Calibri" charset="0"/>
                <a:ea typeface="MS PGothic" charset="0"/>
              </a:rPr>
              <a:t>DOLO</a:t>
            </a:r>
            <a:r>
              <a:rPr lang="it-IT" sz="2400" dirty="0">
                <a:solidFill>
                  <a:srgbClr val="000000"/>
                </a:solidFill>
                <a:latin typeface="Calibri" charset="0"/>
                <a:ea typeface="MS PGothic" charset="0"/>
              </a:rPr>
              <a:t>: quando il soggetto agente ha volontariamente attuato la condotta prefigurandosi il danno.</a:t>
            </a:r>
          </a:p>
          <a:p>
            <a:pPr algn="just" eaLnBrk="1" hangingPunct="1">
              <a:buFont typeface="Arial" charset="0"/>
              <a:buNone/>
            </a:pPr>
            <a:endParaRPr lang="it-IT" sz="2800" dirty="0">
              <a:solidFill>
                <a:srgbClr val="000000"/>
              </a:solidFill>
              <a:latin typeface="Calibri" charset="0"/>
              <a:ea typeface="MS PGothic" charset="0"/>
            </a:endParaRPr>
          </a:p>
          <a:p>
            <a:pPr algn="just" eaLnBrk="1" hangingPunct="1">
              <a:buFont typeface="Arial" charset="0"/>
              <a:buNone/>
            </a:pPr>
            <a:r>
              <a:rPr lang="it-IT" sz="2000" i="1" dirty="0">
                <a:solidFill>
                  <a:srgbClr val="000000"/>
                </a:solidFill>
                <a:latin typeface="Calibri" charset="0"/>
                <a:ea typeface="MS PGothic" charset="0"/>
              </a:rPr>
              <a:t>La colpa generica si instaura per vizi di:</a:t>
            </a:r>
          </a:p>
          <a:p>
            <a:pPr algn="just" eaLnBrk="1" hangingPunct="1"/>
            <a:r>
              <a:rPr lang="it-IT" sz="2400" b="1" dirty="0">
                <a:solidFill>
                  <a:srgbClr val="FF0000"/>
                </a:solidFill>
                <a:latin typeface="Calibri" charset="0"/>
                <a:ea typeface="MS PGothic" charset="0"/>
              </a:rPr>
              <a:t>Negligenza </a:t>
            </a:r>
            <a:r>
              <a:rPr lang="it-IT" sz="2000" b="1" dirty="0">
                <a:solidFill>
                  <a:srgbClr val="000000"/>
                </a:solidFill>
                <a:latin typeface="Calibri" charset="0"/>
                <a:ea typeface="MS PGothic" charset="0"/>
              </a:rPr>
              <a:t>(distratta esecuzione di un intervento es. dimenticare garze nell</a:t>
            </a:r>
            <a:r>
              <a:rPr lang="ja-JP" altLang="it-IT" sz="2000" b="1" dirty="0">
                <a:solidFill>
                  <a:srgbClr val="000000"/>
                </a:solidFill>
                <a:latin typeface="Calibri" charset="0"/>
                <a:ea typeface="MS PGothic" charset="0"/>
              </a:rPr>
              <a:t>’</a:t>
            </a:r>
            <a:r>
              <a:rPr lang="it-IT" altLang="ja-JP" sz="2000" b="1" dirty="0">
                <a:solidFill>
                  <a:srgbClr val="000000"/>
                </a:solidFill>
                <a:latin typeface="Calibri" charset="0"/>
                <a:ea typeface="MS PGothic" charset="0"/>
              </a:rPr>
              <a:t>addome di un paziente)</a:t>
            </a:r>
          </a:p>
          <a:p>
            <a:pPr algn="just" eaLnBrk="1" hangingPunct="1"/>
            <a:r>
              <a:rPr lang="it-IT" sz="2400" b="1" dirty="0">
                <a:solidFill>
                  <a:srgbClr val="FF0000"/>
                </a:solidFill>
                <a:latin typeface="Calibri" charset="0"/>
                <a:ea typeface="MS PGothic" charset="0"/>
              </a:rPr>
              <a:t>Imprudenza</a:t>
            </a:r>
            <a:r>
              <a:rPr lang="it-IT" sz="2000" b="1" dirty="0">
                <a:solidFill>
                  <a:srgbClr val="000000"/>
                </a:solidFill>
                <a:latin typeface="Calibri" charset="0"/>
                <a:ea typeface="MS PGothic" charset="0"/>
              </a:rPr>
              <a:t> (effettuare un intervento senza averne le competenze) </a:t>
            </a:r>
          </a:p>
          <a:p>
            <a:pPr algn="just" eaLnBrk="1" hangingPunct="1"/>
            <a:r>
              <a:rPr lang="it-IT" sz="2400" b="1" dirty="0">
                <a:solidFill>
                  <a:srgbClr val="FF0000"/>
                </a:solidFill>
                <a:latin typeface="Calibri" charset="0"/>
                <a:ea typeface="MS PGothic" charset="0"/>
              </a:rPr>
              <a:t>Imperizia</a:t>
            </a:r>
            <a:r>
              <a:rPr lang="it-IT" sz="2000" b="1" dirty="0">
                <a:solidFill>
                  <a:srgbClr val="000000"/>
                </a:solidFill>
                <a:latin typeface="Calibri" charset="0"/>
                <a:ea typeface="MS PGothic" charset="0"/>
              </a:rPr>
              <a:t> (discostarsi da un protocollo terapeutico ingiustificatamente)</a:t>
            </a:r>
          </a:p>
        </p:txBody>
      </p:sp>
      <p:pic>
        <p:nvPicPr>
          <p:cNvPr id="4"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394445039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3" name="CasellaDiTesto 10"/>
          <p:cNvSpPr txBox="1">
            <a:spLocks noChangeArrowheads="1"/>
          </p:cNvSpPr>
          <p:nvPr/>
        </p:nvSpPr>
        <p:spPr bwMode="auto">
          <a:xfrm>
            <a:off x="250825" y="481013"/>
            <a:ext cx="86423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b="1" dirty="0" smtClean="0">
                <a:solidFill>
                  <a:srgbClr val="000000"/>
                </a:solidFill>
                <a:latin typeface="Book Antiqua" charset="0"/>
              </a:rPr>
              <a:t>Corte Suprema di Cassazione</a:t>
            </a:r>
          </a:p>
          <a:p>
            <a:pPr algn="ctr" eaLnBrk="1" hangingPunct="1"/>
            <a:r>
              <a:rPr lang="it-IT" sz="2000" b="1" dirty="0" smtClean="0">
                <a:solidFill>
                  <a:srgbClr val="000000"/>
                </a:solidFill>
                <a:latin typeface="Book Antiqua" charset="0"/>
              </a:rPr>
              <a:t>IV Sez. Penale</a:t>
            </a:r>
          </a:p>
          <a:p>
            <a:pPr algn="ctr" eaLnBrk="1" hangingPunct="1"/>
            <a:r>
              <a:rPr lang="it-IT" sz="2000" b="1" dirty="0" smtClean="0">
                <a:solidFill>
                  <a:srgbClr val="000000"/>
                </a:solidFill>
                <a:latin typeface="Book Antiqua" charset="0"/>
              </a:rPr>
              <a:t>37962/12</a:t>
            </a:r>
            <a:endParaRPr lang="it-IT" sz="2000" dirty="0" smtClean="0">
              <a:solidFill>
                <a:srgbClr val="000000"/>
              </a:solidFill>
              <a:latin typeface="Book Antiqua" charset="0"/>
            </a:endParaRPr>
          </a:p>
        </p:txBody>
      </p:sp>
      <p:sp>
        <p:nvSpPr>
          <p:cNvPr id="11" name="Freccia in giù 10"/>
          <p:cNvSpPr>
            <a:spLocks noChangeArrowheads="1"/>
          </p:cNvSpPr>
          <p:nvPr/>
        </p:nvSpPr>
        <p:spPr bwMode="auto">
          <a:xfrm>
            <a:off x="4211638" y="1844675"/>
            <a:ext cx="720725" cy="647700"/>
          </a:xfrm>
          <a:prstGeom prst="downArrow">
            <a:avLst>
              <a:gd name="adj1" fmla="val 50000"/>
              <a:gd name="adj2" fmla="val 50000"/>
            </a:avLst>
          </a:prstGeom>
          <a:solidFill>
            <a:srgbClr val="990033"/>
          </a:solidFill>
          <a:ln w="12700" algn="ctr">
            <a:solidFill>
              <a:schemeClr val="tx1"/>
            </a:solidFill>
            <a:miter lim="800000"/>
            <a:headEnd/>
            <a:tailEnd/>
          </a:ln>
        </p:spPr>
        <p:txBody>
          <a:bodyPr anchor="ctr"/>
          <a:lstStyle/>
          <a:p>
            <a:pPr algn="ctr">
              <a:defRPr/>
            </a:pPr>
            <a:endParaRPr lang="it-IT" sz="2400">
              <a:solidFill>
                <a:prstClr val="white"/>
              </a:solidFill>
              <a:latin typeface="Calibri"/>
              <a:cs typeface="MS PGothic" charset="0"/>
            </a:endParaRPr>
          </a:p>
        </p:txBody>
      </p:sp>
      <p:sp>
        <p:nvSpPr>
          <p:cNvPr id="12" name="CasellaDiTesto 10"/>
          <p:cNvSpPr txBox="1">
            <a:spLocks noChangeArrowheads="1"/>
          </p:cNvSpPr>
          <p:nvPr/>
        </p:nvSpPr>
        <p:spPr bwMode="auto">
          <a:xfrm>
            <a:off x="395288" y="2636838"/>
            <a:ext cx="8424862" cy="3320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just" eaLnBrk="1" hangingPunct="1">
              <a:lnSpc>
                <a:spcPts val="2800"/>
              </a:lnSpc>
            </a:pPr>
            <a:r>
              <a:rPr lang="ja-JP" altLang="it-IT" sz="2200" dirty="0" smtClean="0">
                <a:solidFill>
                  <a:srgbClr val="000000"/>
                </a:solidFill>
                <a:latin typeface="Book Antiqua" charset="0"/>
              </a:rPr>
              <a:t>“</a:t>
            </a:r>
            <a:r>
              <a:rPr lang="it-IT" altLang="ja-JP" sz="2200" dirty="0" smtClean="0">
                <a:solidFill>
                  <a:srgbClr val="000000"/>
                </a:solidFill>
                <a:latin typeface="Book Antiqua" charset="0"/>
              </a:rPr>
              <a:t>...Il decesso del giovane è stato causato </a:t>
            </a:r>
            <a:r>
              <a:rPr lang="it-IT" altLang="ja-JP" sz="2200" dirty="0" err="1" smtClean="0">
                <a:solidFill>
                  <a:srgbClr val="000000"/>
                </a:solidFill>
                <a:latin typeface="Book Antiqua" charset="0"/>
              </a:rPr>
              <a:t>dall</a:t>
            </a:r>
            <a:r>
              <a:rPr lang="ja-JP" altLang="it-IT" sz="2200" dirty="0" smtClean="0">
                <a:solidFill>
                  <a:srgbClr val="000000"/>
                </a:solidFill>
                <a:latin typeface="Book Antiqua" charset="0"/>
              </a:rPr>
              <a:t>’</a:t>
            </a:r>
            <a:r>
              <a:rPr lang="it-IT" altLang="ja-JP" sz="2200" dirty="0" smtClean="0">
                <a:solidFill>
                  <a:srgbClr val="000000"/>
                </a:solidFill>
                <a:latin typeface="Book Antiqua" charset="0"/>
              </a:rPr>
              <a:t>uso di farmaci a rischio di complicanze anche mortali, specie se contestualmente e continuamente somministrati. Farmaci, per altro, </a:t>
            </a:r>
            <a:r>
              <a:rPr lang="it-IT" altLang="ja-JP" sz="2200" b="1" u="sng" dirty="0" smtClean="0">
                <a:solidFill>
                  <a:srgbClr val="000000"/>
                </a:solidFill>
                <a:latin typeface="Book Antiqua" charset="0"/>
              </a:rPr>
              <a:t>imprudentemente utilizzati per un</a:t>
            </a:r>
            <a:r>
              <a:rPr lang="ja-JP" altLang="it-IT" sz="2200" b="1" u="sng" dirty="0" smtClean="0">
                <a:solidFill>
                  <a:srgbClr val="000000"/>
                </a:solidFill>
                <a:latin typeface="Book Antiqua" charset="0"/>
              </a:rPr>
              <a:t>’</a:t>
            </a:r>
            <a:r>
              <a:rPr lang="it-IT" altLang="ja-JP" sz="2200" b="1" u="sng" dirty="0" smtClean="0">
                <a:solidFill>
                  <a:srgbClr val="000000"/>
                </a:solidFill>
                <a:latin typeface="Book Antiqua" charset="0"/>
              </a:rPr>
              <a:t>indicazione ... e con modalità non previste nelle relative schede</a:t>
            </a:r>
            <a:r>
              <a:rPr lang="it-IT" altLang="ja-JP" sz="2200" dirty="0" smtClean="0">
                <a:solidFill>
                  <a:srgbClr val="000000"/>
                </a:solidFill>
                <a:latin typeface="Book Antiqua" charset="0"/>
              </a:rPr>
              <a:t>. Ciò anche in </a:t>
            </a:r>
            <a:r>
              <a:rPr lang="it-IT" altLang="ja-JP" sz="2200" b="1" u="sng" dirty="0" smtClean="0">
                <a:solidFill>
                  <a:srgbClr val="000000"/>
                </a:solidFill>
                <a:latin typeface="Book Antiqua" charset="0"/>
              </a:rPr>
              <a:t>palese violazione della normativa vigente</a:t>
            </a:r>
            <a:r>
              <a:rPr lang="it-IT" altLang="ja-JP" sz="2200" dirty="0" smtClean="0">
                <a:solidFill>
                  <a:srgbClr val="000000"/>
                </a:solidFill>
                <a:latin typeface="Book Antiqua" charset="0"/>
              </a:rPr>
              <a:t> che vieta ai medici di utilizzare un medicinale industriale per un</a:t>
            </a:r>
            <a:r>
              <a:rPr lang="ja-JP" altLang="it-IT" sz="2200" dirty="0" smtClean="0">
                <a:solidFill>
                  <a:srgbClr val="000000"/>
                </a:solidFill>
                <a:latin typeface="Book Antiqua" charset="0"/>
              </a:rPr>
              <a:t>’</a:t>
            </a:r>
            <a:r>
              <a:rPr lang="it-IT" altLang="ja-JP" sz="2200" dirty="0" smtClean="0">
                <a:solidFill>
                  <a:srgbClr val="000000"/>
                </a:solidFill>
                <a:latin typeface="Book Antiqua" charset="0"/>
              </a:rPr>
              <a:t>indicazione diversa da quella autorizzata ed in assenza di precisa sperimentazione clinica...</a:t>
            </a:r>
            <a:r>
              <a:rPr lang="ja-JP" altLang="it-IT" sz="2200" dirty="0" smtClean="0">
                <a:solidFill>
                  <a:srgbClr val="000000"/>
                </a:solidFill>
                <a:latin typeface="Book Antiqua" charset="0"/>
              </a:rPr>
              <a:t>”</a:t>
            </a:r>
            <a:endParaRPr lang="it-IT" sz="2200" dirty="0" smtClean="0">
              <a:solidFill>
                <a:srgbClr val="000000"/>
              </a:solidFill>
              <a:latin typeface="Book Antiqua" charset="0"/>
            </a:endParaRPr>
          </a:p>
        </p:txBody>
      </p:sp>
    </p:spTree>
    <p:extLst>
      <p:ext uri="{BB962C8B-B14F-4D97-AF65-F5344CB8AC3E}">
        <p14:creationId xmlns:p14="http://schemas.microsoft.com/office/powerpoint/2010/main" xmlns="" val="1468016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1" name="CasellaDiTesto 10"/>
          <p:cNvSpPr txBox="1">
            <a:spLocks noChangeArrowheads="1"/>
          </p:cNvSpPr>
          <p:nvPr/>
        </p:nvSpPr>
        <p:spPr bwMode="auto">
          <a:xfrm>
            <a:off x="250825" y="836613"/>
            <a:ext cx="86423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b="1" smtClean="0">
                <a:solidFill>
                  <a:srgbClr val="000000"/>
                </a:solidFill>
                <a:latin typeface="Book Antiqua" charset="0"/>
              </a:rPr>
              <a:t>Corte Suprema di Cassazione</a:t>
            </a:r>
          </a:p>
          <a:p>
            <a:pPr algn="ctr" eaLnBrk="1" hangingPunct="1"/>
            <a:r>
              <a:rPr lang="it-IT" sz="2000" b="1" smtClean="0">
                <a:solidFill>
                  <a:srgbClr val="000000"/>
                </a:solidFill>
                <a:latin typeface="Book Antiqua" charset="0"/>
              </a:rPr>
              <a:t>IV Sez. Penale</a:t>
            </a:r>
          </a:p>
          <a:p>
            <a:pPr algn="ctr" eaLnBrk="1" hangingPunct="1"/>
            <a:r>
              <a:rPr lang="it-IT" sz="2000" b="1" smtClean="0">
                <a:solidFill>
                  <a:srgbClr val="000000"/>
                </a:solidFill>
                <a:latin typeface="Book Antiqua" charset="0"/>
              </a:rPr>
              <a:t>35922/12</a:t>
            </a:r>
            <a:endParaRPr lang="it-IT" sz="2000" smtClean="0">
              <a:solidFill>
                <a:srgbClr val="000000"/>
              </a:solidFill>
              <a:latin typeface="Book Antiqua" charset="0"/>
            </a:endParaRPr>
          </a:p>
        </p:txBody>
      </p:sp>
      <p:sp>
        <p:nvSpPr>
          <p:cNvPr id="17" name="Freccia in giù 16"/>
          <p:cNvSpPr>
            <a:spLocks noChangeArrowheads="1"/>
          </p:cNvSpPr>
          <p:nvPr/>
        </p:nvSpPr>
        <p:spPr bwMode="auto">
          <a:xfrm>
            <a:off x="4211638" y="2060575"/>
            <a:ext cx="720725" cy="360363"/>
          </a:xfrm>
          <a:prstGeom prst="downArrow">
            <a:avLst>
              <a:gd name="adj1" fmla="val 50000"/>
              <a:gd name="adj2" fmla="val 50000"/>
            </a:avLst>
          </a:prstGeom>
          <a:solidFill>
            <a:srgbClr val="990033"/>
          </a:solidFill>
          <a:ln w="12700" algn="ctr">
            <a:solidFill>
              <a:schemeClr val="tx1"/>
            </a:solidFill>
            <a:miter lim="800000"/>
            <a:headEnd/>
            <a:tailEnd/>
          </a:ln>
        </p:spPr>
        <p:txBody>
          <a:bodyPr anchor="ctr"/>
          <a:lstStyle/>
          <a:p>
            <a:pPr algn="ctr">
              <a:defRPr/>
            </a:pPr>
            <a:endParaRPr lang="it-IT" sz="2400">
              <a:solidFill>
                <a:prstClr val="white"/>
              </a:solidFill>
              <a:latin typeface="Calibri"/>
              <a:cs typeface="MS PGothic" charset="0"/>
            </a:endParaRPr>
          </a:p>
        </p:txBody>
      </p:sp>
      <p:sp>
        <p:nvSpPr>
          <p:cNvPr id="10" name="Rettangolo 9"/>
          <p:cNvSpPr>
            <a:spLocks noChangeArrowheads="1"/>
          </p:cNvSpPr>
          <p:nvPr/>
        </p:nvSpPr>
        <p:spPr bwMode="auto">
          <a:xfrm>
            <a:off x="395288" y="2636838"/>
            <a:ext cx="8353425" cy="3288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ts val="2500"/>
              </a:lnSpc>
              <a:spcBef>
                <a:spcPts val="1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it-IT" sz="1700" dirty="0" smtClean="0">
                <a:solidFill>
                  <a:srgbClr val="000000"/>
                </a:solidFill>
                <a:cs typeface="MS PGothic" charset="0"/>
              </a:rPr>
              <a:t>“</a:t>
            </a:r>
            <a:r>
              <a:rPr lang="it-IT" altLang="ja-JP" sz="1700" dirty="0" smtClean="0">
                <a:solidFill>
                  <a:srgbClr val="000000"/>
                </a:solidFill>
                <a:cs typeface="MS PGothic" charset="0"/>
              </a:rPr>
              <a:t>…il medico, nella pratica della professione, deve con scienza e coscienza perseguire un unico fine: la cura del malato utilizzando i presidi diagnostici e terapeutici di cui dispone al tempo la scienza medica, senza farsi condizionare da esigenze di diversa natura, da disposizioni, considerazioni, valutazioni, direttive che non siano pertinenti rispetto ai compiti affidatigli dalla legge ed alle conseguenti relative responsabilità.</a:t>
            </a:r>
            <a:br>
              <a:rPr lang="it-IT" altLang="ja-JP" sz="1700" dirty="0" smtClean="0">
                <a:solidFill>
                  <a:srgbClr val="000000"/>
                </a:solidFill>
                <a:cs typeface="MS PGothic" charset="0"/>
              </a:rPr>
            </a:br>
            <a:r>
              <a:rPr lang="it-IT" altLang="ja-JP" sz="1700" dirty="0" smtClean="0">
                <a:solidFill>
                  <a:srgbClr val="000000"/>
                </a:solidFill>
                <a:cs typeface="MS PGothic" charset="0"/>
              </a:rPr>
              <a:t>È opportuno rimarcare che la </a:t>
            </a:r>
            <a:r>
              <a:rPr lang="it-IT" altLang="ja-JP" sz="1700" i="1" u="sng" dirty="0" smtClean="0">
                <a:solidFill>
                  <a:srgbClr val="FF0000"/>
                </a:solidFill>
                <a:cs typeface="MS PGothic" charset="0"/>
              </a:rPr>
              <a:t>posizione di garanzia che il medico assume nei confronti del paziente</a:t>
            </a:r>
            <a:r>
              <a:rPr lang="it-IT" altLang="ja-JP" sz="1700" dirty="0" smtClean="0">
                <a:solidFill>
                  <a:srgbClr val="000000"/>
                </a:solidFill>
                <a:cs typeface="MS PGothic" charset="0"/>
              </a:rPr>
              <a:t> gli impone l'obbligo di non rispettare quelle direttive [ergo, per quanto interessa, le linee guida] laddove esse siano in contrasto con le esigenze di cura del paziente…</a:t>
            </a:r>
            <a:r>
              <a:rPr lang="ja-JP" altLang="it-IT" sz="1700" dirty="0" smtClean="0">
                <a:solidFill>
                  <a:srgbClr val="000000"/>
                </a:solidFill>
                <a:cs typeface="MS PGothic" charset="0"/>
              </a:rPr>
              <a:t>”</a:t>
            </a:r>
            <a:r>
              <a:rPr lang="it-IT" altLang="ja-JP" sz="1700" dirty="0" smtClean="0">
                <a:solidFill>
                  <a:srgbClr val="000000"/>
                </a:solidFill>
                <a:cs typeface="MS PGothic" charset="0"/>
              </a:rPr>
              <a:t> </a:t>
            </a:r>
            <a:endParaRPr lang="it-IT" sz="1700" dirty="0" smtClean="0">
              <a:solidFill>
                <a:srgbClr val="000000"/>
              </a:solidFill>
              <a:cs typeface="MS PGothic" charset="0"/>
            </a:endParaRPr>
          </a:p>
        </p:txBody>
      </p:sp>
    </p:spTree>
    <p:extLst>
      <p:ext uri="{BB962C8B-B14F-4D97-AF65-F5344CB8AC3E}">
        <p14:creationId xmlns:p14="http://schemas.microsoft.com/office/powerpoint/2010/main" xmlns="" val="2034669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457200" y="115888"/>
            <a:ext cx="8229600" cy="1511300"/>
          </a:xfrm>
        </p:spPr>
        <p:txBody>
          <a:bodyPr/>
          <a:lstStyle/>
          <a:p>
            <a:r>
              <a:rPr lang="it-IT" sz="4000" b="1" dirty="0">
                <a:solidFill>
                  <a:srgbClr val="FFFF00"/>
                </a:solidFill>
                <a:latin typeface="Calibri" charset="0"/>
                <a:ea typeface="ＭＳ Ｐゴシック" charset="0"/>
                <a:cs typeface="ＭＳ Ｐゴシック" charset="0"/>
              </a:rPr>
              <a:t/>
            </a:r>
            <a:br>
              <a:rPr lang="it-IT" sz="4000" b="1" dirty="0">
                <a:solidFill>
                  <a:srgbClr val="FFFF00"/>
                </a:solidFill>
                <a:latin typeface="Calibri" charset="0"/>
                <a:ea typeface="ＭＳ Ｐゴシック" charset="0"/>
                <a:cs typeface="ＭＳ Ｐゴシック" charset="0"/>
              </a:rPr>
            </a:br>
            <a:r>
              <a:rPr lang="it-IT" sz="3200" b="1" dirty="0">
                <a:solidFill>
                  <a:srgbClr val="000000"/>
                </a:solidFill>
                <a:latin typeface="Calibri" charset="0"/>
                <a:ea typeface="ＭＳ Ｐゴシック" charset="0"/>
                <a:cs typeface="ＭＳ Ｐゴシック" charset="0"/>
              </a:rPr>
              <a:t>Sentenza 8254 della QUARTA SEZIONE PENALE</a:t>
            </a:r>
            <a:r>
              <a:rPr lang="it-IT" sz="4000" b="1" dirty="0">
                <a:solidFill>
                  <a:srgbClr val="FFFF00"/>
                </a:solidFill>
                <a:latin typeface="Calibri" charset="0"/>
                <a:ea typeface="ＭＳ Ｐゴシック" charset="0"/>
                <a:cs typeface="ＭＳ Ｐゴシック" charset="0"/>
              </a:rPr>
              <a:t/>
            </a:r>
            <a:br>
              <a:rPr lang="it-IT" sz="4000" b="1" dirty="0">
                <a:solidFill>
                  <a:srgbClr val="FFFF00"/>
                </a:solidFill>
                <a:latin typeface="Calibri" charset="0"/>
                <a:ea typeface="ＭＳ Ｐゴシック" charset="0"/>
                <a:cs typeface="ＭＳ Ｐゴシック" charset="0"/>
              </a:rPr>
            </a:br>
            <a:endParaRPr lang="it-IT" sz="4000" b="1" dirty="0">
              <a:solidFill>
                <a:srgbClr val="FFFF00"/>
              </a:solidFill>
              <a:latin typeface="Calibri" charset="0"/>
              <a:ea typeface="ＭＳ Ｐゴシック" charset="0"/>
              <a:cs typeface="ＭＳ Ｐゴシック" charset="0"/>
            </a:endParaRPr>
          </a:p>
        </p:txBody>
      </p:sp>
      <p:sp>
        <p:nvSpPr>
          <p:cNvPr id="89092" name="Rectangle 4"/>
          <p:cNvSpPr>
            <a:spLocks noChangeArrowheads="1"/>
          </p:cNvSpPr>
          <p:nvPr/>
        </p:nvSpPr>
        <p:spPr bwMode="auto">
          <a:xfrm flipH="1">
            <a:off x="827088" y="1717180"/>
            <a:ext cx="74168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just" eaLnBrk="0" hangingPunct="0">
              <a:defRPr/>
            </a:pPr>
            <a:r>
              <a:rPr lang="it-IT" sz="1800" dirty="0">
                <a:solidFill>
                  <a:srgbClr val="000000"/>
                </a:solidFill>
              </a:rPr>
              <a:t>Annullata l'assoluzione di un medico dall'accusa di omicidio colposo: </a:t>
            </a:r>
          </a:p>
          <a:p>
            <a:pPr algn="just" eaLnBrk="0" hangingPunct="0">
              <a:defRPr/>
            </a:pPr>
            <a:r>
              <a:rPr lang="it-IT" sz="1800" b="1" dirty="0">
                <a:solidFill>
                  <a:srgbClr val="FF0000"/>
                </a:solidFill>
              </a:rPr>
              <a:t>«I criteri di economicità non possono prevalere sul diritto alla salute dei cittadini» </a:t>
            </a:r>
          </a:p>
        </p:txBody>
      </p:sp>
      <p:sp>
        <p:nvSpPr>
          <p:cNvPr id="89093" name="Rectangle 5"/>
          <p:cNvSpPr>
            <a:spLocks noChangeArrowheads="1"/>
          </p:cNvSpPr>
          <p:nvPr/>
        </p:nvSpPr>
        <p:spPr bwMode="auto">
          <a:xfrm>
            <a:off x="900113" y="2988013"/>
            <a:ext cx="74168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just" eaLnBrk="0" hangingPunct="0">
              <a:defRPr/>
            </a:pPr>
            <a:r>
              <a:rPr lang="it-IT" sz="1800" dirty="0">
                <a:solidFill>
                  <a:schemeClr val="bg1"/>
                </a:solidFill>
              </a:rPr>
              <a:t>La volontà di contenere la spesa sanitaria non può prevalere sul diritto alla salute dei cittadini e le dimissioni dei pazienti dagli ospedali devono essere decise solo in base a valutazioni di ordine medico. È quando sottolinea la Cassazione nella sentenza 8254 della quarta sezione penale con cui ha annullato l'assoluzione di un medico dall'accusa di omicidio colposo di un paziente dimesso dopo 9 giorni da un intervento cardiaco, secondo le linee guida in uso nella struttura </a:t>
            </a:r>
            <a:r>
              <a:rPr lang="it-IT" sz="1800" dirty="0" smtClean="0">
                <a:solidFill>
                  <a:schemeClr val="bg1"/>
                </a:solidFill>
              </a:rPr>
              <a:t>sanitaria.</a:t>
            </a:r>
            <a:endParaRPr lang="it-IT" sz="1800" dirty="0">
              <a:solidFill>
                <a:schemeClr val="bg1"/>
              </a:solidFill>
            </a:endParaRPr>
          </a:p>
        </p:txBody>
      </p:sp>
      <p:sp>
        <p:nvSpPr>
          <p:cNvPr id="89094" name="Rectangle 6"/>
          <p:cNvSpPr>
            <a:spLocks noChangeArrowheads="1"/>
          </p:cNvSpPr>
          <p:nvPr/>
        </p:nvSpPr>
        <p:spPr bwMode="auto">
          <a:xfrm>
            <a:off x="900113" y="5250570"/>
            <a:ext cx="7416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just" eaLnBrk="0" hangingPunct="0">
              <a:defRPr/>
            </a:pPr>
            <a:r>
              <a:rPr lang="it-IT" sz="1800" dirty="0"/>
              <a:t> </a:t>
            </a:r>
            <a:r>
              <a:rPr lang="it-IT" sz="1800" b="1" dirty="0"/>
              <a:t>«</a:t>
            </a:r>
            <a:r>
              <a:rPr lang="it-IT" sz="1800" b="1" dirty="0">
                <a:solidFill>
                  <a:srgbClr val="FF0000"/>
                </a:solidFill>
              </a:rPr>
              <a:t>A nessuno </a:t>
            </a:r>
            <a:r>
              <a:rPr lang="it-IT" sz="1800" dirty="0" smtClean="0">
                <a:solidFill>
                  <a:srgbClr val="000000"/>
                </a:solidFill>
              </a:rPr>
              <a:t>prosegue </a:t>
            </a:r>
            <a:r>
              <a:rPr lang="it-IT" sz="1800" dirty="0">
                <a:solidFill>
                  <a:srgbClr val="000000"/>
                </a:solidFill>
              </a:rPr>
              <a:t>la </a:t>
            </a:r>
            <a:r>
              <a:rPr lang="it-IT" sz="1800" dirty="0" smtClean="0">
                <a:solidFill>
                  <a:srgbClr val="000000"/>
                </a:solidFill>
              </a:rPr>
              <a:t>Cassazione </a:t>
            </a:r>
            <a:r>
              <a:rPr lang="it-IT" sz="1800" b="1" dirty="0" smtClean="0">
                <a:solidFill>
                  <a:srgbClr val="FF0000"/>
                </a:solidFill>
              </a:rPr>
              <a:t>è </a:t>
            </a:r>
            <a:r>
              <a:rPr lang="it-IT" sz="1800" b="1" dirty="0">
                <a:solidFill>
                  <a:srgbClr val="FF0000"/>
                </a:solidFill>
              </a:rPr>
              <a:t>consentito anteporre la logica economica alla logica della tutela della salute, né diramare direttive che, nel rispetto della prima, pongano in secondo piano le esigenze dell' ammalato</a:t>
            </a:r>
            <a:r>
              <a:rPr lang="it-IT" sz="1800" b="1" dirty="0"/>
              <a:t>».</a:t>
            </a:r>
            <a:r>
              <a:rPr lang="it-IT" sz="1800" dirty="0"/>
              <a:t> </a:t>
            </a:r>
          </a:p>
        </p:txBody>
      </p:sp>
    </p:spTree>
    <p:extLst>
      <p:ext uri="{BB962C8B-B14F-4D97-AF65-F5344CB8AC3E}">
        <p14:creationId xmlns:p14="http://schemas.microsoft.com/office/powerpoint/2010/main" xmlns="" val="3840352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9727" y="138410"/>
            <a:ext cx="7804547" cy="635124"/>
          </a:xfrm>
        </p:spPr>
        <p:txBody>
          <a:bodyPr/>
          <a:lstStyle/>
          <a:p>
            <a:pPr>
              <a:defRPr/>
            </a:pPr>
            <a:r>
              <a:rPr lang="it-IT" sz="3200" i="1" dirty="0">
                <a:solidFill>
                  <a:srgbClr val="FF0000"/>
                </a:solidFill>
              </a:rPr>
              <a:t>La cubatura del fenomeno</a:t>
            </a:r>
          </a:p>
        </p:txBody>
      </p:sp>
      <p:grpSp>
        <p:nvGrpSpPr>
          <p:cNvPr id="32770" name="Gruppo 3"/>
          <p:cNvGrpSpPr>
            <a:grpSpLocks/>
          </p:cNvGrpSpPr>
          <p:nvPr/>
        </p:nvGrpSpPr>
        <p:grpSpPr bwMode="auto">
          <a:xfrm>
            <a:off x="257175" y="1150814"/>
            <a:ext cx="6907113" cy="5185916"/>
            <a:chOff x="0" y="1340768"/>
            <a:chExt cx="8534400" cy="6826820"/>
          </a:xfrm>
        </p:grpSpPr>
        <p:pic>
          <p:nvPicPr>
            <p:cNvPr id="3277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5063" t="36197" r="14935" b="15627"/>
            <a:stretch>
              <a:fillRect/>
            </a:stretch>
          </p:blipFill>
          <p:spPr bwMode="auto">
            <a:xfrm>
              <a:off x="0" y="1340768"/>
              <a:ext cx="8534400" cy="469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77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5063" t="48958" r="14935" b="29036"/>
            <a:stretch>
              <a:fillRect/>
            </a:stretch>
          </p:blipFill>
          <p:spPr bwMode="auto">
            <a:xfrm>
              <a:off x="0" y="6021288"/>
              <a:ext cx="8534400" cy="214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2771" name="CasellaDiTesto 4"/>
          <p:cNvSpPr txBox="1">
            <a:spLocks noChangeArrowheads="1"/>
          </p:cNvSpPr>
          <p:nvPr/>
        </p:nvSpPr>
        <p:spPr bwMode="auto">
          <a:xfrm>
            <a:off x="7355831" y="1484561"/>
            <a:ext cx="1661519" cy="954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eaLnBrk="1"/>
            <a:r>
              <a:rPr lang="it-IT" sz="2800" b="1" dirty="0">
                <a:solidFill>
                  <a:srgbClr val="FF0000"/>
                </a:solidFill>
              </a:rPr>
              <a:t>Totale</a:t>
            </a:r>
          </a:p>
          <a:p>
            <a:pPr eaLnBrk="1"/>
            <a:r>
              <a:rPr lang="it-IT" sz="2800" b="1" dirty="0">
                <a:solidFill>
                  <a:srgbClr val="FF0000"/>
                </a:solidFill>
              </a:rPr>
              <a:t>2.228mln</a:t>
            </a:r>
          </a:p>
        </p:txBody>
      </p:sp>
      <p:pic>
        <p:nvPicPr>
          <p:cNvPr id="7" name="Picture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535906" y="947664"/>
            <a:ext cx="6124650" cy="53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4225354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4896" t="57552" r="15599" b="9116"/>
          <a:stretch>
            <a:fillRect/>
          </a:stretch>
        </p:blipFill>
        <p:spPr bwMode="auto">
          <a:xfrm>
            <a:off x="467693" y="1484560"/>
            <a:ext cx="8474273" cy="32515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3794" name="CasellaDiTesto 4"/>
          <p:cNvSpPr txBox="1">
            <a:spLocks noChangeArrowheads="1"/>
          </p:cNvSpPr>
          <p:nvPr/>
        </p:nvSpPr>
        <p:spPr bwMode="auto">
          <a:xfrm>
            <a:off x="624607" y="5013176"/>
            <a:ext cx="7907833" cy="646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eaLnBrk="1"/>
            <a:r>
              <a:rPr lang="it-IT" dirty="0">
                <a:solidFill>
                  <a:srgbClr val="0000FF"/>
                </a:solidFill>
              </a:rPr>
              <a:t>4% rispetto al totale spesa oncologici</a:t>
            </a:r>
          </a:p>
        </p:txBody>
      </p:sp>
      <p:sp>
        <p:nvSpPr>
          <p:cNvPr id="4" name="Rettangolo 3"/>
          <p:cNvSpPr/>
          <p:nvPr/>
        </p:nvSpPr>
        <p:spPr>
          <a:xfrm>
            <a:off x="0" y="4242718"/>
            <a:ext cx="9144000" cy="44202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defRPr/>
            </a:pPr>
            <a:endParaRPr lang="it-IT"/>
          </a:p>
        </p:txBody>
      </p:sp>
      <p:sp>
        <p:nvSpPr>
          <p:cNvPr id="8" name="Titolo 1"/>
          <p:cNvSpPr>
            <a:spLocks noGrp="1"/>
          </p:cNvSpPr>
          <p:nvPr>
            <p:ph type="title"/>
          </p:nvPr>
        </p:nvSpPr>
        <p:spPr>
          <a:xfrm>
            <a:off x="669727" y="312539"/>
            <a:ext cx="7804547" cy="635124"/>
          </a:xfrm>
        </p:spPr>
        <p:txBody>
          <a:bodyPr/>
          <a:lstStyle/>
          <a:p>
            <a:pPr>
              <a:defRPr/>
            </a:pPr>
            <a:r>
              <a:rPr lang="it-IT" sz="3200" i="1" dirty="0">
                <a:solidFill>
                  <a:srgbClr val="FF0000"/>
                </a:solidFill>
              </a:rPr>
              <a:t>La cubatura del fenomeno</a:t>
            </a:r>
          </a:p>
        </p:txBody>
      </p:sp>
      <p:pic>
        <p:nvPicPr>
          <p:cNvPr id="9"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9117" y="999009"/>
            <a:ext cx="6124650" cy="53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3576982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393700"/>
            <a:ext cx="8676456" cy="6059714"/>
            <a:chOff x="0" y="393700"/>
            <a:chExt cx="9144000" cy="6059714"/>
          </a:xfrm>
        </p:grpSpPr>
        <p:pic>
          <p:nvPicPr>
            <p:cNvPr id="5" name="Picture 4"/>
            <p:cNvPicPr>
              <a:picLocks noChangeAspect="1"/>
            </p:cNvPicPr>
            <p:nvPr/>
          </p:nvPicPr>
          <p:blipFill>
            <a:blip r:embed="rId2"/>
            <a:stretch>
              <a:fillRect/>
            </a:stretch>
          </p:blipFill>
          <p:spPr>
            <a:xfrm>
              <a:off x="0" y="393700"/>
              <a:ext cx="9144000" cy="6059714"/>
            </a:xfrm>
            <a:prstGeom prst="rect">
              <a:avLst/>
            </a:prstGeom>
          </p:spPr>
        </p:pic>
        <p:sp>
          <p:nvSpPr>
            <p:cNvPr id="7" name="TextBox 6"/>
            <p:cNvSpPr txBox="1"/>
            <p:nvPr/>
          </p:nvSpPr>
          <p:spPr>
            <a:xfrm>
              <a:off x="395536" y="6084004"/>
              <a:ext cx="8496945" cy="369332"/>
            </a:xfrm>
            <a:prstGeom prst="rect">
              <a:avLst/>
            </a:prstGeom>
            <a:solidFill>
              <a:srgbClr val="FFFFFF"/>
            </a:solidFill>
          </p:spPr>
          <p:txBody>
            <a:bodyPr wrap="square" rtlCol="0">
              <a:spAutoFit/>
            </a:bodyPr>
            <a:lstStyle/>
            <a:p>
              <a:endParaRPr lang="en-US" dirty="0"/>
            </a:p>
          </p:txBody>
        </p:sp>
      </p:grpSp>
    </p:spTree>
    <p:extLst>
      <p:ext uri="{BB962C8B-B14F-4D97-AF65-F5344CB8AC3E}">
        <p14:creationId xmlns:p14="http://schemas.microsoft.com/office/powerpoint/2010/main" xmlns="" val="470485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44" y="379580"/>
            <a:ext cx="8064896" cy="6217773"/>
          </a:xfrm>
          <a:prstGeom prst="rect">
            <a:avLst/>
          </a:prstGeom>
          <a:ln>
            <a:solidFill>
              <a:schemeClr val="tx1"/>
            </a:solidFill>
            <a:prstDash val="solid"/>
          </a:ln>
        </p:spPr>
      </p:pic>
      <p:sp>
        <p:nvSpPr>
          <p:cNvPr id="5" name="TextBox 4"/>
          <p:cNvSpPr txBox="1"/>
          <p:nvPr/>
        </p:nvSpPr>
        <p:spPr>
          <a:xfrm>
            <a:off x="539552" y="2822497"/>
            <a:ext cx="3678312" cy="1200329"/>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p:txBody>
      </p:sp>
      <p:cxnSp>
        <p:nvCxnSpPr>
          <p:cNvPr id="3" name="Connettore 1 2"/>
          <p:cNvCxnSpPr/>
          <p:nvPr/>
        </p:nvCxnSpPr>
        <p:spPr>
          <a:xfrm>
            <a:off x="2699792" y="1196752"/>
            <a:ext cx="194421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6732240" y="1349152"/>
            <a:ext cx="57606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611560" y="1523009"/>
            <a:ext cx="122413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3923928" y="1772816"/>
            <a:ext cx="42425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611560" y="1925216"/>
            <a:ext cx="27363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3491880" y="1925216"/>
            <a:ext cx="43924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611560" y="2132856"/>
            <a:ext cx="45365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7092280" y="5013176"/>
            <a:ext cx="7200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4283968" y="5229200"/>
            <a:ext cx="33123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4283968" y="5445224"/>
            <a:ext cx="403244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4283968" y="5597624"/>
            <a:ext cx="403244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283968" y="5805264"/>
            <a:ext cx="28803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611560" y="6580240"/>
            <a:ext cx="583264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94087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71600" y="836712"/>
            <a:ext cx="7721988" cy="5472608"/>
          </a:xfrm>
          <a:prstGeom prst="rect">
            <a:avLst/>
          </a:prstGeom>
        </p:spPr>
      </p:pic>
      <p:cxnSp>
        <p:nvCxnSpPr>
          <p:cNvPr id="4" name="Connettore 1 3"/>
          <p:cNvCxnSpPr/>
          <p:nvPr/>
        </p:nvCxnSpPr>
        <p:spPr>
          <a:xfrm>
            <a:off x="1763688" y="1844824"/>
            <a:ext cx="25922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5148064" y="2060848"/>
            <a:ext cx="223224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1907704" y="4149080"/>
            <a:ext cx="46085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5436096" y="4869160"/>
            <a:ext cx="26058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1187624" y="5085184"/>
            <a:ext cx="31683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52718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95536" y="836712"/>
            <a:ext cx="8365474" cy="5715541"/>
          </a:xfrm>
          <a:prstGeom prst="rect">
            <a:avLst/>
          </a:prstGeom>
        </p:spPr>
      </p:pic>
      <p:cxnSp>
        <p:nvCxnSpPr>
          <p:cNvPr id="5" name="Connettore 1 4"/>
          <p:cNvCxnSpPr/>
          <p:nvPr/>
        </p:nvCxnSpPr>
        <p:spPr>
          <a:xfrm>
            <a:off x="2614220" y="3501008"/>
            <a:ext cx="59182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755576" y="3789040"/>
            <a:ext cx="24482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57813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387600"/>
            <a:ext cx="9144000"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spect="1" noChangeArrowheads="1"/>
          </p:cNvPicPr>
          <p:nvPr/>
        </p:nvPicPr>
        <p:blipFill>
          <a:blip r:embed="rId3"/>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
        <p:nvSpPr>
          <p:cNvPr id="6" name="Titolo 1"/>
          <p:cNvSpPr>
            <a:spLocks/>
          </p:cNvSpPr>
          <p:nvPr/>
        </p:nvSpPr>
        <p:spPr bwMode="auto">
          <a:xfrm>
            <a:off x="468313" y="548680"/>
            <a:ext cx="82296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it-IT" sz="3200" dirty="0">
                <a:solidFill>
                  <a:srgbClr val="FF0000"/>
                </a:solidFill>
                <a:latin typeface="Helvetica Light Oblique"/>
                <a:cs typeface="Helvetica Light Oblique"/>
              </a:rPr>
              <a:t>Legge Balduzzi</a:t>
            </a:r>
          </a:p>
        </p:txBody>
      </p:sp>
    </p:spTree>
    <p:extLst>
      <p:ext uri="{BB962C8B-B14F-4D97-AF65-F5344CB8AC3E}">
        <p14:creationId xmlns:p14="http://schemas.microsoft.com/office/powerpoint/2010/main" xmlns="" val="3469684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contenuto 2"/>
          <p:cNvSpPr>
            <a:spLocks noGrp="1"/>
          </p:cNvSpPr>
          <p:nvPr>
            <p:ph idx="4294967295"/>
          </p:nvPr>
        </p:nvSpPr>
        <p:spPr>
          <a:xfrm>
            <a:off x="683568" y="1628801"/>
            <a:ext cx="7776344" cy="4608513"/>
          </a:xfrm>
        </p:spPr>
        <p:txBody>
          <a:bodyPr/>
          <a:lstStyle/>
          <a:p>
            <a:pPr algn="just" eaLnBrk="1" hangingPunct="1">
              <a:buFont typeface="Arial" charset="0"/>
              <a:buNone/>
            </a:pPr>
            <a:r>
              <a:rPr lang="it-IT" sz="2800" b="1" i="1" u="sng" dirty="0">
                <a:solidFill>
                  <a:schemeClr val="bg1"/>
                </a:solidFill>
                <a:latin typeface="Calibri" charset="0"/>
                <a:ea typeface="MS PGothic" charset="0"/>
              </a:rPr>
              <a:t>La colpa</a:t>
            </a:r>
            <a:r>
              <a:rPr lang="it-IT" sz="2800" b="1" i="1" dirty="0">
                <a:solidFill>
                  <a:schemeClr val="bg1"/>
                </a:solidFill>
                <a:latin typeface="Calibri" charset="0"/>
                <a:ea typeface="MS PGothic" charset="0"/>
              </a:rPr>
              <a:t>  </a:t>
            </a:r>
            <a:r>
              <a:rPr lang="it-IT" sz="2800" dirty="0">
                <a:solidFill>
                  <a:schemeClr val="bg1"/>
                </a:solidFill>
                <a:latin typeface="Calibri" charset="0"/>
                <a:ea typeface="MS PGothic" charset="0"/>
              </a:rPr>
              <a:t>può essere</a:t>
            </a:r>
            <a:r>
              <a:rPr lang="it-IT" sz="2800" b="1" dirty="0" smtClean="0">
                <a:solidFill>
                  <a:schemeClr val="bg1"/>
                </a:solidFill>
                <a:latin typeface="Calibri" charset="0"/>
                <a:ea typeface="MS PGothic" charset="0"/>
              </a:rPr>
              <a:t>:</a:t>
            </a:r>
          </a:p>
          <a:p>
            <a:pPr algn="just" eaLnBrk="1" hangingPunct="1">
              <a:buFont typeface="Arial" charset="0"/>
              <a:buNone/>
            </a:pPr>
            <a:endParaRPr lang="it-IT" sz="2800" b="1" dirty="0">
              <a:solidFill>
                <a:schemeClr val="bg1"/>
              </a:solidFill>
              <a:latin typeface="Calibri" charset="0"/>
              <a:ea typeface="MS PGothic" charset="0"/>
            </a:endParaRPr>
          </a:p>
          <a:p>
            <a:pPr algn="just" eaLnBrk="1" hangingPunct="1">
              <a:buFont typeface="Arial" charset="0"/>
              <a:buAutoNum type="arabicParenR"/>
            </a:pPr>
            <a:r>
              <a:rPr lang="it-IT" sz="2400" b="1" dirty="0">
                <a:solidFill>
                  <a:srgbClr val="FF0000"/>
                </a:solidFill>
                <a:latin typeface="Calibri" charset="0"/>
                <a:ea typeface="MS PGothic" charset="0"/>
              </a:rPr>
              <a:t>Grave</a:t>
            </a:r>
            <a:r>
              <a:rPr lang="it-IT" sz="2400" dirty="0">
                <a:solidFill>
                  <a:schemeClr val="bg1"/>
                </a:solidFill>
                <a:latin typeface="Calibri" charset="0"/>
                <a:ea typeface="MS PGothic" charset="0"/>
              </a:rPr>
              <a:t>: quando non viene usata la diligenza, prudenza e perizia propria di tutti gli uomini, tale da essere inescusabile</a:t>
            </a:r>
            <a:r>
              <a:rPr lang="it-IT" sz="2400" dirty="0" smtClean="0">
                <a:solidFill>
                  <a:schemeClr val="bg1"/>
                </a:solidFill>
                <a:latin typeface="Calibri" charset="0"/>
                <a:ea typeface="MS PGothic" charset="0"/>
              </a:rPr>
              <a:t>;</a:t>
            </a:r>
            <a:endParaRPr lang="it-IT" sz="2400" dirty="0">
              <a:solidFill>
                <a:srgbClr val="FF0000"/>
              </a:solidFill>
              <a:latin typeface="Calibri" charset="0"/>
              <a:ea typeface="MS PGothic" charset="0"/>
            </a:endParaRPr>
          </a:p>
          <a:p>
            <a:pPr algn="just" eaLnBrk="1" hangingPunct="1">
              <a:buFont typeface="Arial" charset="0"/>
              <a:buAutoNum type="arabicParenR"/>
            </a:pPr>
            <a:r>
              <a:rPr lang="it-IT" sz="2400" b="1" dirty="0">
                <a:solidFill>
                  <a:srgbClr val="FF0000"/>
                </a:solidFill>
                <a:latin typeface="Calibri" charset="0"/>
                <a:ea typeface="MS PGothic" charset="0"/>
              </a:rPr>
              <a:t>Lieve</a:t>
            </a:r>
            <a:r>
              <a:rPr lang="it-IT" sz="2400" dirty="0">
                <a:solidFill>
                  <a:schemeClr val="bg1"/>
                </a:solidFill>
                <a:latin typeface="Calibri" charset="0"/>
                <a:ea typeface="MS PGothic" charset="0"/>
              </a:rPr>
              <a:t>: quando non viene usata la diligenza, prudenza e perizia propria di ogni uomo di media capacità</a:t>
            </a:r>
            <a:r>
              <a:rPr lang="it-IT" sz="2400" dirty="0" smtClean="0">
                <a:solidFill>
                  <a:schemeClr val="bg1"/>
                </a:solidFill>
                <a:latin typeface="Calibri" charset="0"/>
                <a:ea typeface="MS PGothic" charset="0"/>
              </a:rPr>
              <a:t>;</a:t>
            </a:r>
            <a:endParaRPr lang="it-IT" sz="2400" dirty="0">
              <a:solidFill>
                <a:schemeClr val="bg1"/>
              </a:solidFill>
              <a:latin typeface="Calibri" charset="0"/>
              <a:ea typeface="MS PGothic" charset="0"/>
            </a:endParaRPr>
          </a:p>
          <a:p>
            <a:pPr eaLnBrk="1" hangingPunct="1">
              <a:buFont typeface="Arial" charset="0"/>
              <a:buAutoNum type="arabicParenR"/>
            </a:pPr>
            <a:r>
              <a:rPr lang="it-IT" sz="2400" b="1" dirty="0" smtClean="0">
                <a:solidFill>
                  <a:srgbClr val="FF0000"/>
                </a:solidFill>
                <a:latin typeface="Calibri" charset="0"/>
                <a:ea typeface="MS PGothic" charset="0"/>
              </a:rPr>
              <a:t>Lievissima</a:t>
            </a:r>
            <a:r>
              <a:rPr lang="it-IT" sz="2400" dirty="0" smtClean="0">
                <a:solidFill>
                  <a:schemeClr val="bg1"/>
                </a:solidFill>
                <a:latin typeface="Calibri" charset="0"/>
                <a:ea typeface="MS PGothic" charset="0"/>
              </a:rPr>
              <a:t>: quando </a:t>
            </a:r>
            <a:r>
              <a:rPr lang="it-IT" sz="2400" dirty="0">
                <a:solidFill>
                  <a:schemeClr val="bg1"/>
                </a:solidFill>
                <a:latin typeface="Calibri" charset="0"/>
                <a:ea typeface="MS PGothic" charset="0"/>
              </a:rPr>
              <a:t>non viene usata la diligenza, prudenza e perizia propria delle </a:t>
            </a:r>
            <a:r>
              <a:rPr lang="it-IT" sz="2400" dirty="0" smtClean="0">
                <a:solidFill>
                  <a:schemeClr val="bg1"/>
                </a:solidFill>
                <a:latin typeface="Calibri" charset="0"/>
                <a:ea typeface="MS PGothic" charset="0"/>
              </a:rPr>
              <a:t>persone superlativamente</a:t>
            </a:r>
            <a:r>
              <a:rPr lang="it-IT" sz="2400" dirty="0">
                <a:solidFill>
                  <a:schemeClr val="bg1"/>
                </a:solidFill>
                <a:latin typeface="Calibri" charset="0"/>
                <a:ea typeface="MS PGothic" charset="0"/>
              </a:rPr>
              <a:t>.</a:t>
            </a:r>
            <a:endParaRPr lang="it-IT" sz="2000" dirty="0">
              <a:solidFill>
                <a:schemeClr val="bg1"/>
              </a:solidFill>
              <a:latin typeface="Calibri" charset="0"/>
              <a:ea typeface="MS PGothic" charset="0"/>
            </a:endParaRPr>
          </a:p>
        </p:txBody>
      </p:sp>
      <p:pic>
        <p:nvPicPr>
          <p:cNvPr id="4"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229776255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9856"/>
            <a:ext cx="8229600" cy="1143000"/>
          </a:xfrm>
        </p:spPr>
        <p:txBody>
          <a:bodyPr/>
          <a:lstStyle/>
          <a:p>
            <a:r>
              <a:rPr lang="it-IT" dirty="0" smtClean="0">
                <a:solidFill>
                  <a:srgbClr val="FF0000"/>
                </a:solidFill>
              </a:rPr>
              <a:t>Codice di deontologia medica</a:t>
            </a:r>
            <a:endParaRPr lang="it-IT" dirty="0">
              <a:solidFill>
                <a:srgbClr val="FF0000"/>
              </a:solidFill>
            </a:endParaRPr>
          </a:p>
        </p:txBody>
      </p:sp>
      <p:sp>
        <p:nvSpPr>
          <p:cNvPr id="3" name="CasellaDiTesto 2"/>
          <p:cNvSpPr txBox="1"/>
          <p:nvPr/>
        </p:nvSpPr>
        <p:spPr>
          <a:xfrm>
            <a:off x="755576" y="2420888"/>
            <a:ext cx="7632848" cy="3308598"/>
          </a:xfrm>
          <a:prstGeom prst="rect">
            <a:avLst/>
          </a:prstGeom>
          <a:noFill/>
        </p:spPr>
        <p:txBody>
          <a:bodyPr wrap="square" rtlCol="0">
            <a:spAutoFit/>
          </a:bodyPr>
          <a:lstStyle/>
          <a:p>
            <a:pPr algn="just"/>
            <a:r>
              <a:rPr lang="it-IT" sz="1100" b="1" dirty="0">
                <a:solidFill>
                  <a:srgbClr val="660066"/>
                </a:solidFill>
              </a:rPr>
              <a:t>TITOLO XI</a:t>
            </a:r>
          </a:p>
          <a:p>
            <a:pPr algn="just"/>
            <a:r>
              <a:rPr lang="it-IT" sz="1100" dirty="0">
                <a:solidFill>
                  <a:srgbClr val="800000"/>
                </a:solidFill>
              </a:rPr>
              <a:t>ATTIVITÀ MEDICO </a:t>
            </a:r>
            <a:r>
              <a:rPr lang="it-IT" sz="1100" dirty="0" smtClean="0">
                <a:solidFill>
                  <a:srgbClr val="800000"/>
                </a:solidFill>
              </a:rPr>
              <a:t>LEGALE</a:t>
            </a:r>
          </a:p>
          <a:p>
            <a:pPr algn="just"/>
            <a:endParaRPr lang="it-IT" sz="1100" dirty="0">
              <a:solidFill>
                <a:srgbClr val="FF0000"/>
              </a:solidFill>
            </a:endParaRPr>
          </a:p>
          <a:p>
            <a:pPr algn="just"/>
            <a:r>
              <a:rPr lang="it-IT" sz="1100" dirty="0">
                <a:solidFill>
                  <a:srgbClr val="FF0000"/>
                </a:solidFill>
              </a:rPr>
              <a:t>Art. 62 Attività medico-</a:t>
            </a:r>
            <a:r>
              <a:rPr lang="it-IT" sz="1100" dirty="0" smtClean="0">
                <a:solidFill>
                  <a:srgbClr val="FF0000"/>
                </a:solidFill>
              </a:rPr>
              <a:t>legale</a:t>
            </a:r>
          </a:p>
          <a:p>
            <a:pPr algn="just"/>
            <a:endParaRPr lang="it-IT" sz="1100" dirty="0">
              <a:solidFill>
                <a:srgbClr val="000000"/>
              </a:solidFill>
            </a:endParaRPr>
          </a:p>
          <a:p>
            <a:pPr algn="just"/>
            <a:r>
              <a:rPr lang="it-IT" sz="1100" dirty="0">
                <a:solidFill>
                  <a:srgbClr val="000000"/>
                </a:solidFill>
              </a:rPr>
              <a:t>L’attività medico-l</a:t>
            </a:r>
            <a:r>
              <a:rPr lang="it-IT" sz="1100" dirty="0">
                <a:solidFill>
                  <a:schemeClr val="bg1"/>
                </a:solidFill>
              </a:rPr>
              <a:t>egale, </a:t>
            </a:r>
            <a:r>
              <a:rPr lang="it-IT" sz="1100" b="1" u="sng" dirty="0">
                <a:solidFill>
                  <a:schemeClr val="bg1"/>
                </a:solidFill>
              </a:rPr>
              <a:t>qualunque sia la posizione di garanzia nella quale viene esercitata</a:t>
            </a:r>
            <a:r>
              <a:rPr lang="it-IT" sz="1100" dirty="0">
                <a:solidFill>
                  <a:schemeClr val="bg1"/>
                </a:solidFill>
              </a:rPr>
              <a:t>, </a:t>
            </a:r>
            <a:r>
              <a:rPr lang="it-IT" sz="1100" dirty="0">
                <a:solidFill>
                  <a:srgbClr val="000000"/>
                </a:solidFill>
              </a:rPr>
              <a:t>deve evitare situazioni </a:t>
            </a:r>
            <a:r>
              <a:rPr lang="it-IT" sz="1100" dirty="0" smtClean="0">
                <a:solidFill>
                  <a:srgbClr val="000000"/>
                </a:solidFill>
              </a:rPr>
              <a:t>di conflitto </a:t>
            </a:r>
            <a:r>
              <a:rPr lang="it-IT" sz="1100" dirty="0">
                <a:solidFill>
                  <a:srgbClr val="000000"/>
                </a:solidFill>
              </a:rPr>
              <a:t>di interesse ed </a:t>
            </a:r>
            <a:r>
              <a:rPr lang="it-IT" sz="1100" b="1" u="sng" dirty="0">
                <a:solidFill>
                  <a:srgbClr val="000000"/>
                </a:solidFill>
              </a:rPr>
              <a:t>è subordinata all’effettivo possesso delle specifiche competenze richieste dal caso.</a:t>
            </a:r>
          </a:p>
          <a:p>
            <a:pPr algn="just"/>
            <a:r>
              <a:rPr lang="it-IT" sz="1100" dirty="0">
                <a:solidFill>
                  <a:srgbClr val="000000"/>
                </a:solidFill>
              </a:rPr>
              <a:t>L’attività medico-legale viene svolta nel </a:t>
            </a:r>
            <a:r>
              <a:rPr lang="it-IT" sz="1100" b="1" u="sng" dirty="0">
                <a:solidFill>
                  <a:srgbClr val="000000"/>
                </a:solidFill>
              </a:rPr>
              <a:t>rispetto del Codice</a:t>
            </a:r>
            <a:r>
              <a:rPr lang="it-IT" sz="1100" dirty="0">
                <a:solidFill>
                  <a:srgbClr val="000000"/>
                </a:solidFill>
              </a:rPr>
              <a:t>; la funzione di consulente tecnico e di perito non esime</a:t>
            </a:r>
          </a:p>
          <a:p>
            <a:pPr algn="just"/>
            <a:r>
              <a:rPr lang="it-IT" sz="1100" dirty="0">
                <a:solidFill>
                  <a:srgbClr val="000000"/>
                </a:solidFill>
              </a:rPr>
              <a:t>il medico dal rispetto dei principi deontologici che </a:t>
            </a:r>
            <a:r>
              <a:rPr lang="it-IT" sz="1100" b="1" u="sng" dirty="0">
                <a:solidFill>
                  <a:srgbClr val="000000"/>
                </a:solidFill>
              </a:rPr>
              <a:t>ispirano la buona pratica professionale</a:t>
            </a:r>
            <a:r>
              <a:rPr lang="it-IT" sz="1100" dirty="0">
                <a:solidFill>
                  <a:srgbClr val="000000"/>
                </a:solidFill>
              </a:rPr>
              <a:t>, essendo in ogni caso</a:t>
            </a:r>
          </a:p>
          <a:p>
            <a:pPr algn="just"/>
            <a:r>
              <a:rPr lang="it-IT" sz="1100" dirty="0">
                <a:solidFill>
                  <a:srgbClr val="000000"/>
                </a:solidFill>
              </a:rPr>
              <a:t>riservata al giudice la valutazione del merito della perizia.</a:t>
            </a:r>
          </a:p>
          <a:p>
            <a:pPr algn="just"/>
            <a:r>
              <a:rPr lang="it-IT" sz="1100" dirty="0">
                <a:solidFill>
                  <a:srgbClr val="000000"/>
                </a:solidFill>
              </a:rPr>
              <a:t>Il medico legale, nei casi di responsabilità medica, si avvale di un collega specialista di comprovata competenza nella</a:t>
            </a:r>
          </a:p>
          <a:p>
            <a:pPr algn="just"/>
            <a:r>
              <a:rPr lang="it-IT" sz="1100" dirty="0">
                <a:solidFill>
                  <a:srgbClr val="000000"/>
                </a:solidFill>
              </a:rPr>
              <a:t>disciplina interessata; in analoghe circostanze, il medico clinico si avvale di un medico legale.</a:t>
            </a:r>
          </a:p>
          <a:p>
            <a:pPr algn="just"/>
            <a:r>
              <a:rPr lang="it-IT" sz="1100" dirty="0">
                <a:solidFill>
                  <a:srgbClr val="000000"/>
                </a:solidFill>
              </a:rPr>
              <a:t>Il medico, nel rispetto dell’ordinamento, non può svolgere attività medico-legali quale consulente d’ufficio o di</a:t>
            </a:r>
          </a:p>
          <a:p>
            <a:pPr algn="just"/>
            <a:r>
              <a:rPr lang="it-IT" sz="1100" dirty="0">
                <a:solidFill>
                  <a:srgbClr val="000000"/>
                </a:solidFill>
              </a:rPr>
              <a:t>controparte nei casi nei quali sia intervenuto personalmente per ragioni di assistenza, di cura o a qualunque altro</a:t>
            </a:r>
          </a:p>
          <a:p>
            <a:pPr algn="just"/>
            <a:r>
              <a:rPr lang="it-IT" sz="1100" dirty="0">
                <a:solidFill>
                  <a:srgbClr val="000000"/>
                </a:solidFill>
              </a:rPr>
              <a:t>titolo, né nel caso in cui intrattenga un rapporto di lavoro di qualunque natura giuridica con la struttura sanitaria</a:t>
            </a:r>
          </a:p>
          <a:p>
            <a:pPr algn="just"/>
            <a:r>
              <a:rPr lang="it-IT" sz="1100" dirty="0">
                <a:solidFill>
                  <a:srgbClr val="000000"/>
                </a:solidFill>
              </a:rPr>
              <a:t>coinvolta nella controversia giudiziaria.</a:t>
            </a:r>
          </a:p>
          <a:p>
            <a:pPr algn="just"/>
            <a:r>
              <a:rPr lang="it-IT" sz="1100" dirty="0">
                <a:solidFill>
                  <a:srgbClr val="000000"/>
                </a:solidFill>
              </a:rPr>
              <a:t>Il medico consulente di parte assume le evidenze scientifiche disponibili interpretandole nel rispetto dell’oggettività</a:t>
            </a:r>
          </a:p>
          <a:p>
            <a:pPr algn="just"/>
            <a:r>
              <a:rPr lang="it-IT" sz="1100" dirty="0">
                <a:solidFill>
                  <a:srgbClr val="000000"/>
                </a:solidFill>
              </a:rPr>
              <a:t>del caso in esame e di un confronto scientifico rigoroso e fondato, fornendo pareri ispirati alla prudente valutazione</a:t>
            </a:r>
          </a:p>
          <a:p>
            <a:pPr algn="just"/>
            <a:r>
              <a:rPr lang="it-IT" sz="1100" dirty="0">
                <a:solidFill>
                  <a:srgbClr val="000000"/>
                </a:solidFill>
              </a:rPr>
              <a:t>della condotta dei soggetti coinvolti.</a:t>
            </a:r>
          </a:p>
        </p:txBody>
      </p:sp>
      <p:pic>
        <p:nvPicPr>
          <p:cNvPr id="4"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1623703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052736"/>
            <a:ext cx="9144000" cy="4018458"/>
          </a:xfrm>
        </p:spPr>
        <p:txBody>
          <a:bodyPr/>
          <a:lstStyle/>
          <a:p>
            <a:r>
              <a:rPr lang="it-IT" sz="2400" dirty="0" smtClean="0">
                <a:solidFill>
                  <a:schemeClr val="bg1"/>
                </a:solidFill>
              </a:rPr>
              <a:t>Prof </a:t>
            </a:r>
            <a:r>
              <a:rPr lang="it-IT" sz="2400" dirty="0" err="1" smtClean="0">
                <a:solidFill>
                  <a:schemeClr val="bg1"/>
                </a:solidFill>
              </a:rPr>
              <a:t>R</a:t>
            </a:r>
            <a:r>
              <a:rPr lang="it-IT" sz="2400" dirty="0" smtClean="0">
                <a:solidFill>
                  <a:schemeClr val="bg1"/>
                </a:solidFill>
              </a:rPr>
              <a:t>. Zoia</a:t>
            </a:r>
            <a:br>
              <a:rPr lang="it-IT" sz="2400" dirty="0" smtClean="0">
                <a:solidFill>
                  <a:schemeClr val="bg1"/>
                </a:solidFill>
              </a:rPr>
            </a:br>
            <a:r>
              <a:rPr lang="it-IT" sz="2400" dirty="0" smtClean="0">
                <a:solidFill>
                  <a:schemeClr val="bg1"/>
                </a:solidFill>
              </a:rPr>
              <a:t>Ordinario Medicina Legale </a:t>
            </a:r>
            <a:br>
              <a:rPr lang="it-IT" sz="2400" dirty="0" smtClean="0">
                <a:solidFill>
                  <a:schemeClr val="bg1"/>
                </a:solidFill>
              </a:rPr>
            </a:br>
            <a:r>
              <a:rPr lang="it-IT" sz="2400" dirty="0" smtClean="0">
                <a:solidFill>
                  <a:schemeClr val="bg1"/>
                </a:solidFill>
              </a:rPr>
              <a:t>UNIVERSITA’ DI MILANO</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r>
              <a:rPr lang="it-IT" sz="3600" dirty="0" smtClean="0">
                <a:solidFill>
                  <a:srgbClr val="FF0000"/>
                </a:solidFill>
              </a:rPr>
              <a:t>‘’ IL DILETTANTISMO IN MEDICINA LEGALE’’</a:t>
            </a:r>
            <a:endParaRPr lang="it-IT" sz="3600" dirty="0">
              <a:solidFill>
                <a:srgbClr val="FF0000"/>
              </a:solidFill>
            </a:endParaRPr>
          </a:p>
        </p:txBody>
      </p:sp>
    </p:spTree>
    <p:extLst>
      <p:ext uri="{BB962C8B-B14F-4D97-AF65-F5344CB8AC3E}">
        <p14:creationId xmlns:p14="http://schemas.microsoft.com/office/powerpoint/2010/main" xmlns="" val="2657579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2286000" y="0"/>
            <a:ext cx="4572000" cy="6858000"/>
          </a:xfrm>
          <a:prstGeom prst="rect">
            <a:avLst/>
          </a:prstGeom>
        </p:spPr>
      </p:pic>
    </p:spTree>
    <p:extLst>
      <p:ext uri="{BB962C8B-B14F-4D97-AF65-F5344CB8AC3E}">
        <p14:creationId xmlns:p14="http://schemas.microsoft.com/office/powerpoint/2010/main" xmlns="" val="3402833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47900" y="0"/>
            <a:ext cx="4641464" cy="6858000"/>
          </a:xfrm>
          <a:prstGeom prst="rect">
            <a:avLst/>
          </a:prstGeom>
        </p:spPr>
      </p:pic>
    </p:spTree>
    <p:extLst>
      <p:ext uri="{BB962C8B-B14F-4D97-AF65-F5344CB8AC3E}">
        <p14:creationId xmlns:p14="http://schemas.microsoft.com/office/powerpoint/2010/main" xmlns="" val="600124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asellaDiTesto 3"/>
          <p:cNvSpPr txBox="1">
            <a:spLocks noChangeArrowheads="1"/>
          </p:cNvSpPr>
          <p:nvPr/>
        </p:nvSpPr>
        <p:spPr bwMode="auto">
          <a:xfrm>
            <a:off x="5076825" y="692150"/>
            <a:ext cx="3962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solidFill>
                  <a:srgbClr val="000000"/>
                </a:solidFill>
              </a:rPr>
              <a:t>Azione del medico </a:t>
            </a:r>
          </a:p>
        </p:txBody>
      </p:sp>
      <p:sp>
        <p:nvSpPr>
          <p:cNvPr id="74754" name="CasellaDiTesto 4"/>
          <p:cNvSpPr txBox="1">
            <a:spLocks noChangeArrowheads="1"/>
          </p:cNvSpPr>
          <p:nvPr/>
        </p:nvSpPr>
        <p:spPr bwMode="auto">
          <a:xfrm>
            <a:off x="5146675" y="5949950"/>
            <a:ext cx="3962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dirty="0">
                <a:solidFill>
                  <a:srgbClr val="000000"/>
                </a:solidFill>
              </a:rPr>
              <a:t>Lesione/danno paziente </a:t>
            </a:r>
          </a:p>
        </p:txBody>
      </p:sp>
      <p:cxnSp>
        <p:nvCxnSpPr>
          <p:cNvPr id="74755" name="Connettore 2 6"/>
          <p:cNvCxnSpPr>
            <a:cxnSpLocks noChangeShapeType="1"/>
            <a:endCxn id="74757" idx="0"/>
          </p:cNvCxnSpPr>
          <p:nvPr/>
        </p:nvCxnSpPr>
        <p:spPr bwMode="auto">
          <a:xfrm>
            <a:off x="7092953" y="1268414"/>
            <a:ext cx="53182" cy="1512887"/>
          </a:xfrm>
          <a:prstGeom prst="straightConnector1">
            <a:avLst/>
          </a:prstGeom>
          <a:noFill/>
          <a:ln w="38100">
            <a:solidFill>
              <a:srgbClr val="FF0000"/>
            </a:solidFill>
            <a:round/>
            <a:headEnd type="arrow" w="med" len="me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74756" name="Connettore 2 7"/>
          <p:cNvCxnSpPr>
            <a:cxnSpLocks noChangeShapeType="1"/>
          </p:cNvCxnSpPr>
          <p:nvPr/>
        </p:nvCxnSpPr>
        <p:spPr bwMode="auto">
          <a:xfrm>
            <a:off x="7019925" y="4005264"/>
            <a:ext cx="0" cy="1727200"/>
          </a:xfrm>
          <a:prstGeom prst="straightConnector1">
            <a:avLst/>
          </a:prstGeom>
          <a:noFill/>
          <a:ln w="38100">
            <a:solidFill>
              <a:srgbClr val="FF0000"/>
            </a:solidFill>
            <a:round/>
            <a:headEnd type="arrow" w="med" len="me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4757" name="CasellaDiTesto 10"/>
          <p:cNvSpPr txBox="1">
            <a:spLocks noChangeArrowheads="1"/>
          </p:cNvSpPr>
          <p:nvPr/>
        </p:nvSpPr>
        <p:spPr bwMode="auto">
          <a:xfrm>
            <a:off x="5435603" y="2781301"/>
            <a:ext cx="342106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600" b="1">
                <a:solidFill>
                  <a:srgbClr val="FF0066"/>
                </a:solidFill>
              </a:rPr>
              <a:t>Nesso di causa o  </a:t>
            </a:r>
            <a:r>
              <a:rPr lang="it-IT" sz="1600">
                <a:solidFill>
                  <a:srgbClr val="FF0066"/>
                </a:solidFill>
              </a:rPr>
              <a:t>c</a:t>
            </a:r>
            <a:r>
              <a:rPr lang="it-IT" sz="1600" b="1">
                <a:solidFill>
                  <a:srgbClr val="FF0066"/>
                </a:solidFill>
              </a:rPr>
              <a:t>oncorso di concause</a:t>
            </a:r>
          </a:p>
          <a:p>
            <a:pPr algn="ctr" eaLnBrk="1" hangingPunct="1"/>
            <a:r>
              <a:rPr lang="it-IT" sz="1600">
                <a:solidFill>
                  <a:srgbClr val="FF0066"/>
                </a:solidFill>
              </a:rPr>
              <a:t>c</a:t>
            </a:r>
            <a:r>
              <a:rPr lang="it-IT" sz="1600" b="1">
                <a:solidFill>
                  <a:srgbClr val="FF0066"/>
                </a:solidFill>
              </a:rPr>
              <a:t>he deve essere scientificamente provato</a:t>
            </a:r>
          </a:p>
        </p:txBody>
      </p:sp>
      <p:sp>
        <p:nvSpPr>
          <p:cNvPr id="74758" name="Rettangolo 4"/>
          <p:cNvSpPr>
            <a:spLocks noChangeArrowheads="1"/>
          </p:cNvSpPr>
          <p:nvPr/>
        </p:nvSpPr>
        <p:spPr bwMode="auto">
          <a:xfrm>
            <a:off x="755577" y="2065808"/>
            <a:ext cx="3960243"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000" b="1" i="1" u="sng" dirty="0">
                <a:solidFill>
                  <a:schemeClr val="bg1"/>
                </a:solidFill>
                <a:latin typeface="Calibri" charset="0"/>
              </a:rPr>
              <a:t>In penale</a:t>
            </a:r>
            <a:r>
              <a:rPr lang="it-IT" sz="2000" dirty="0">
                <a:solidFill>
                  <a:schemeClr val="bg1"/>
                </a:solidFill>
                <a:latin typeface="Calibri" charset="0"/>
              </a:rPr>
              <a:t> solo la certezza della presenza al 100% del nesso di causalità (provata dal paziente danneggiato) comporta la condanna del medico</a:t>
            </a:r>
          </a:p>
          <a:p>
            <a:pPr algn="just"/>
            <a:endParaRPr lang="it-IT" sz="2000" dirty="0">
              <a:solidFill>
                <a:schemeClr val="bg1"/>
              </a:solidFill>
              <a:latin typeface="Calibri" charset="0"/>
            </a:endParaRPr>
          </a:p>
          <a:p>
            <a:pPr algn="just"/>
            <a:r>
              <a:rPr lang="it-IT" sz="2000" b="1" i="1" u="sng" dirty="0">
                <a:solidFill>
                  <a:schemeClr val="bg1"/>
                </a:solidFill>
                <a:latin typeface="Calibri" charset="0"/>
              </a:rPr>
              <a:t>In civile</a:t>
            </a:r>
            <a:r>
              <a:rPr lang="it-IT" sz="2000" dirty="0">
                <a:solidFill>
                  <a:schemeClr val="bg1"/>
                </a:solidFill>
                <a:latin typeface="Calibri" charset="0"/>
              </a:rPr>
              <a:t>, a differenza del penale, è il medico a dover provare che il danno non è riconducibile alla sua prestazione </a:t>
            </a:r>
            <a:r>
              <a:rPr lang="it-IT" sz="2000" u="sng" dirty="0">
                <a:solidFill>
                  <a:schemeClr val="bg1"/>
                </a:solidFill>
                <a:latin typeface="Calibri" charset="0"/>
              </a:rPr>
              <a:t>medica fino a prima della Legge Balduzzi</a:t>
            </a:r>
            <a:r>
              <a:rPr lang="it-IT" sz="2000" u="sng" dirty="0" smtClean="0">
                <a:solidFill>
                  <a:schemeClr val="bg1"/>
                </a:solidFill>
                <a:latin typeface="Calibri" charset="0"/>
              </a:rPr>
              <a:t>.</a:t>
            </a:r>
          </a:p>
          <a:p>
            <a:pPr algn="just"/>
            <a:endParaRPr lang="it-IT" sz="2000" u="sng" dirty="0">
              <a:solidFill>
                <a:schemeClr val="bg1"/>
              </a:solidFill>
              <a:latin typeface="Calibri" charset="0"/>
            </a:endParaRPr>
          </a:p>
          <a:p>
            <a:pPr algn="just"/>
            <a:r>
              <a:rPr lang="it-IT" sz="1400" u="sng" dirty="0">
                <a:solidFill>
                  <a:schemeClr val="bg1"/>
                </a:solidFill>
                <a:latin typeface="Calibri" charset="0"/>
              </a:rPr>
              <a:t>VEDI ULTIMA INTERPRETAZIONE DEL TRIBUNALE DI MILANO.</a:t>
            </a:r>
          </a:p>
        </p:txBody>
      </p:sp>
      <p:sp>
        <p:nvSpPr>
          <p:cNvPr id="74759" name="Titolo 1"/>
          <p:cNvSpPr txBox="1">
            <a:spLocks/>
          </p:cNvSpPr>
          <p:nvPr/>
        </p:nvSpPr>
        <p:spPr bwMode="auto">
          <a:xfrm>
            <a:off x="395289" y="1122514"/>
            <a:ext cx="4525963" cy="72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it-IT" sz="4400" dirty="0">
                <a:solidFill>
                  <a:srgbClr val="FF0000"/>
                </a:solidFill>
                <a:latin typeface="Calibri" charset="0"/>
              </a:rPr>
              <a:t>Nesso di causa</a:t>
            </a:r>
          </a:p>
        </p:txBody>
      </p:sp>
      <p:pic>
        <p:nvPicPr>
          <p:cNvPr id="10"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extLst>
      <p:ext uri="{BB962C8B-B14F-4D97-AF65-F5344CB8AC3E}">
        <p14:creationId xmlns:p14="http://schemas.microsoft.com/office/powerpoint/2010/main" xmlns="" val="46620151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asellaDiTesto 1"/>
          <p:cNvSpPr txBox="1">
            <a:spLocks noChangeArrowheads="1"/>
          </p:cNvSpPr>
          <p:nvPr/>
        </p:nvSpPr>
        <p:spPr bwMode="auto">
          <a:xfrm>
            <a:off x="467544" y="333377"/>
            <a:ext cx="8208912" cy="2862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just" defTabSz="914400"/>
            <a:r>
              <a:rPr lang="it-IT" sz="1800" b="1" dirty="0">
                <a:solidFill>
                  <a:srgbClr val="000000"/>
                </a:solidFill>
                <a:latin typeface="Times New Roman" charset="0"/>
              </a:rPr>
              <a:t>Circa </a:t>
            </a:r>
            <a:r>
              <a:rPr lang="it-IT" sz="1800" b="1" dirty="0">
                <a:solidFill>
                  <a:srgbClr val="FF0000"/>
                </a:solidFill>
                <a:latin typeface="Times New Roman" charset="0"/>
              </a:rPr>
              <a:t>l’</a:t>
            </a:r>
            <a:r>
              <a:rPr lang="it-IT" altLang="ja-JP" sz="1800" b="1" dirty="0">
                <a:solidFill>
                  <a:srgbClr val="FF0000"/>
                </a:solidFill>
                <a:latin typeface="Times New Roman" charset="0"/>
              </a:rPr>
              <a:t>obbligazione di natura "contrattuale"</a:t>
            </a:r>
            <a:r>
              <a:rPr lang="it-IT" altLang="ja-JP" sz="1800" b="1" dirty="0">
                <a:solidFill>
                  <a:srgbClr val="000000"/>
                </a:solidFill>
                <a:latin typeface="Times New Roman" charset="0"/>
              </a:rPr>
              <a:t>, essa consiste in una </a:t>
            </a:r>
            <a:r>
              <a:rPr lang="it-IT" altLang="ja-JP" sz="1800" b="1" i="1" dirty="0">
                <a:solidFill>
                  <a:srgbClr val="0000FF"/>
                </a:solidFill>
                <a:latin typeface="Times New Roman" charset="0"/>
              </a:rPr>
              <a:t>obbligazione di mezzi e non di risultato</a:t>
            </a:r>
            <a:r>
              <a:rPr lang="it-IT" altLang="ja-JP" sz="1800" b="1" dirty="0">
                <a:solidFill>
                  <a:srgbClr val="000000"/>
                </a:solidFill>
                <a:latin typeface="Times New Roman" charset="0"/>
              </a:rPr>
              <a:t>, vale a dire il medico s</a:t>
            </a:r>
            <a:r>
              <a:rPr lang="it-IT" sz="1800" b="1" dirty="0">
                <a:solidFill>
                  <a:srgbClr val="000000"/>
                </a:solidFill>
                <a:latin typeface="Times New Roman" charset="0"/>
              </a:rPr>
              <a:t>’</a:t>
            </a:r>
            <a:r>
              <a:rPr lang="it-IT" altLang="ja-JP" sz="1800" b="1" dirty="0">
                <a:solidFill>
                  <a:srgbClr val="000000"/>
                </a:solidFill>
                <a:latin typeface="Times New Roman" charset="0"/>
              </a:rPr>
              <a:t>impegna con l'assistito non già a garantire il risultato della </a:t>
            </a:r>
            <a:r>
              <a:rPr lang="it-IT" altLang="ja-JP" sz="1800" b="1" i="1" dirty="0">
                <a:solidFill>
                  <a:srgbClr val="0000FF"/>
                </a:solidFill>
                <a:latin typeface="Times New Roman" charset="0"/>
              </a:rPr>
              <a:t>guarigione</a:t>
            </a:r>
            <a:r>
              <a:rPr lang="it-IT" altLang="ja-JP" sz="1800" b="1" dirty="0">
                <a:solidFill>
                  <a:srgbClr val="000000"/>
                </a:solidFill>
                <a:latin typeface="Times New Roman" charset="0"/>
              </a:rPr>
              <a:t> (dal momento che non dispone di tale potere taumaturgico in termini assoluti) ma piuttosto ad utilizzare i </a:t>
            </a:r>
            <a:r>
              <a:rPr lang="it-IT" altLang="ja-JP" sz="1800" b="1" i="1" dirty="0">
                <a:solidFill>
                  <a:srgbClr val="0000FF"/>
                </a:solidFill>
                <a:latin typeface="Times New Roman" charset="0"/>
              </a:rPr>
              <a:t>mezzi più idonei</a:t>
            </a:r>
            <a:r>
              <a:rPr lang="it-IT" altLang="ja-JP" sz="1800" b="1" dirty="0">
                <a:solidFill>
                  <a:srgbClr val="000000"/>
                </a:solidFill>
                <a:latin typeface="Times New Roman" charset="0"/>
              </a:rPr>
              <a:t> che la scienza medica mette a disposizione per raggiungere il risultato. </a:t>
            </a:r>
          </a:p>
          <a:p>
            <a:pPr algn="just" defTabSz="914400"/>
            <a:endParaRPr lang="it-IT" sz="1800" b="1" dirty="0">
              <a:solidFill>
                <a:srgbClr val="000000"/>
              </a:solidFill>
              <a:latin typeface="Times New Roman" charset="0"/>
            </a:endParaRPr>
          </a:p>
          <a:p>
            <a:pPr algn="just" defTabSz="914400"/>
            <a:r>
              <a:rPr lang="it-IT" sz="1800" i="1" dirty="0">
                <a:solidFill>
                  <a:srgbClr val="000000"/>
                </a:solidFill>
                <a:latin typeface="Times New Roman" charset="0"/>
              </a:rPr>
              <a:t>Da tanto deriva che un risultato non favorevole conseguito ad una terapia non può essere, sic et simpliciter, posto a carico del medico, occorrendo la prova che esso sia causalmente o concausalmente ricollegabile alla condotta professionale inadempiente del medico.</a:t>
            </a:r>
          </a:p>
        </p:txBody>
      </p:sp>
      <p:sp>
        <p:nvSpPr>
          <p:cNvPr id="75778" name="Segnaposto contenuto 2"/>
          <p:cNvSpPr txBox="1">
            <a:spLocks/>
          </p:cNvSpPr>
          <p:nvPr/>
        </p:nvSpPr>
        <p:spPr bwMode="auto">
          <a:xfrm>
            <a:off x="1115616" y="4321175"/>
            <a:ext cx="6842125" cy="2276475"/>
          </a:xfrm>
          <a:prstGeom prst="rect">
            <a:avLst/>
          </a:prstGeom>
          <a:noFill/>
          <a:ln w="1905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342900" indent="-3429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a:spcBef>
                <a:spcPct val="20000"/>
              </a:spcBef>
              <a:buFontTx/>
              <a:buChar char="•"/>
            </a:pPr>
            <a:endParaRPr lang="it-IT" sz="1600" b="1" dirty="0" smtClean="0">
              <a:solidFill>
                <a:srgbClr val="000000"/>
              </a:solidFill>
              <a:latin typeface="Calibri" charset="0"/>
            </a:endParaRPr>
          </a:p>
          <a:p>
            <a:pPr defTabSz="914400">
              <a:spcBef>
                <a:spcPct val="20000"/>
              </a:spcBef>
              <a:buFontTx/>
              <a:buChar char="•"/>
            </a:pPr>
            <a:r>
              <a:rPr lang="it-IT" sz="1600" b="1" dirty="0" smtClean="0">
                <a:solidFill>
                  <a:srgbClr val="000000"/>
                </a:solidFill>
                <a:latin typeface="Calibri" charset="0"/>
              </a:rPr>
              <a:t>Il </a:t>
            </a:r>
            <a:r>
              <a:rPr lang="it-IT" sz="1600" u="sng" dirty="0">
                <a:solidFill>
                  <a:srgbClr val="000000"/>
                </a:solidFill>
                <a:latin typeface="Calibri" charset="0"/>
              </a:rPr>
              <a:t>danno biologico </a:t>
            </a:r>
            <a:r>
              <a:rPr lang="it-IT" sz="1600" b="1" dirty="0">
                <a:solidFill>
                  <a:srgbClr val="000000"/>
                </a:solidFill>
                <a:latin typeface="Calibri" charset="0"/>
              </a:rPr>
              <a:t>è la lesione dell'integrità fisica e psichica del </a:t>
            </a:r>
            <a:r>
              <a:rPr lang="it-IT" sz="1600" b="1" dirty="0" smtClean="0">
                <a:solidFill>
                  <a:srgbClr val="000000"/>
                </a:solidFill>
                <a:latin typeface="Calibri" charset="0"/>
              </a:rPr>
              <a:t>soggetto</a:t>
            </a:r>
            <a:endParaRPr lang="it-IT" sz="1600" b="1" dirty="0">
              <a:solidFill>
                <a:srgbClr val="000000"/>
              </a:solidFill>
              <a:latin typeface="Calibri" charset="0"/>
            </a:endParaRPr>
          </a:p>
          <a:p>
            <a:pPr defTabSz="914400">
              <a:spcBef>
                <a:spcPct val="20000"/>
              </a:spcBef>
              <a:buFontTx/>
              <a:buChar char="•"/>
            </a:pPr>
            <a:r>
              <a:rPr lang="it-IT" sz="1600" b="1" dirty="0">
                <a:solidFill>
                  <a:srgbClr val="000000"/>
                </a:solidFill>
                <a:latin typeface="Calibri" charset="0"/>
              </a:rPr>
              <a:t>Il </a:t>
            </a:r>
            <a:r>
              <a:rPr lang="it-IT" sz="1600" i="1" u="sng" dirty="0">
                <a:solidFill>
                  <a:srgbClr val="000000"/>
                </a:solidFill>
                <a:latin typeface="Calibri" charset="0"/>
              </a:rPr>
              <a:t>danno patrimoniale </a:t>
            </a:r>
            <a:r>
              <a:rPr lang="it-IT" sz="1600" b="1" dirty="0">
                <a:solidFill>
                  <a:srgbClr val="000000"/>
                </a:solidFill>
                <a:latin typeface="Calibri" charset="0"/>
              </a:rPr>
              <a:t>è quello arrecato dalla lesione alla sfera patrimoniale del danneggiato. </a:t>
            </a:r>
          </a:p>
          <a:p>
            <a:pPr defTabSz="914400">
              <a:spcBef>
                <a:spcPct val="20000"/>
              </a:spcBef>
              <a:buFontTx/>
              <a:buChar char="•"/>
            </a:pPr>
            <a:r>
              <a:rPr lang="it-IT" sz="1600" b="1" dirty="0">
                <a:solidFill>
                  <a:srgbClr val="000000"/>
                </a:solidFill>
                <a:latin typeface="Calibri" charset="0"/>
              </a:rPr>
              <a:t>Il </a:t>
            </a:r>
            <a:r>
              <a:rPr lang="it-IT" sz="1600" i="1" u="sng" dirty="0">
                <a:solidFill>
                  <a:srgbClr val="000000"/>
                </a:solidFill>
                <a:latin typeface="Calibri" charset="0"/>
              </a:rPr>
              <a:t>danno morale </a:t>
            </a:r>
            <a:r>
              <a:rPr lang="it-IT" sz="1600" b="1" dirty="0">
                <a:solidFill>
                  <a:srgbClr val="000000"/>
                </a:solidFill>
                <a:latin typeface="Calibri" charset="0"/>
              </a:rPr>
              <a:t>è rappresentato dalle sofferenze psichiche, dalle ansie e dal patema d'animo conseguenti alle lesioni subiti</a:t>
            </a:r>
            <a:r>
              <a:rPr lang="it-IT" sz="1600" b="1" dirty="0" smtClean="0">
                <a:solidFill>
                  <a:srgbClr val="000000"/>
                </a:solidFill>
                <a:latin typeface="Calibri" charset="0"/>
              </a:rPr>
              <a:t>.</a:t>
            </a:r>
          </a:p>
          <a:p>
            <a:pPr defTabSz="914400">
              <a:spcBef>
                <a:spcPct val="20000"/>
              </a:spcBef>
              <a:buFontTx/>
              <a:buChar char="•"/>
            </a:pPr>
            <a:r>
              <a:rPr lang="it-IT" sz="1600" b="1" dirty="0">
                <a:solidFill>
                  <a:schemeClr val="bg1"/>
                </a:solidFill>
                <a:latin typeface="Calibri" charset="0"/>
              </a:rPr>
              <a:t>Il  </a:t>
            </a:r>
            <a:r>
              <a:rPr lang="it-IT" sz="1600" i="1" u="sng" dirty="0">
                <a:solidFill>
                  <a:schemeClr val="bg1"/>
                </a:solidFill>
                <a:latin typeface="Calibri" charset="0"/>
              </a:rPr>
              <a:t>danno </a:t>
            </a:r>
            <a:r>
              <a:rPr lang="it-IT" sz="1600" i="1" u="sng" dirty="0" smtClean="0">
                <a:solidFill>
                  <a:schemeClr val="bg1"/>
                </a:solidFill>
                <a:latin typeface="Calibri" charset="0"/>
              </a:rPr>
              <a:t>estetico.</a:t>
            </a:r>
            <a:endParaRPr lang="it-IT" sz="1600" b="1" dirty="0">
              <a:solidFill>
                <a:schemeClr val="bg1"/>
              </a:solidFill>
              <a:latin typeface="Calibri" charset="0"/>
            </a:endParaRPr>
          </a:p>
          <a:p>
            <a:pPr defTabSz="914400">
              <a:spcBef>
                <a:spcPct val="20000"/>
              </a:spcBef>
              <a:buFontTx/>
              <a:buChar char="•"/>
            </a:pPr>
            <a:endParaRPr lang="it-IT" sz="1600" b="1" dirty="0" smtClean="0">
              <a:solidFill>
                <a:srgbClr val="000000"/>
              </a:solidFill>
              <a:latin typeface="Calibri" charset="0"/>
            </a:endParaRPr>
          </a:p>
          <a:p>
            <a:pPr marL="0" indent="0" defTabSz="914400">
              <a:spcBef>
                <a:spcPct val="20000"/>
              </a:spcBef>
            </a:pPr>
            <a:endParaRPr lang="it-IT" sz="1600" b="1" dirty="0" smtClean="0">
              <a:solidFill>
                <a:srgbClr val="FF0000"/>
              </a:solidFill>
              <a:latin typeface="Calibri" charset="0"/>
            </a:endParaRPr>
          </a:p>
          <a:p>
            <a:pPr defTabSz="914400">
              <a:spcBef>
                <a:spcPct val="20000"/>
              </a:spcBef>
              <a:buFontTx/>
              <a:buChar char="•"/>
            </a:pPr>
            <a:endParaRPr lang="it-IT" sz="1800" b="1" dirty="0">
              <a:solidFill>
                <a:srgbClr val="000000"/>
              </a:solidFill>
              <a:latin typeface="Calibri" charset="0"/>
            </a:endParaRPr>
          </a:p>
        </p:txBody>
      </p:sp>
      <p:sp>
        <p:nvSpPr>
          <p:cNvPr id="75779" name="CasellaDiTesto 3"/>
          <p:cNvSpPr txBox="1">
            <a:spLocks noChangeArrowheads="1"/>
          </p:cNvSpPr>
          <p:nvPr/>
        </p:nvSpPr>
        <p:spPr bwMode="auto">
          <a:xfrm>
            <a:off x="539552" y="3573465"/>
            <a:ext cx="2743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1" hangingPunct="1"/>
            <a:r>
              <a:rPr lang="it-IT" sz="1400" b="1" dirty="0">
                <a:solidFill>
                  <a:schemeClr val="bg1"/>
                </a:solidFill>
              </a:rPr>
              <a:t>Materiale (alle cose)</a:t>
            </a:r>
          </a:p>
        </p:txBody>
      </p:sp>
      <p:sp>
        <p:nvSpPr>
          <p:cNvPr id="75780" name="CasellaDiTesto 4"/>
          <p:cNvSpPr txBox="1">
            <a:spLocks noChangeArrowheads="1"/>
          </p:cNvSpPr>
          <p:nvPr/>
        </p:nvSpPr>
        <p:spPr bwMode="auto">
          <a:xfrm>
            <a:off x="5940152" y="3410417"/>
            <a:ext cx="27432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1" hangingPunct="1"/>
            <a:r>
              <a:rPr lang="it-IT" sz="1400" b="1" dirty="0">
                <a:solidFill>
                  <a:srgbClr val="000000"/>
                </a:solidFill>
              </a:rPr>
              <a:t>Fisico (alla persona</a:t>
            </a:r>
            <a:r>
              <a:rPr lang="it-IT" sz="1400" b="1" dirty="0" smtClean="0">
                <a:solidFill>
                  <a:srgbClr val="000000"/>
                </a:solidFill>
              </a:rPr>
              <a:t>)</a:t>
            </a:r>
            <a:endParaRPr lang="it-IT" sz="1400" b="1" dirty="0">
              <a:solidFill>
                <a:srgbClr val="000000"/>
              </a:solidFill>
            </a:endParaRPr>
          </a:p>
          <a:p>
            <a:pPr algn="ctr" defTabSz="914400" eaLnBrk="1" hangingPunct="1">
              <a:buFont typeface="Arial" charset="0"/>
              <a:buChar char="•"/>
            </a:pPr>
            <a:r>
              <a:rPr lang="it-IT" sz="1400" i="1" dirty="0">
                <a:solidFill>
                  <a:srgbClr val="000000"/>
                </a:solidFill>
              </a:rPr>
              <a:t>Invalidità temporanea</a:t>
            </a:r>
          </a:p>
          <a:p>
            <a:pPr algn="ctr" defTabSz="914400" eaLnBrk="1" hangingPunct="1">
              <a:buFont typeface="Arial" charset="0"/>
              <a:buChar char="•"/>
            </a:pPr>
            <a:r>
              <a:rPr lang="it-IT" sz="1400" i="1" dirty="0">
                <a:solidFill>
                  <a:srgbClr val="000000"/>
                </a:solidFill>
              </a:rPr>
              <a:t>Invalidita permanente</a:t>
            </a:r>
          </a:p>
        </p:txBody>
      </p:sp>
      <p:sp>
        <p:nvSpPr>
          <p:cNvPr id="75781" name="CasellaDiTesto 5"/>
          <p:cNvSpPr txBox="1">
            <a:spLocks noChangeArrowheads="1"/>
          </p:cNvSpPr>
          <p:nvPr/>
        </p:nvSpPr>
        <p:spPr bwMode="auto">
          <a:xfrm>
            <a:off x="3347518" y="3501008"/>
            <a:ext cx="21605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a:r>
              <a:rPr lang="it-IT" sz="1800" b="1" dirty="0">
                <a:solidFill>
                  <a:srgbClr val="FF0000"/>
                </a:solidFill>
                <a:latin typeface="Times New Roman" charset="0"/>
              </a:rPr>
              <a:t>DANNO</a:t>
            </a:r>
          </a:p>
        </p:txBody>
      </p:sp>
    </p:spTree>
    <p:extLst>
      <p:ext uri="{BB962C8B-B14F-4D97-AF65-F5344CB8AC3E}">
        <p14:creationId xmlns:p14="http://schemas.microsoft.com/office/powerpoint/2010/main" xmlns="" val="166779135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457200" y="53975"/>
            <a:ext cx="8229600" cy="1143000"/>
          </a:xfrm>
        </p:spPr>
        <p:txBody>
          <a:bodyPr/>
          <a:lstStyle/>
          <a:p>
            <a:pPr eaLnBrk="1" hangingPunct="1"/>
            <a:r>
              <a:rPr lang="it-IT" sz="3600" dirty="0">
                <a:solidFill>
                  <a:srgbClr val="FF0000"/>
                </a:solidFill>
                <a:latin typeface="Helvetica Light Oblique"/>
                <a:ea typeface="ＭＳ Ｐゴシック" charset="0"/>
                <a:cs typeface="Helvetica Light Oblique"/>
              </a:rPr>
              <a:t>Responsabilità medica</a:t>
            </a:r>
          </a:p>
        </p:txBody>
      </p:sp>
      <p:sp>
        <p:nvSpPr>
          <p:cNvPr id="3075" name="Segnaposto contenuto 2"/>
          <p:cNvSpPr>
            <a:spLocks noGrp="1"/>
          </p:cNvSpPr>
          <p:nvPr>
            <p:ph idx="1"/>
          </p:nvPr>
        </p:nvSpPr>
        <p:spPr>
          <a:xfrm>
            <a:off x="179389" y="1412875"/>
            <a:ext cx="8713787" cy="4724400"/>
          </a:xfrm>
        </p:spPr>
        <p:txBody>
          <a:bodyPr/>
          <a:lstStyle/>
          <a:p>
            <a:pPr algn="ctr" eaLnBrk="1" hangingPunct="1">
              <a:buFont typeface="Arial" charset="0"/>
              <a:buNone/>
            </a:pPr>
            <a:r>
              <a:rPr lang="it-IT" b="1" i="1" u="sng" dirty="0">
                <a:solidFill>
                  <a:srgbClr val="000000"/>
                </a:solidFill>
                <a:latin typeface="Calibri" charset="0"/>
                <a:ea typeface="ＭＳ Ｐゴシック" charset="0"/>
                <a:cs typeface="ＭＳ Ｐゴシック" charset="0"/>
              </a:rPr>
              <a:t>Responsabilità contrattuale </a:t>
            </a:r>
          </a:p>
          <a:p>
            <a:pPr algn="ctr" eaLnBrk="1" hangingPunct="1">
              <a:buFont typeface="Arial" charset="0"/>
              <a:buNone/>
            </a:pPr>
            <a:r>
              <a:rPr lang="it-IT" sz="2800" dirty="0">
                <a:solidFill>
                  <a:srgbClr val="000000"/>
                </a:solidFill>
                <a:latin typeface="Calibri" charset="0"/>
                <a:ea typeface="ＭＳ Ｐゴシック" charset="0"/>
                <a:cs typeface="ＭＳ Ｐゴシック" charset="0"/>
              </a:rPr>
              <a:t>Per il contratto che si instaura fra il medico libero professionista e il paziente che ne paga la parcella</a:t>
            </a:r>
            <a:endParaRPr lang="it-IT" sz="4000" dirty="0">
              <a:solidFill>
                <a:srgbClr val="000000"/>
              </a:solidFill>
              <a:latin typeface="Calibri" charset="0"/>
              <a:ea typeface="ＭＳ Ｐゴシック" charset="0"/>
              <a:cs typeface="ＭＳ Ｐゴシック" charset="0"/>
            </a:endParaRPr>
          </a:p>
          <a:p>
            <a:pPr algn="ctr" eaLnBrk="1" hangingPunct="1">
              <a:buFont typeface="Arial" charset="0"/>
              <a:buNone/>
            </a:pPr>
            <a:endParaRPr lang="it-IT" sz="2800" dirty="0">
              <a:solidFill>
                <a:srgbClr val="000000"/>
              </a:solidFill>
              <a:latin typeface="Calibri" charset="0"/>
              <a:ea typeface="ＭＳ Ｐゴシック" charset="0"/>
              <a:cs typeface="ＭＳ Ｐゴシック" charset="0"/>
            </a:endParaRPr>
          </a:p>
          <a:p>
            <a:pPr algn="ctr" eaLnBrk="1" hangingPunct="1">
              <a:buFont typeface="Arial" charset="0"/>
              <a:buNone/>
            </a:pPr>
            <a:r>
              <a:rPr lang="it-IT" b="1" i="1" u="sng" dirty="0">
                <a:solidFill>
                  <a:srgbClr val="000000"/>
                </a:solidFill>
                <a:latin typeface="Calibri" charset="0"/>
                <a:ea typeface="ＭＳ Ｐゴシック" charset="0"/>
                <a:cs typeface="ＭＳ Ｐゴシック" charset="0"/>
              </a:rPr>
              <a:t>Responsabilità Extracontrattuale</a:t>
            </a:r>
          </a:p>
          <a:p>
            <a:pPr algn="ctr" eaLnBrk="1" hangingPunct="1">
              <a:buFont typeface="Arial" charset="0"/>
              <a:buNone/>
            </a:pPr>
            <a:r>
              <a:rPr lang="it-IT" sz="2800" dirty="0">
                <a:solidFill>
                  <a:srgbClr val="000000"/>
                </a:solidFill>
                <a:latin typeface="Calibri" charset="0"/>
                <a:ea typeface="ＭＳ Ｐゴシック" charset="0"/>
                <a:cs typeface="ＭＳ Ｐゴシック" charset="0"/>
              </a:rPr>
              <a:t>Quella che si instaura fra il medico dipendente di una struttura ospedaliera che non conosce precedentemente il paziente</a:t>
            </a:r>
          </a:p>
        </p:txBody>
      </p:sp>
      <p:pic>
        <p:nvPicPr>
          <p:cNvPr id="4"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457200" y="341661"/>
            <a:ext cx="8229600" cy="927100"/>
          </a:xfrm>
        </p:spPr>
        <p:txBody>
          <a:bodyPr/>
          <a:lstStyle/>
          <a:p>
            <a:pPr eaLnBrk="1" hangingPunct="1"/>
            <a:r>
              <a:rPr lang="it-IT" sz="4000" dirty="0">
                <a:solidFill>
                  <a:srgbClr val="FF0000"/>
                </a:solidFill>
                <a:latin typeface="Helvetica Light Oblique"/>
                <a:ea typeface="ＭＳ Ｐゴシック" charset="0"/>
                <a:cs typeface="Helvetica Light Oblique"/>
              </a:rPr>
              <a:t>Responsabilità medica</a:t>
            </a:r>
          </a:p>
        </p:txBody>
      </p:sp>
      <p:sp>
        <p:nvSpPr>
          <p:cNvPr id="5123" name="Segnaposto contenuto 2"/>
          <p:cNvSpPr>
            <a:spLocks noGrp="1"/>
          </p:cNvSpPr>
          <p:nvPr>
            <p:ph idx="1"/>
          </p:nvPr>
        </p:nvSpPr>
        <p:spPr>
          <a:xfrm>
            <a:off x="611560" y="1629719"/>
            <a:ext cx="8064896" cy="2087315"/>
          </a:xfrm>
        </p:spPr>
        <p:txBody>
          <a:bodyPr/>
          <a:lstStyle/>
          <a:p>
            <a:pPr algn="just" eaLnBrk="1" hangingPunct="1">
              <a:buFont typeface="Arial" charset="0"/>
              <a:buNone/>
            </a:pPr>
            <a:r>
              <a:rPr lang="it-IT" sz="1800" dirty="0" smtClean="0">
                <a:solidFill>
                  <a:srgbClr val="000000"/>
                </a:solidFill>
                <a:latin typeface="Calibri" charset="0"/>
                <a:ea typeface="ＭＳ Ｐゴシック" charset="0"/>
                <a:cs typeface="ＭＳ Ｐゴシック" charset="0"/>
              </a:rPr>
              <a:t> Nel </a:t>
            </a:r>
            <a:r>
              <a:rPr lang="it-IT" sz="1800" dirty="0">
                <a:solidFill>
                  <a:srgbClr val="000000"/>
                </a:solidFill>
                <a:latin typeface="Calibri" charset="0"/>
                <a:ea typeface="ＭＳ Ｐゴシック" charset="0"/>
                <a:cs typeface="ＭＳ Ｐゴシック" charset="0"/>
              </a:rPr>
              <a:t>99 la Corte di Cassazione, rigettando l</a:t>
            </a:r>
            <a:r>
              <a:rPr lang="ja-JP" altLang="it-IT" sz="1800" dirty="0">
                <a:solidFill>
                  <a:srgbClr val="000000"/>
                </a:solidFill>
                <a:latin typeface="Calibri" charset="0"/>
                <a:ea typeface="ＭＳ Ｐゴシック" charset="0"/>
                <a:cs typeface="ＭＳ Ｐゴシック" charset="0"/>
              </a:rPr>
              <a:t>’</a:t>
            </a:r>
            <a:r>
              <a:rPr lang="it-IT" altLang="ja-JP" sz="1800" dirty="0">
                <a:solidFill>
                  <a:srgbClr val="000000"/>
                </a:solidFill>
                <a:latin typeface="Calibri" charset="0"/>
                <a:ea typeface="ＭＳ Ｐゴシック" charset="0"/>
                <a:cs typeface="ＭＳ Ｐゴシック" charset="0"/>
              </a:rPr>
              <a:t>impostazione extra/contrattuale, </a:t>
            </a:r>
            <a:r>
              <a:rPr lang="it-IT" altLang="ja-JP" sz="1800" dirty="0" smtClean="0">
                <a:solidFill>
                  <a:srgbClr val="000000"/>
                </a:solidFill>
                <a:latin typeface="Calibri" charset="0"/>
                <a:ea typeface="ＭＳ Ｐゴシック" charset="0"/>
                <a:cs typeface="ＭＳ Ｐゴシック" charset="0"/>
              </a:rPr>
              <a:t>ha stabilito </a:t>
            </a:r>
            <a:r>
              <a:rPr lang="ja-JP" altLang="it-IT" sz="1800" dirty="0">
                <a:solidFill>
                  <a:srgbClr val="000000"/>
                </a:solidFill>
                <a:latin typeface="Calibri" charset="0"/>
                <a:ea typeface="ＭＳ Ｐゴシック" charset="0"/>
                <a:cs typeface="ＭＳ Ｐゴシック" charset="0"/>
              </a:rPr>
              <a:t>“</a:t>
            </a:r>
            <a:r>
              <a:rPr lang="it-IT" altLang="ja-JP" sz="1800" dirty="0">
                <a:solidFill>
                  <a:srgbClr val="000000"/>
                </a:solidFill>
                <a:latin typeface="Calibri" charset="0"/>
                <a:ea typeface="ＭＳ Ｐゴシック" charset="0"/>
                <a:cs typeface="ＭＳ Ｐゴシック" charset="0"/>
              </a:rPr>
              <a:t> </a:t>
            </a:r>
            <a:r>
              <a:rPr lang="it-IT" altLang="ja-JP" sz="1800" dirty="0" smtClean="0">
                <a:solidFill>
                  <a:srgbClr val="000000"/>
                </a:solidFill>
                <a:latin typeface="Calibri" charset="0"/>
                <a:ea typeface="ＭＳ Ｐゴシック" charset="0"/>
                <a:cs typeface="ＭＳ Ｐゴシック" charset="0"/>
              </a:rPr>
              <a:t>l’obbligazione </a:t>
            </a:r>
            <a:r>
              <a:rPr lang="it-IT" altLang="ja-JP" sz="1800" dirty="0">
                <a:solidFill>
                  <a:srgbClr val="000000"/>
                </a:solidFill>
                <a:latin typeface="Calibri" charset="0"/>
                <a:ea typeface="ＭＳ Ｐゴシック" charset="0"/>
                <a:cs typeface="ＭＳ Ｐゴシック" charset="0"/>
              </a:rPr>
              <a:t>da contatto sociale</a:t>
            </a:r>
            <a:r>
              <a:rPr lang="ja-JP" altLang="it-IT" sz="1800" dirty="0">
                <a:solidFill>
                  <a:srgbClr val="000000"/>
                </a:solidFill>
                <a:latin typeface="Calibri" charset="0"/>
                <a:ea typeface="ＭＳ Ｐゴシック" charset="0"/>
                <a:cs typeface="ＭＳ Ｐゴシック" charset="0"/>
              </a:rPr>
              <a:t>”</a:t>
            </a:r>
            <a:r>
              <a:rPr lang="it-IT" altLang="ja-JP" sz="1800" dirty="0">
                <a:solidFill>
                  <a:srgbClr val="000000"/>
                </a:solidFill>
                <a:latin typeface="Calibri" charset="0"/>
                <a:ea typeface="ＭＳ Ｐゴシック" charset="0"/>
                <a:cs typeface="ＭＳ Ｐゴシック" charset="0"/>
              </a:rPr>
              <a:t>: ovvero ad un soggetto qualificato come il medico è richiesta la perizia che ne deve contrassegnare </a:t>
            </a:r>
            <a:r>
              <a:rPr lang="it-IT" altLang="ja-JP" sz="1800" dirty="0" smtClean="0">
                <a:solidFill>
                  <a:srgbClr val="000000"/>
                </a:solidFill>
                <a:latin typeface="Calibri" charset="0"/>
                <a:ea typeface="ＭＳ Ｐゴシック" charset="0"/>
                <a:cs typeface="ＭＳ Ｐゴシック" charset="0"/>
              </a:rPr>
              <a:t>l’attività </a:t>
            </a:r>
            <a:r>
              <a:rPr lang="it-IT" altLang="ja-JP" sz="1800" dirty="0">
                <a:solidFill>
                  <a:srgbClr val="000000"/>
                </a:solidFill>
                <a:latin typeface="Calibri" charset="0"/>
                <a:ea typeface="ＭＳ Ｐゴシック" charset="0"/>
                <a:cs typeface="ＭＳ Ｐゴシック" charset="0"/>
              </a:rPr>
              <a:t>in ogni momento</a:t>
            </a:r>
            <a:r>
              <a:rPr lang="it-IT" altLang="ja-JP" sz="1800" dirty="0" smtClean="0">
                <a:solidFill>
                  <a:srgbClr val="000000"/>
                </a:solidFill>
                <a:latin typeface="Calibri" charset="0"/>
                <a:ea typeface="ＭＳ Ｐゴシック" charset="0"/>
                <a:cs typeface="ＭＳ Ｐゴシック" charset="0"/>
              </a:rPr>
              <a:t>.</a:t>
            </a:r>
            <a:endParaRPr lang="it-IT" altLang="ja-JP" sz="2000" dirty="0">
              <a:solidFill>
                <a:srgbClr val="000000"/>
              </a:solidFill>
              <a:latin typeface="Calibri" charset="0"/>
              <a:ea typeface="ＭＳ Ｐゴシック" charset="0"/>
              <a:cs typeface="ＭＳ Ｐゴシック" charset="0"/>
            </a:endParaRPr>
          </a:p>
          <a:p>
            <a:pPr algn="ctr" eaLnBrk="1" hangingPunct="1">
              <a:buFont typeface="Arial" charset="0"/>
              <a:buNone/>
            </a:pPr>
            <a:r>
              <a:rPr lang="it-IT" sz="2400" b="1" i="1" dirty="0">
                <a:solidFill>
                  <a:srgbClr val="000000"/>
                </a:solidFill>
                <a:latin typeface="Calibri" charset="0"/>
                <a:ea typeface="ＭＳ Ｐゴシック" charset="0"/>
                <a:cs typeface="ＭＳ Ｐゴシック" charset="0"/>
              </a:rPr>
              <a:t>Pertanto tutte le figure mediche rispondono per colpa contrattuale</a:t>
            </a:r>
          </a:p>
        </p:txBody>
      </p:sp>
      <p:sp>
        <p:nvSpPr>
          <p:cNvPr id="5124" name="Segnaposto contenuto 2"/>
          <p:cNvSpPr>
            <a:spLocks/>
          </p:cNvSpPr>
          <p:nvPr/>
        </p:nvSpPr>
        <p:spPr bwMode="auto">
          <a:xfrm>
            <a:off x="410915" y="3789042"/>
            <a:ext cx="8337551" cy="276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a:spcBef>
                <a:spcPct val="20000"/>
              </a:spcBef>
              <a:buFont typeface="Arial" charset="0"/>
              <a:buChar char="•"/>
            </a:pPr>
            <a:r>
              <a:rPr lang="it-IT" sz="2000" dirty="0" smtClean="0">
                <a:solidFill>
                  <a:srgbClr val="000000"/>
                </a:solidFill>
                <a:latin typeface="Calibri" charset="0"/>
              </a:rPr>
              <a:t>Le </a:t>
            </a:r>
            <a:r>
              <a:rPr lang="it-IT" sz="2000" dirty="0">
                <a:solidFill>
                  <a:srgbClr val="000000"/>
                </a:solidFill>
                <a:latin typeface="Calibri" charset="0"/>
              </a:rPr>
              <a:t>obbligazioni inerenti l'esercizio della professione sanitaria sono di comportamento e non di risultato, ovvero </a:t>
            </a:r>
            <a:r>
              <a:rPr lang="it-IT" sz="2000" b="1" i="1" dirty="0">
                <a:solidFill>
                  <a:srgbClr val="000000"/>
                </a:solidFill>
                <a:latin typeface="Calibri" charset="0"/>
              </a:rPr>
              <a:t>il professionista assumendo l'incarico si impegna a raggiungere il risultato sperato, ma non per conseguirlo</a:t>
            </a:r>
            <a:r>
              <a:rPr lang="it-IT" sz="2000" i="1" dirty="0">
                <a:solidFill>
                  <a:srgbClr val="000000"/>
                </a:solidFill>
                <a:latin typeface="Calibri" charset="0"/>
              </a:rPr>
              <a:t>.</a:t>
            </a:r>
          </a:p>
          <a:p>
            <a:pPr marL="342900" indent="-342900" algn="just">
              <a:spcBef>
                <a:spcPct val="20000"/>
              </a:spcBef>
              <a:buFont typeface="Arial" charset="0"/>
              <a:buChar char="•"/>
            </a:pPr>
            <a:r>
              <a:rPr lang="it-IT" sz="2000" dirty="0">
                <a:solidFill>
                  <a:srgbClr val="000000"/>
                </a:solidFill>
                <a:latin typeface="Calibri" charset="0"/>
              </a:rPr>
              <a:t>Tranne in alcune attività in cui la dottrina ha ravvisato un'obbligazione di risultato </a:t>
            </a:r>
            <a:r>
              <a:rPr lang="it-IT" sz="2000" b="1" i="1" dirty="0">
                <a:solidFill>
                  <a:srgbClr val="000000"/>
                </a:solidFill>
                <a:latin typeface="Calibri" charset="0"/>
              </a:rPr>
              <a:t>(la chirurgia estetica, l'anestesia, l'aborto, le protesi sostitutive, gli esami di laboratorio, la diagnosi istopatologica, la trasfusione di sangue, ecc..)</a:t>
            </a:r>
          </a:p>
        </p:txBody>
      </p:sp>
      <p:pic>
        <p:nvPicPr>
          <p:cNvPr id="5" name="Picture 8"/>
          <p:cNvPicPr>
            <a:picLocks noChangeAspect="1" noChangeArrowheads="1"/>
          </p:cNvPicPr>
          <p:nvPr/>
        </p:nvPicPr>
        <p:blipFill>
          <a:blip r:embed="rId2"/>
          <a:srcRect/>
          <a:stretch>
            <a:fillRect/>
          </a:stretch>
        </p:blipFill>
        <p:spPr bwMode="auto">
          <a:xfrm>
            <a:off x="467548" y="188641"/>
            <a:ext cx="981873" cy="936104"/>
          </a:xfrm>
          <a:prstGeom prst="rect">
            <a:avLst/>
          </a:prstGeom>
          <a:noFill/>
          <a:ln w="9525">
            <a:noFill/>
            <a:round/>
            <a:headEnd/>
            <a:tailEnd/>
          </a:ln>
          <a:effectLst>
            <a:reflection blurRad="6350" stA="52000" endA="300" endPos="35000" dir="5400000" sy="-100000" algn="bl" rotWithShape="0"/>
          </a:effectLst>
          <a:scene3d>
            <a:camera prst="orthographicFront"/>
            <a:lightRig rig="threePt" dir="t"/>
          </a:scene3d>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contenuto 2"/>
          <p:cNvSpPr>
            <a:spLocks noGrp="1"/>
          </p:cNvSpPr>
          <p:nvPr>
            <p:ph idx="1"/>
          </p:nvPr>
        </p:nvSpPr>
        <p:spPr>
          <a:xfrm>
            <a:off x="2771800" y="1783358"/>
            <a:ext cx="3733800" cy="4525962"/>
          </a:xfrm>
        </p:spPr>
        <p:txBody>
          <a:bodyPr/>
          <a:lstStyle/>
          <a:p>
            <a:pPr algn="ctr" eaLnBrk="1" hangingPunct="1">
              <a:buFont typeface="Arial" charset="0"/>
              <a:buNone/>
            </a:pPr>
            <a:r>
              <a:rPr lang="it-IT" sz="2800" dirty="0">
                <a:solidFill>
                  <a:srgbClr val="FF0000"/>
                </a:solidFill>
                <a:latin typeface="Calibri" charset="0"/>
                <a:ea typeface="ＭＳ Ｐゴシック" charset="0"/>
                <a:cs typeface="ＭＳ Ｐゴシック" charset="0"/>
              </a:rPr>
              <a:t> onere della prova  </a:t>
            </a:r>
          </a:p>
          <a:p>
            <a:pPr algn="ctr" eaLnBrk="1" hangingPunct="1">
              <a:buFont typeface="Arial" charset="0"/>
              <a:buNone/>
            </a:pPr>
            <a:endParaRPr lang="it-IT" sz="2800" dirty="0">
              <a:solidFill>
                <a:srgbClr val="FF0000"/>
              </a:solidFill>
              <a:latin typeface="Calibri" charset="0"/>
              <a:ea typeface="ＭＳ Ｐゴシック" charset="0"/>
              <a:cs typeface="ＭＳ Ｐゴシック" charset="0"/>
            </a:endParaRPr>
          </a:p>
          <a:p>
            <a:pPr algn="ctr" eaLnBrk="1" hangingPunct="1">
              <a:buFont typeface="Arial" charset="0"/>
              <a:buNone/>
            </a:pPr>
            <a:endParaRPr lang="it-IT" sz="2800" dirty="0">
              <a:solidFill>
                <a:srgbClr val="FF0000"/>
              </a:solidFill>
              <a:latin typeface="Calibri" charset="0"/>
              <a:ea typeface="ＭＳ Ｐゴシック" charset="0"/>
              <a:cs typeface="ＭＳ Ｐゴシック" charset="0"/>
            </a:endParaRPr>
          </a:p>
          <a:p>
            <a:pPr algn="ctr" eaLnBrk="1" hangingPunct="1">
              <a:buFont typeface="Arial" charset="0"/>
              <a:buNone/>
            </a:pPr>
            <a:r>
              <a:rPr lang="it-IT" sz="2800" dirty="0">
                <a:solidFill>
                  <a:srgbClr val="FF0000"/>
                </a:solidFill>
                <a:latin typeface="Calibri" charset="0"/>
                <a:ea typeface="ＭＳ Ｐゴシック" charset="0"/>
                <a:cs typeface="ＭＳ Ｐゴシック" charset="0"/>
              </a:rPr>
              <a:t>grado della colpa</a:t>
            </a:r>
          </a:p>
          <a:p>
            <a:pPr algn="ctr" eaLnBrk="1" hangingPunct="1">
              <a:buFont typeface="Arial" charset="0"/>
              <a:buNone/>
            </a:pPr>
            <a:r>
              <a:rPr lang="it-IT" sz="2800" dirty="0">
                <a:solidFill>
                  <a:srgbClr val="FF0000"/>
                </a:solidFill>
                <a:latin typeface="Calibri" charset="0"/>
                <a:ea typeface="ＭＳ Ｐゴシック" charset="0"/>
                <a:cs typeface="ＭＳ Ｐゴシック" charset="0"/>
              </a:rPr>
              <a:t> </a:t>
            </a:r>
          </a:p>
          <a:p>
            <a:pPr algn="ctr" eaLnBrk="1" hangingPunct="1">
              <a:buFont typeface="Arial" charset="0"/>
              <a:buNone/>
            </a:pPr>
            <a:endParaRPr lang="it-IT" sz="2800" dirty="0">
              <a:solidFill>
                <a:srgbClr val="FF0000"/>
              </a:solidFill>
              <a:latin typeface="Calibri" charset="0"/>
              <a:ea typeface="ＭＳ Ｐゴシック" charset="0"/>
              <a:cs typeface="ＭＳ Ｐゴシック" charset="0"/>
            </a:endParaRPr>
          </a:p>
          <a:p>
            <a:pPr algn="ctr" eaLnBrk="1" hangingPunct="1">
              <a:buFont typeface="Arial" charset="0"/>
              <a:buNone/>
            </a:pPr>
            <a:r>
              <a:rPr lang="it-IT" sz="2800" dirty="0">
                <a:solidFill>
                  <a:srgbClr val="FF0000"/>
                </a:solidFill>
                <a:latin typeface="Calibri" charset="0"/>
                <a:ea typeface="ＭＳ Ｐゴシック" charset="0"/>
                <a:cs typeface="ＭＳ Ｐゴシック" charset="0"/>
              </a:rPr>
              <a:t>termine di prescrizione </a:t>
            </a:r>
          </a:p>
        </p:txBody>
      </p:sp>
      <p:sp>
        <p:nvSpPr>
          <p:cNvPr id="4099" name="CasellaDiTesto 3"/>
          <p:cNvSpPr txBox="1">
            <a:spLocks noChangeArrowheads="1"/>
          </p:cNvSpPr>
          <p:nvPr/>
        </p:nvSpPr>
        <p:spPr bwMode="auto">
          <a:xfrm>
            <a:off x="539553" y="609601"/>
            <a:ext cx="232549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000000"/>
                </a:solidFill>
              </a:rPr>
              <a:t>Responsabilità Contrattuale </a:t>
            </a:r>
          </a:p>
        </p:txBody>
      </p:sp>
      <p:sp>
        <p:nvSpPr>
          <p:cNvPr id="4100" name="CasellaDiTesto 6"/>
          <p:cNvSpPr txBox="1">
            <a:spLocks noChangeArrowheads="1"/>
          </p:cNvSpPr>
          <p:nvPr/>
        </p:nvSpPr>
        <p:spPr bwMode="auto">
          <a:xfrm>
            <a:off x="6265294" y="609601"/>
            <a:ext cx="28432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000000"/>
                </a:solidFill>
              </a:rPr>
              <a:t>Responsabilità Extracontrattuale </a:t>
            </a:r>
          </a:p>
        </p:txBody>
      </p:sp>
      <p:sp>
        <p:nvSpPr>
          <p:cNvPr id="4101" name="CasellaDiTesto 7"/>
          <p:cNvSpPr txBox="1">
            <a:spLocks noChangeArrowheads="1"/>
          </p:cNvSpPr>
          <p:nvPr/>
        </p:nvSpPr>
        <p:spPr bwMode="auto">
          <a:xfrm>
            <a:off x="6281291" y="1839863"/>
            <a:ext cx="275520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1600" b="1" dirty="0">
                <a:solidFill>
                  <a:srgbClr val="0000FF"/>
                </a:solidFill>
              </a:rPr>
              <a:t>Il paziente deve provare danno colpa e nesso di causalità.</a:t>
            </a:r>
            <a:endParaRPr lang="it-IT" sz="2000" b="1" dirty="0">
              <a:solidFill>
                <a:srgbClr val="0000FF"/>
              </a:solidFill>
            </a:endParaRPr>
          </a:p>
        </p:txBody>
      </p:sp>
      <p:sp>
        <p:nvSpPr>
          <p:cNvPr id="4102" name="CasellaDiTesto 8"/>
          <p:cNvSpPr txBox="1">
            <a:spLocks noChangeArrowheads="1"/>
          </p:cNvSpPr>
          <p:nvPr/>
        </p:nvSpPr>
        <p:spPr bwMode="auto">
          <a:xfrm>
            <a:off x="518317" y="1772819"/>
            <a:ext cx="2397499"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1400" b="1" dirty="0">
                <a:solidFill>
                  <a:srgbClr val="000000"/>
                </a:solidFill>
              </a:rPr>
              <a:t>Il paziente deve provare  il danno e nesso mentre deve essere il medico a dimostrare la sua non colpa</a:t>
            </a:r>
          </a:p>
        </p:txBody>
      </p:sp>
      <p:sp>
        <p:nvSpPr>
          <p:cNvPr id="4103" name="CasellaDiTesto 9"/>
          <p:cNvSpPr txBox="1">
            <a:spLocks noChangeArrowheads="1"/>
          </p:cNvSpPr>
          <p:nvPr/>
        </p:nvSpPr>
        <p:spPr bwMode="auto">
          <a:xfrm>
            <a:off x="6136704" y="3429001"/>
            <a:ext cx="2971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0000FF"/>
                </a:solidFill>
              </a:rPr>
              <a:t>Colpa grave</a:t>
            </a:r>
          </a:p>
        </p:txBody>
      </p:sp>
      <p:sp>
        <p:nvSpPr>
          <p:cNvPr id="4104" name="CasellaDiTesto 10"/>
          <p:cNvSpPr txBox="1">
            <a:spLocks noChangeArrowheads="1"/>
          </p:cNvSpPr>
          <p:nvPr/>
        </p:nvSpPr>
        <p:spPr bwMode="auto">
          <a:xfrm>
            <a:off x="6136704" y="5013176"/>
            <a:ext cx="2971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0000FF"/>
                </a:solidFill>
              </a:rPr>
              <a:t>5 anni</a:t>
            </a:r>
          </a:p>
        </p:txBody>
      </p:sp>
      <p:sp>
        <p:nvSpPr>
          <p:cNvPr id="4105" name="CasellaDiTesto 11"/>
          <p:cNvSpPr txBox="1">
            <a:spLocks noChangeArrowheads="1"/>
          </p:cNvSpPr>
          <p:nvPr/>
        </p:nvSpPr>
        <p:spPr bwMode="auto">
          <a:xfrm>
            <a:off x="118020" y="4869160"/>
            <a:ext cx="2971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000000"/>
                </a:solidFill>
              </a:rPr>
              <a:t>10 anni</a:t>
            </a:r>
          </a:p>
        </p:txBody>
      </p:sp>
      <p:sp>
        <p:nvSpPr>
          <p:cNvPr id="4106" name="CasellaDiTesto 12"/>
          <p:cNvSpPr txBox="1">
            <a:spLocks noChangeArrowheads="1"/>
          </p:cNvSpPr>
          <p:nvPr/>
        </p:nvSpPr>
        <p:spPr bwMode="auto">
          <a:xfrm>
            <a:off x="160040" y="3392165"/>
            <a:ext cx="2971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000000"/>
                </a:solidFill>
              </a:rPr>
              <a:t>Colpa lieve</a:t>
            </a:r>
          </a:p>
        </p:txBody>
      </p:sp>
      <p:sp>
        <p:nvSpPr>
          <p:cNvPr id="4107" name="Text Box 11"/>
          <p:cNvSpPr txBox="1">
            <a:spLocks noChangeArrowheads="1"/>
          </p:cNvSpPr>
          <p:nvPr/>
        </p:nvSpPr>
        <p:spPr bwMode="auto">
          <a:xfrm>
            <a:off x="4283969" y="668339"/>
            <a:ext cx="7921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hangingPunct="1">
              <a:spcBef>
                <a:spcPct val="50000"/>
              </a:spcBef>
            </a:pPr>
            <a:r>
              <a:rPr lang="it-IT" sz="2400" b="1" dirty="0">
                <a:solidFill>
                  <a:srgbClr val="FF0066"/>
                </a:solidFill>
              </a:rPr>
              <a:t>vs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2562</TotalTime>
  <Words>2288</Words>
  <Application>Microsoft Macintosh PowerPoint</Application>
  <PresentationFormat>Presentazione su schermo (4:3)</PresentationFormat>
  <Paragraphs>277</Paragraphs>
  <Slides>43</Slides>
  <Notes>2</Notes>
  <HiddenSlides>0</HiddenSlides>
  <MMClips>0</MMClips>
  <ScaleCrop>false</ScaleCrop>
  <HeadingPairs>
    <vt:vector size="4" baseType="variant">
      <vt:variant>
        <vt:lpstr>Tema</vt:lpstr>
      </vt:variant>
      <vt:variant>
        <vt:i4>3</vt:i4>
      </vt:variant>
      <vt:variant>
        <vt:lpstr>Titoli diapositive</vt:lpstr>
      </vt:variant>
      <vt:variant>
        <vt:i4>43</vt:i4>
      </vt:variant>
    </vt:vector>
  </HeadingPairs>
  <TitlesOfParts>
    <vt:vector size="46" baseType="lpstr">
      <vt:lpstr>Tema di Office</vt:lpstr>
      <vt:lpstr>1_Tema di Office</vt:lpstr>
      <vt:lpstr>2_Tema di Office</vt:lpstr>
      <vt:lpstr>PRESCRIZIONE off-label  E ASPETTI MEDICO-LEGALI    </vt:lpstr>
      <vt:lpstr>Diapositiva 2</vt:lpstr>
      <vt:lpstr>Colpa/Dolo</vt:lpstr>
      <vt:lpstr>Diapositiva 4</vt:lpstr>
      <vt:lpstr>Diapositiva 5</vt:lpstr>
      <vt:lpstr>Diapositiva 6</vt:lpstr>
      <vt:lpstr>Responsabilità medica</vt:lpstr>
      <vt:lpstr>Responsabilità medica</vt:lpstr>
      <vt:lpstr>Diapositiva 9</vt:lpstr>
      <vt:lpstr>Diapositiva 10</vt:lpstr>
      <vt:lpstr>Diapositiva 11</vt:lpstr>
      <vt:lpstr>Diapositiva 12</vt:lpstr>
      <vt:lpstr>Onere della prova  (attualmente sempre a carico del medico)</vt:lpstr>
      <vt:lpstr>FARMACI</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 Sentenza 8254 della QUARTA SEZIONE PENALE </vt:lpstr>
      <vt:lpstr>La cubatura del fenomeno</vt:lpstr>
      <vt:lpstr>La cubatura del fenomeno</vt:lpstr>
      <vt:lpstr>Diapositiva 35</vt:lpstr>
      <vt:lpstr>Diapositiva 36</vt:lpstr>
      <vt:lpstr>Diapositiva 37</vt:lpstr>
      <vt:lpstr>Diapositiva 38</vt:lpstr>
      <vt:lpstr>Diapositiva 39</vt:lpstr>
      <vt:lpstr>Codice di deontologia medica</vt:lpstr>
      <vt:lpstr>Prof R. Zoia Ordinario Medicina Legale  UNIVERSITA’ DI MILANO  ‘’ IL DILETTANTISMO IN MEDICINA LEGALE’’</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Malpractice</dc:title>
  <dc:creator>Donato</dc:creator>
  <cp:lastModifiedBy>ianos</cp:lastModifiedBy>
  <cp:revision>115</cp:revision>
  <cp:lastPrinted>2015-10-19T06:29:20Z</cp:lastPrinted>
  <dcterms:created xsi:type="dcterms:W3CDTF">2011-09-06T20:13:29Z</dcterms:created>
  <dcterms:modified xsi:type="dcterms:W3CDTF">2015-11-03T10:42:03Z</dcterms:modified>
</cp:coreProperties>
</file>