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5" r:id="rId1"/>
  </p:sldMasterIdLst>
  <p:sldIdLst>
    <p:sldId id="256" r:id="rId2"/>
    <p:sldId id="257" r:id="rId3"/>
    <p:sldId id="267" r:id="rId4"/>
    <p:sldId id="258" r:id="rId5"/>
    <p:sldId id="266" r:id="rId6"/>
    <p:sldId id="260" r:id="rId7"/>
    <p:sldId id="268" r:id="rId8"/>
    <p:sldId id="261" r:id="rId9"/>
    <p:sldId id="262" r:id="rId10"/>
    <p:sldId id="263" r:id="rId11"/>
    <p:sldId id="264" r:id="rId12"/>
    <p:sldId id="265" r:id="rId13"/>
    <p:sldId id="269" r:id="rId14"/>
  </p:sldIdLst>
  <p:sldSz cx="9144000" cy="6858000" type="screen4x3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9C7D-B6ED-436E-B779-485E0DE80728}" type="datetimeFigureOut">
              <a:rPr lang="it-IT" smtClean="0"/>
              <a:t>07/06/2017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8EE5-881D-418F-9FA2-A10BE95F3D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7428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9C7D-B6ED-436E-B779-485E0DE80728}" type="datetimeFigureOut">
              <a:rPr lang="it-IT" smtClean="0"/>
              <a:t>07/06/2017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8EE5-881D-418F-9FA2-A10BE95F3D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348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9C7D-B6ED-436E-B779-485E0DE80728}" type="datetimeFigureOut">
              <a:rPr lang="it-IT" smtClean="0"/>
              <a:t>07/06/2017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8EE5-881D-418F-9FA2-A10BE95F3D6B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6328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9C7D-B6ED-436E-B779-485E0DE80728}" type="datetimeFigureOut">
              <a:rPr lang="it-IT" smtClean="0"/>
              <a:t>07/06/2017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8EE5-881D-418F-9FA2-A10BE95F3D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0157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9C7D-B6ED-436E-B779-485E0DE80728}" type="datetimeFigureOut">
              <a:rPr lang="it-IT" smtClean="0"/>
              <a:t>07/06/2017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8EE5-881D-418F-9FA2-A10BE95F3D6B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5253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9C7D-B6ED-436E-B779-485E0DE80728}" type="datetimeFigureOut">
              <a:rPr lang="it-IT" smtClean="0"/>
              <a:t>07/06/2017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8EE5-881D-418F-9FA2-A10BE95F3D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3182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9C7D-B6ED-436E-B779-485E0DE80728}" type="datetimeFigureOut">
              <a:rPr lang="it-IT" smtClean="0"/>
              <a:t>07/06/2017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8EE5-881D-418F-9FA2-A10BE95F3D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489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9C7D-B6ED-436E-B779-485E0DE80728}" type="datetimeFigureOut">
              <a:rPr lang="it-IT" smtClean="0"/>
              <a:t>07/06/2017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8EE5-881D-418F-9FA2-A10BE95F3D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2688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9C7D-B6ED-436E-B779-485E0DE80728}" type="datetimeFigureOut">
              <a:rPr lang="it-IT" smtClean="0"/>
              <a:t>07/06/2017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8EE5-881D-418F-9FA2-A10BE95F3D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2192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9C7D-B6ED-436E-B779-485E0DE80728}" type="datetimeFigureOut">
              <a:rPr lang="it-IT" smtClean="0"/>
              <a:t>07/06/2017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8EE5-881D-418F-9FA2-A10BE95F3D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7443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9C7D-B6ED-436E-B779-485E0DE80728}" type="datetimeFigureOut">
              <a:rPr lang="it-IT" smtClean="0"/>
              <a:t>07/06/2017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8EE5-881D-418F-9FA2-A10BE95F3D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298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9C7D-B6ED-436E-B779-485E0DE80728}" type="datetimeFigureOut">
              <a:rPr lang="it-IT" smtClean="0"/>
              <a:t>07/06/2017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8EE5-881D-418F-9FA2-A10BE95F3D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102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9C7D-B6ED-436E-B779-485E0DE80728}" type="datetimeFigureOut">
              <a:rPr lang="it-IT" smtClean="0"/>
              <a:t>07/06/2017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8EE5-881D-418F-9FA2-A10BE95F3D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394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9C7D-B6ED-436E-B779-485E0DE80728}" type="datetimeFigureOut">
              <a:rPr lang="it-IT" smtClean="0"/>
              <a:t>07/06/2017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8EE5-881D-418F-9FA2-A10BE95F3D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3995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9C7D-B6ED-436E-B779-485E0DE80728}" type="datetimeFigureOut">
              <a:rPr lang="it-IT" smtClean="0"/>
              <a:t>07/06/2017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8EE5-881D-418F-9FA2-A10BE95F3D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599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9C7D-B6ED-436E-B779-485E0DE80728}" type="datetimeFigureOut">
              <a:rPr lang="it-IT" smtClean="0"/>
              <a:t>07/06/2017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8EE5-881D-418F-9FA2-A10BE95F3D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5064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9C7D-B6ED-436E-B779-485E0DE80728}" type="datetimeFigureOut">
              <a:rPr lang="it-IT" smtClean="0"/>
              <a:t>07/06/2017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52C8EE5-881D-418F-9FA2-A10BE95F3D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822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  <p:sldLayoutId id="2147484028" r:id="rId13"/>
    <p:sldLayoutId id="2147484029" r:id="rId14"/>
    <p:sldLayoutId id="2147484030" r:id="rId15"/>
    <p:sldLayoutId id="214748403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6864" cy="177396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R.E.M.S. CRITICITA’ NELLA GESTIONE DEI PAZIENTI</a:t>
            </a:r>
            <a:endParaRPr lang="it-IT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87624" y="2564904"/>
            <a:ext cx="6912768" cy="3600400"/>
          </a:xfrm>
          <a:ln>
            <a:solidFill>
              <a:srgbClr val="002060"/>
            </a:solidFill>
          </a:ln>
        </p:spPr>
        <p:txBody>
          <a:bodyPr>
            <a:normAutofit fontScale="55000" lnSpcReduction="20000"/>
          </a:bodyPr>
          <a:lstStyle/>
          <a:p>
            <a:endParaRPr lang="it-IT" dirty="0" smtClean="0"/>
          </a:p>
          <a:p>
            <a:pPr algn="ctr"/>
            <a:r>
              <a:rPr lang="it-IT" sz="4500" b="1" i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 confini della </a:t>
            </a:r>
            <a:r>
              <a:rPr lang="it-IT" sz="4500" b="1" i="1" dirty="0" err="1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hubris</a:t>
            </a:r>
            <a:r>
              <a:rPr lang="it-IT" sz="4500" b="1" i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dalla </a:t>
            </a:r>
            <a:r>
              <a:rPr lang="it-IT" sz="4500" b="1" i="1" dirty="0" err="1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normalita’</a:t>
            </a:r>
            <a:r>
              <a:rPr lang="it-IT" sz="4500" b="1" i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alla </a:t>
            </a:r>
          </a:p>
          <a:p>
            <a:pPr algn="ctr"/>
            <a:r>
              <a:rPr lang="it-IT" sz="4500" b="1" i="1" dirty="0" err="1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bipolarita’</a:t>
            </a:r>
            <a:endParaRPr lang="it-IT" sz="4500" b="1" i="1" dirty="0" smtClean="0">
              <a:ln w="22225">
                <a:solidFill>
                  <a:srgbClr val="00206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it-IT" sz="4500" b="1" i="1" dirty="0">
              <a:ln w="22225">
                <a:solidFill>
                  <a:srgbClr val="00206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it-IT" sz="4500" b="1" i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Siracusa, 8-10 giugno 2017</a:t>
            </a:r>
          </a:p>
          <a:p>
            <a:pPr algn="ctr"/>
            <a:endParaRPr lang="it-IT" sz="5100" b="1" i="1" dirty="0" smtClean="0">
              <a:ln w="22225">
                <a:solidFill>
                  <a:srgbClr val="00206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it-IT" sz="5100" b="1" i="1" dirty="0">
              <a:ln w="22225">
                <a:solidFill>
                  <a:srgbClr val="00206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it-IT" sz="5100" b="1" i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Relatore dott. Ferruccio Giovanetti</a:t>
            </a:r>
            <a:endParaRPr lang="it-IT" sz="5100" b="1" i="1" dirty="0">
              <a:ln w="22225">
                <a:solidFill>
                  <a:srgbClr val="00206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320" y="5540996"/>
            <a:ext cx="768680" cy="13170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598" y="620688"/>
            <a:ext cx="7850833" cy="731168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solidFill>
                  <a:srgbClr val="002060"/>
                </a:solidFill>
              </a:rPr>
              <a:t>Criticità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599" y="1844824"/>
            <a:ext cx="7850833" cy="4412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PRINCIPIO </a:t>
            </a:r>
            <a:r>
              <a:rPr lang="it-IT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</a:t>
            </a:r>
            <a:r>
              <a:rPr lang="it-IT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TERRITORIALITA’</a:t>
            </a:r>
          </a:p>
          <a:p>
            <a:pPr algn="ctr">
              <a:buFont typeface="Wingdings" pitchFamily="2" charset="2"/>
              <a:buChar char="ü"/>
            </a:pP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 propone un “aiuto” tra le Regioni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MANCANZA </a:t>
            </a:r>
            <a:r>
              <a:rPr lang="it-IT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POSTI LETTO NELLE </a:t>
            </a:r>
            <a:r>
              <a:rPr lang="it-IT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R.E.M.S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ctr">
              <a:buFont typeface="Wingdings" pitchFamily="2" charset="2"/>
              <a:buChar char="ü"/>
            </a:pP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Attuale mancanza di posti letto (più di 600 persone)</a:t>
            </a:r>
          </a:p>
          <a:p>
            <a:pPr algn="ctr">
              <a:buFont typeface="Wingdings" pitchFamily="2" charset="2"/>
              <a:buChar char="ü"/>
            </a:pP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 i nuovi internati?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MANCANZA </a:t>
            </a:r>
            <a:r>
              <a:rPr lang="it-IT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STRUTTURE INTERMEDIE</a:t>
            </a:r>
          </a:p>
          <a:p>
            <a:pPr algn="ctr">
              <a:buFont typeface="Wingdings" pitchFamily="2" charset="2"/>
              <a:buChar char="ü"/>
            </a:pP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Non ci sono strutture per accogliere i “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dimissibili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</a:p>
        </p:txBody>
      </p:sp>
      <p:sp>
        <p:nvSpPr>
          <p:cNvPr id="5" name="Rettangolo 4"/>
          <p:cNvSpPr/>
          <p:nvPr/>
        </p:nvSpPr>
        <p:spPr>
          <a:xfrm>
            <a:off x="251520" y="116632"/>
            <a:ext cx="8640960" cy="648072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320" y="5540996"/>
            <a:ext cx="768680" cy="13170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598" y="1988840"/>
            <a:ext cx="7994849" cy="4052523"/>
          </a:xfrm>
        </p:spPr>
        <p:txBody>
          <a:bodyPr/>
          <a:lstStyle/>
          <a:p>
            <a:pPr algn="ctr">
              <a:buNone/>
            </a:pPr>
            <a:endParaRPr lang="it-IT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r>
              <a:rPr lang="it-IT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 </a:t>
            </a:r>
            <a:r>
              <a:rPr lang="it-IT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COLLOCAZIONE DELLE </a:t>
            </a:r>
            <a:r>
              <a:rPr lang="it-IT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DONNE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algn="just">
              <a:buFont typeface="Wingdings" pitchFamily="2" charset="2"/>
              <a:buChar char="§"/>
            </a:pP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Ci sono ancora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N°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53 donne che devono essere destinate a nuclei riservati </a:t>
            </a: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850833" cy="731168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solidFill>
                  <a:srgbClr val="002060"/>
                </a:solidFill>
              </a:rPr>
              <a:t>Criticità</a:t>
            </a:r>
          </a:p>
        </p:txBody>
      </p:sp>
      <p:sp>
        <p:nvSpPr>
          <p:cNvPr id="7" name="Rettangolo 6"/>
          <p:cNvSpPr/>
          <p:nvPr/>
        </p:nvSpPr>
        <p:spPr>
          <a:xfrm>
            <a:off x="251520" y="116632"/>
            <a:ext cx="8640960" cy="648072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320" y="5540996"/>
            <a:ext cx="768680" cy="13170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39115" y="404664"/>
            <a:ext cx="4536504" cy="720080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002060"/>
                </a:solidFill>
              </a:rPr>
              <a:t>IL RUOLO DEL PRIVATO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1949" y="3140968"/>
            <a:ext cx="7850833" cy="4340555"/>
          </a:xfrm>
        </p:spPr>
        <p:txBody>
          <a:bodyPr>
            <a:normAutofit/>
          </a:bodyPr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 algn="just">
              <a:buFont typeface="Wingdings" pitchFamily="2" charset="2"/>
              <a:buChar char="§"/>
            </a:pP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Garanzie sul servizio erogato</a:t>
            </a:r>
          </a:p>
          <a:p>
            <a:pPr algn="just">
              <a:buFont typeface="Wingdings" pitchFamily="2" charset="2"/>
              <a:buChar char="§"/>
            </a:pP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controlli a cui siamo sottoposti</a:t>
            </a:r>
          </a:p>
          <a:p>
            <a:pPr algn="just">
              <a:buFont typeface="Wingdings" pitchFamily="2" charset="2"/>
              <a:buChar char="§"/>
            </a:pP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Investimento di fondi privati </a:t>
            </a:r>
          </a:p>
          <a:p>
            <a:pPr algn="just">
              <a:buFont typeface="Wingdings" pitchFamily="2" charset="2"/>
              <a:buChar char="§"/>
            </a:pP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Piano di rientro non a discapito del servizio</a:t>
            </a:r>
          </a:p>
          <a:p>
            <a:pPr algn="just">
              <a:buFont typeface="Wingdings" pitchFamily="2" charset="2"/>
              <a:buChar char="§"/>
            </a:pP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un costo minore rispetto al servizio pubblico</a:t>
            </a:r>
          </a:p>
          <a:p>
            <a:pPr algn="just">
              <a:buFont typeface="Wingdings" pitchFamily="2" charset="2"/>
              <a:buChar char="§"/>
            </a:pPr>
            <a:endParaRPr lang="it-IT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Risultati immagini per privato e 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879" y="1124744"/>
            <a:ext cx="3990975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251520" y="116632"/>
            <a:ext cx="8640960" cy="648072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320" y="5540996"/>
            <a:ext cx="768680" cy="13170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51520" y="116632"/>
            <a:ext cx="8640960" cy="648072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609598" y="548680"/>
            <a:ext cx="7850833" cy="576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5400" dirty="0" smtClean="0"/>
          </a:p>
          <a:p>
            <a:pPr marL="0" indent="0" algn="ctr">
              <a:buNone/>
            </a:pPr>
            <a:endParaRPr lang="it-IT" sz="5400" dirty="0" smtClean="0"/>
          </a:p>
          <a:p>
            <a:pPr marL="0" indent="0" algn="ctr">
              <a:buNone/>
            </a:pPr>
            <a:r>
              <a:rPr lang="it-IT" sz="5400" dirty="0" smtClean="0">
                <a:solidFill>
                  <a:srgbClr val="002060"/>
                </a:solidFill>
              </a:rPr>
              <a:t>Grazie per l’attenzione</a:t>
            </a:r>
          </a:p>
          <a:p>
            <a:pPr marL="0" indent="0" algn="ctr">
              <a:buNone/>
            </a:pPr>
            <a:endParaRPr lang="it-IT" sz="3200" dirty="0"/>
          </a:p>
          <a:p>
            <a:pPr marL="0" indent="0" algn="ctr">
              <a:buNone/>
            </a:pPr>
            <a:endParaRPr lang="it-IT" sz="3200" dirty="0"/>
          </a:p>
          <a:p>
            <a:pPr marL="0" indent="0" algn="ctr">
              <a:buNone/>
            </a:pPr>
            <a:r>
              <a:rPr lang="it-IT" sz="3200" dirty="0" smtClean="0"/>
              <a:t>Dott. Giovanetti Ferruccio</a:t>
            </a:r>
          </a:p>
          <a:p>
            <a:pPr marL="0" indent="0" algn="ctr">
              <a:buNone/>
            </a:pPr>
            <a:r>
              <a:rPr lang="it-IT" sz="3200" dirty="0" smtClean="0"/>
              <a:t>giovanettiferruccio@gmail.com</a:t>
            </a:r>
            <a:endParaRPr lang="it-IT" sz="32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04664"/>
            <a:ext cx="1176786" cy="201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1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034" y="188640"/>
            <a:ext cx="8534400" cy="104016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</a:rPr>
              <a:t>R.E.M.S. GRUPPO ATENA</a:t>
            </a:r>
            <a:br>
              <a:rPr lang="it-IT" b="1" dirty="0" smtClean="0">
                <a:solidFill>
                  <a:srgbClr val="002060"/>
                </a:solidFill>
              </a:rPr>
            </a:br>
            <a:r>
              <a:rPr lang="it-IT" b="1" dirty="0" smtClean="0">
                <a:solidFill>
                  <a:srgbClr val="002060"/>
                </a:solidFill>
              </a:rPr>
              <a:t>Marche</a:t>
            </a: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963" y="1916832"/>
            <a:ext cx="7782542" cy="437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251520" y="116632"/>
            <a:ext cx="8640960" cy="648072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6" y="5661248"/>
            <a:ext cx="698494" cy="11967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034" y="188640"/>
            <a:ext cx="8534400" cy="104016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</a:rPr>
              <a:t>R.E.M.S. GRUPPO ATENA</a:t>
            </a:r>
            <a:br>
              <a:rPr lang="it-IT" b="1" dirty="0" smtClean="0">
                <a:solidFill>
                  <a:srgbClr val="002060"/>
                </a:solidFill>
              </a:rPr>
            </a:br>
            <a:r>
              <a:rPr lang="it-IT" b="1" dirty="0" smtClean="0">
                <a:solidFill>
                  <a:srgbClr val="002060"/>
                </a:solidFill>
              </a:rPr>
              <a:t>Marche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51520" y="116632"/>
            <a:ext cx="8640960" cy="648072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320" y="5540996"/>
            <a:ext cx="768680" cy="131700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34" y="1439199"/>
            <a:ext cx="6372200" cy="477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05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25153" y="476672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 smtClean="0">
                <a:solidFill>
                  <a:srgbClr val="002060"/>
                </a:solidFill>
              </a:rPr>
              <a:t>CRITICITA’</a:t>
            </a:r>
            <a:endParaRPr lang="it-IT" sz="3200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596" y="1340768"/>
            <a:ext cx="7778825" cy="5132643"/>
          </a:xfrm>
          <a:noFill/>
        </p:spPr>
        <p:txBody>
          <a:bodyPr/>
          <a:lstStyle/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 RAPPORTI CON LA MAGISTRATURA</a:t>
            </a:r>
          </a:p>
          <a:p>
            <a:pPr algn="ctr">
              <a:buNone/>
            </a:pPr>
            <a:endParaRPr lang="it-IT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endParaRPr lang="it-IT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endParaRPr lang="it-IT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Richieste sui presidi di sicurezza</a:t>
            </a:r>
          </a:p>
          <a:p>
            <a:pPr algn="just">
              <a:buFont typeface="Wingdings" pitchFamily="2" charset="2"/>
              <a:buChar char="§"/>
            </a:pPr>
            <a:r>
              <a:rPr lang="it-IT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Difficoltà di “aprire” a nuove prospettive progettuali</a:t>
            </a:r>
          </a:p>
          <a:p>
            <a:pPr algn="just">
              <a:buFont typeface="Wingdings" pitchFamily="2" charset="2"/>
              <a:buChar char="§"/>
            </a:pPr>
            <a:r>
              <a:rPr lang="it-IT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Paziente inteso come “internato” quindi, sottoposto all’Ordinamento Penitenziario</a:t>
            </a:r>
          </a:p>
        </p:txBody>
      </p:sp>
      <p:sp>
        <p:nvSpPr>
          <p:cNvPr id="8" name="Rettangolo 7"/>
          <p:cNvSpPr/>
          <p:nvPr/>
        </p:nvSpPr>
        <p:spPr>
          <a:xfrm>
            <a:off x="251520" y="116632"/>
            <a:ext cx="8640960" cy="648072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320" y="5540996"/>
            <a:ext cx="768680" cy="13170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 smtClean="0">
                <a:solidFill>
                  <a:srgbClr val="002060"/>
                </a:solidFill>
              </a:rPr>
              <a:t>CRITICITA’</a:t>
            </a:r>
            <a:endParaRPr lang="it-IT" sz="3200" b="1" dirty="0">
              <a:solidFill>
                <a:srgbClr val="002060"/>
              </a:solidFill>
            </a:endParaRPr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1398143" y="1466225"/>
            <a:ext cx="6347714" cy="3880773"/>
          </a:xfrm>
        </p:spPr>
        <p:txBody>
          <a:bodyPr/>
          <a:lstStyle/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PREVENZIONE ARCHITETTONICA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sz="2800" dirty="0" smtClean="0"/>
              <a:t>Verso il nuovo presidio</a:t>
            </a:r>
          </a:p>
        </p:txBody>
      </p:sp>
      <p:sp>
        <p:nvSpPr>
          <p:cNvPr id="8" name="Rettangolo 7"/>
          <p:cNvSpPr/>
          <p:nvPr/>
        </p:nvSpPr>
        <p:spPr>
          <a:xfrm>
            <a:off x="251520" y="116632"/>
            <a:ext cx="8640960" cy="648072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320" y="5540996"/>
            <a:ext cx="768680" cy="13170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017" y="3514607"/>
            <a:ext cx="3696990" cy="299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2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213770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b="1" dirty="0" smtClean="0">
                <a:solidFill>
                  <a:srgbClr val="002060"/>
                </a:solidFill>
              </a:rPr>
              <a:t>R.E.M.S. ABBADASSE</a:t>
            </a:r>
            <a:br>
              <a:rPr lang="it-IT" sz="3200" b="1" dirty="0" smtClean="0">
                <a:solidFill>
                  <a:srgbClr val="002060"/>
                </a:solidFill>
              </a:rPr>
            </a:br>
            <a:r>
              <a:rPr lang="it-IT" sz="3200" b="1" dirty="0" smtClean="0">
                <a:solidFill>
                  <a:srgbClr val="002060"/>
                </a:solidFill>
              </a:rPr>
              <a:t>Ex casa mandamentale Macerata Feltria</a:t>
            </a:r>
            <a:endParaRPr lang="it-IT" sz="3200" b="1" dirty="0">
              <a:solidFill>
                <a:srgbClr val="00206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990" y="1628800"/>
            <a:ext cx="6973005" cy="5024256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251520" y="116632"/>
            <a:ext cx="8640960" cy="648072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320" y="5540996"/>
            <a:ext cx="768680" cy="13170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213770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b="1" dirty="0" smtClean="0">
                <a:solidFill>
                  <a:srgbClr val="002060"/>
                </a:solidFill>
              </a:rPr>
              <a:t>R.E.M.S. ABBADASSE</a:t>
            </a:r>
            <a:br>
              <a:rPr lang="it-IT" sz="3200" b="1" dirty="0" smtClean="0">
                <a:solidFill>
                  <a:srgbClr val="002060"/>
                </a:solidFill>
              </a:rPr>
            </a:br>
            <a:r>
              <a:rPr lang="it-IT" sz="3200" b="1" dirty="0" smtClean="0">
                <a:solidFill>
                  <a:srgbClr val="002060"/>
                </a:solidFill>
              </a:rPr>
              <a:t>Ex casa mandamentale Macerata Feltria</a:t>
            </a:r>
            <a:endParaRPr lang="it-IT" sz="3200" b="1" dirty="0">
              <a:solidFill>
                <a:srgbClr val="00206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51520" y="116632"/>
            <a:ext cx="8640960" cy="648072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320" y="5540996"/>
            <a:ext cx="768680" cy="131700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936" y="1703164"/>
            <a:ext cx="5724128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5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598" y="1412776"/>
            <a:ext cx="7778825" cy="4628587"/>
          </a:xfrm>
        </p:spPr>
        <p:txBody>
          <a:bodyPr>
            <a:normAutofit/>
          </a:bodyPr>
          <a:lstStyle/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IL PROBLEMA DELLA NOSTRA </a:t>
            </a:r>
            <a:r>
              <a:rPr lang="it-IT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SICUREZZA</a:t>
            </a:r>
          </a:p>
          <a:p>
            <a:pPr algn="ctr">
              <a:buNone/>
            </a:pPr>
            <a:endParaRPr lang="it-IT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endParaRPr lang="it-IT" dirty="0" smtClean="0"/>
          </a:p>
          <a:p>
            <a:pPr algn="just">
              <a:buFont typeface="Wingdings" pitchFamily="2" charset="2"/>
              <a:buChar char="§"/>
            </a:pP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Il grande problema della sicurezza degli operatori che hanno un nuovo mandato </a:t>
            </a:r>
          </a:p>
          <a:p>
            <a:pPr algn="just">
              <a:buFont typeface="Wingdings" pitchFamily="2" charset="2"/>
              <a:buChar char="§"/>
            </a:pP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caso di aggressione e/o fuga chi tutela il nostro operato?</a:t>
            </a:r>
          </a:p>
          <a:p>
            <a:pPr algn="just">
              <a:buFont typeface="Wingdings" pitchFamily="2" charset="2"/>
              <a:buChar char="§"/>
            </a:pP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Rapporti con le Forze </a:t>
            </a:r>
            <a:r>
              <a:rPr lang="it-IT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dell’Ordine</a:t>
            </a:r>
            <a:endParaRPr lang="it-IT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 smtClean="0">
                <a:solidFill>
                  <a:srgbClr val="002060"/>
                </a:solidFill>
              </a:rPr>
              <a:t>CRITICITA’</a:t>
            </a:r>
            <a:endParaRPr lang="it-IT" sz="3200" b="1" dirty="0">
              <a:solidFill>
                <a:srgbClr val="00206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51520" y="116632"/>
            <a:ext cx="8640960" cy="648072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320" y="5540996"/>
            <a:ext cx="768680" cy="13170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598" y="2160590"/>
            <a:ext cx="7922841" cy="3880773"/>
          </a:xfrm>
        </p:spPr>
        <p:txBody>
          <a:bodyPr/>
          <a:lstStyle/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PROBLEMI </a:t>
            </a:r>
            <a:r>
              <a:rPr lang="it-IT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</a:t>
            </a:r>
            <a:r>
              <a:rPr lang="it-IT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GESTIONE DEL PAZIENTE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algn="just">
              <a:buFont typeface="Wingdings" pitchFamily="2" charset="2"/>
              <a:buChar char="§"/>
            </a:pP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Il nostro lavoro con i pazienti “difficili” si fonda su un costante e quotidiano lavoro di équipe</a:t>
            </a:r>
          </a:p>
          <a:p>
            <a:pPr algn="just">
              <a:buFont typeface="Wingdings" pitchFamily="2" charset="2"/>
              <a:buChar char="§"/>
            </a:pPr>
            <a:endParaRPr lang="it-IT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 smtClean="0">
                <a:solidFill>
                  <a:srgbClr val="002060"/>
                </a:solidFill>
              </a:rPr>
              <a:t>CRITICITA’</a:t>
            </a:r>
            <a:endParaRPr lang="it-IT" sz="3200" b="1" dirty="0">
              <a:solidFill>
                <a:srgbClr val="00206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51520" y="116632"/>
            <a:ext cx="8640960" cy="648072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320" y="5517232"/>
            <a:ext cx="768680" cy="13170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352</TotalTime>
  <Words>257</Words>
  <Application>Microsoft Office PowerPoint</Application>
  <PresentationFormat>Presentazione su schermo (4:3)</PresentationFormat>
  <Paragraphs>72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Trebuchet MS</vt:lpstr>
      <vt:lpstr>Wingdings</vt:lpstr>
      <vt:lpstr>Wingdings 3</vt:lpstr>
      <vt:lpstr>Sfaccettatura</vt:lpstr>
      <vt:lpstr>R.E.M.S. CRITICITA’ NELLA GESTIONE DEI PAZIENTI</vt:lpstr>
      <vt:lpstr>R.E.M.S. GRUPPO ATENA Marche</vt:lpstr>
      <vt:lpstr>R.E.M.S. GRUPPO ATENA Marche</vt:lpstr>
      <vt:lpstr>CRITICITA’</vt:lpstr>
      <vt:lpstr>CRITICITA’</vt:lpstr>
      <vt:lpstr>R.E.M.S. ABBADASSE Ex casa mandamentale Macerata Feltria</vt:lpstr>
      <vt:lpstr>R.E.M.S. ABBADASSE Ex casa mandamentale Macerata Feltria</vt:lpstr>
      <vt:lpstr>CRITICITA’</vt:lpstr>
      <vt:lpstr>CRITICITA’</vt:lpstr>
      <vt:lpstr>Criticità</vt:lpstr>
      <vt:lpstr>Criticità</vt:lpstr>
      <vt:lpstr>IL RUOLO DEL PRIVATO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Benessere</cp:lastModifiedBy>
  <cp:revision>19</cp:revision>
  <cp:lastPrinted>2017-06-07T14:22:36Z</cp:lastPrinted>
  <dcterms:created xsi:type="dcterms:W3CDTF">2017-06-06T13:33:30Z</dcterms:created>
  <dcterms:modified xsi:type="dcterms:W3CDTF">2017-06-07T15:43:23Z</dcterms:modified>
</cp:coreProperties>
</file>