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64" r:id="rId1"/>
  </p:sldMasterIdLst>
  <p:notesMasterIdLst>
    <p:notesMasterId r:id="rId30"/>
  </p:notesMasterIdLst>
  <p:sldIdLst>
    <p:sldId id="283" r:id="rId2"/>
    <p:sldId id="289" r:id="rId3"/>
    <p:sldId id="285" r:id="rId4"/>
    <p:sldId id="292" r:id="rId5"/>
    <p:sldId id="290" r:id="rId6"/>
    <p:sldId id="286" r:id="rId7"/>
    <p:sldId id="284" r:id="rId8"/>
    <p:sldId id="293" r:id="rId9"/>
    <p:sldId id="291" r:id="rId10"/>
    <p:sldId id="294" r:id="rId11"/>
    <p:sldId id="295" r:id="rId12"/>
    <p:sldId id="296" r:id="rId13"/>
    <p:sldId id="297" r:id="rId14"/>
    <p:sldId id="312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</p:sldIdLst>
  <p:sldSz cx="10680700" cy="7556500"/>
  <p:notesSz cx="6858000" cy="9144000"/>
  <p:defaultTextStyle>
    <a:defPPr marL="0" marR="0" indent="0" algn="l" defTabSz="91429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21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521377" algn="l" defTabSz="521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1042752" algn="l" defTabSz="521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564131" algn="l" defTabSz="521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2085506" algn="l" defTabSz="521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606882" algn="l" defTabSz="521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3128260" algn="l" defTabSz="521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649635" algn="l" defTabSz="521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4171013" algn="l" defTabSz="521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335" userDrawn="1">
          <p15:clr>
            <a:srgbClr val="A4A3A4"/>
          </p15:clr>
        </p15:guide>
        <p15:guide id="2" pos="336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guel Rechichi" initials="MR" lastIdx="1" clrIdx="0"/>
  <p:cmAuthor id="1" name="Luigi Verdari" initials="LV" lastIdx="2" clrIdx="1">
    <p:extLst>
      <p:ext uri="{19B8F6BF-5375-455C-9EA6-DF929625EA0E}">
        <p15:presenceInfo xmlns:p15="http://schemas.microsoft.com/office/powerpoint/2012/main" userId="140d23c46c5c8f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2C93B3"/>
              </a:solidFill>
              <a:prstDash val="solid"/>
              <a:round/>
            </a:ln>
          </a:left>
          <a:right>
            <a:ln w="9525" cap="flat">
              <a:solidFill>
                <a:srgbClr val="2C93B3"/>
              </a:solidFill>
              <a:prstDash val="solid"/>
              <a:round/>
            </a:ln>
          </a:right>
          <a:top>
            <a:ln w="9525" cap="flat">
              <a:solidFill>
                <a:srgbClr val="2C93B3"/>
              </a:solidFill>
              <a:prstDash val="solid"/>
              <a:round/>
            </a:ln>
          </a:top>
          <a:bottom>
            <a:ln w="9525" cap="flat">
              <a:solidFill>
                <a:srgbClr val="2C93B3"/>
              </a:solidFill>
              <a:prstDash val="solid"/>
              <a:round/>
            </a:ln>
          </a:bottom>
          <a:insideH>
            <a:ln w="9525" cap="flat">
              <a:solidFill>
                <a:srgbClr val="2C93B3"/>
              </a:solidFill>
              <a:prstDash val="solid"/>
              <a:round/>
            </a:ln>
          </a:insideH>
          <a:insideV>
            <a:ln w="9525" cap="flat">
              <a:solidFill>
                <a:srgbClr val="2C93B3"/>
              </a:solidFill>
              <a:prstDash val="solid"/>
              <a:round/>
            </a:ln>
          </a:insideV>
        </a:tcBdr>
        <a:fill>
          <a:solidFill>
            <a:schemeClr val="accent2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2C93B3"/>
              </a:solidFill>
              <a:prstDash val="solid"/>
              <a:round/>
            </a:ln>
          </a:left>
          <a:right>
            <a:ln w="25400" cap="flat">
              <a:solidFill>
                <a:schemeClr val="accent2"/>
              </a:solidFill>
              <a:prstDash val="solid"/>
              <a:round/>
            </a:ln>
          </a:right>
          <a:top>
            <a:ln w="9525" cap="flat">
              <a:solidFill>
                <a:srgbClr val="2C93B3"/>
              </a:solidFill>
              <a:prstDash val="solid"/>
              <a:round/>
            </a:ln>
          </a:top>
          <a:bottom>
            <a:ln w="9525" cap="flat">
              <a:solidFill>
                <a:srgbClr val="2C93B3"/>
              </a:solidFill>
              <a:prstDash val="solid"/>
              <a:round/>
            </a:ln>
          </a:bottom>
          <a:insideH>
            <a:ln w="9525" cap="flat">
              <a:solidFill>
                <a:srgbClr val="2C93B3"/>
              </a:solidFill>
              <a:prstDash val="solid"/>
              <a:round/>
            </a:ln>
          </a:insideH>
          <a:insideV>
            <a:ln w="9525" cap="flat">
              <a:solidFill>
                <a:srgbClr val="2C93B3"/>
              </a:solidFill>
              <a:prstDash val="solid"/>
              <a:round/>
            </a:ln>
          </a:insideV>
        </a:tcBdr>
        <a:fill>
          <a:solidFill>
            <a:schemeClr val="accent2">
              <a:alpha val="4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2"/>
              </a:solidFill>
              <a:prstDash val="solid"/>
              <a:round/>
            </a:ln>
          </a:top>
          <a:bottom>
            <a:ln w="254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2C93B3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DB"/>
          </a:solidFill>
        </a:fill>
      </a:tcStyle>
    </a:wholeTbl>
    <a:band2H>
      <a:tcTxStyle/>
      <a:tcStyle>
        <a:tcBdr/>
        <a:fill>
          <a:solidFill>
            <a:srgbClr val="E6EA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CFCA"/>
          </a:solidFill>
        </a:fill>
      </a:tcStyle>
    </a:wholeTbl>
    <a:band2H>
      <a:tcTxStyle/>
      <a:tcStyle>
        <a:tcBdr/>
        <a:fill>
          <a:solidFill>
            <a:srgbClr val="F9E9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2" autoAdjust="0"/>
    <p:restoredTop sz="97000" autoAdjust="0"/>
  </p:normalViewPr>
  <p:slideViewPr>
    <p:cSldViewPr snapToGrid="0" snapToObjects="1" showGuides="1">
      <p:cViewPr>
        <p:scale>
          <a:sx n="66" d="100"/>
          <a:sy n="66" d="100"/>
        </p:scale>
        <p:origin x="1770" y="948"/>
      </p:cViewPr>
      <p:guideLst>
        <p:guide orient="horz" pos="2335"/>
        <p:guide pos="33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7" name="Shape 5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30725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21377" latinLnBrk="0">
      <a:defRPr sz="1400">
        <a:latin typeface="+mn-lt"/>
        <a:ea typeface="+mn-ea"/>
        <a:cs typeface="+mn-cs"/>
        <a:sym typeface="Calibri"/>
      </a:defRPr>
    </a:lvl1pPr>
    <a:lvl2pPr indent="228574" defTabSz="521377" latinLnBrk="0">
      <a:defRPr sz="1400">
        <a:latin typeface="+mn-lt"/>
        <a:ea typeface="+mn-ea"/>
        <a:cs typeface="+mn-cs"/>
        <a:sym typeface="Calibri"/>
      </a:defRPr>
    </a:lvl2pPr>
    <a:lvl3pPr indent="457147" defTabSz="521377" latinLnBrk="0">
      <a:defRPr sz="1400">
        <a:latin typeface="+mn-lt"/>
        <a:ea typeface="+mn-ea"/>
        <a:cs typeface="+mn-cs"/>
        <a:sym typeface="Calibri"/>
      </a:defRPr>
    </a:lvl3pPr>
    <a:lvl4pPr indent="685721" defTabSz="521377" latinLnBrk="0">
      <a:defRPr sz="1400">
        <a:latin typeface="+mn-lt"/>
        <a:ea typeface="+mn-ea"/>
        <a:cs typeface="+mn-cs"/>
        <a:sym typeface="Calibri"/>
      </a:defRPr>
    </a:lvl4pPr>
    <a:lvl5pPr indent="914295" defTabSz="521377" latinLnBrk="0">
      <a:defRPr sz="1400">
        <a:latin typeface="+mn-lt"/>
        <a:ea typeface="+mn-ea"/>
        <a:cs typeface="+mn-cs"/>
        <a:sym typeface="Calibri"/>
      </a:defRPr>
    </a:lvl5pPr>
    <a:lvl6pPr indent="1142868" defTabSz="521377" latinLnBrk="0">
      <a:defRPr sz="1400">
        <a:latin typeface="+mn-lt"/>
        <a:ea typeface="+mn-ea"/>
        <a:cs typeface="+mn-cs"/>
        <a:sym typeface="Calibri"/>
      </a:defRPr>
    </a:lvl6pPr>
    <a:lvl7pPr indent="1371443" defTabSz="521377" latinLnBrk="0">
      <a:defRPr sz="1400">
        <a:latin typeface="+mn-lt"/>
        <a:ea typeface="+mn-ea"/>
        <a:cs typeface="+mn-cs"/>
        <a:sym typeface="Calibri"/>
      </a:defRPr>
    </a:lvl7pPr>
    <a:lvl8pPr indent="1600015" defTabSz="521377" latinLnBrk="0">
      <a:defRPr sz="1400">
        <a:latin typeface="+mn-lt"/>
        <a:ea typeface="+mn-ea"/>
        <a:cs typeface="+mn-cs"/>
        <a:sym typeface="Calibri"/>
      </a:defRPr>
    </a:lvl8pPr>
    <a:lvl9pPr indent="1828590" defTabSz="521377" latinLnBrk="0">
      <a:defRPr sz="14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1054" y="2347413"/>
            <a:ext cx="9078595" cy="161975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02105" y="4282016"/>
            <a:ext cx="7476490" cy="19311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1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2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5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7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63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661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743507" y="302612"/>
            <a:ext cx="2403158" cy="6447514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34035" y="302612"/>
            <a:ext cx="7031461" cy="644751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312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725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3703" y="4855753"/>
            <a:ext cx="9078595" cy="150080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3703" y="3202769"/>
            <a:ext cx="9078595" cy="1652984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09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19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28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3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4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57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67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7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61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34035" y="1763185"/>
            <a:ext cx="4717309" cy="498694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29356" y="1763185"/>
            <a:ext cx="4717309" cy="498694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9/27/2017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26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4035" y="1691467"/>
            <a:ext cx="4719164" cy="70492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965" indent="0">
              <a:buNone/>
              <a:defRPr sz="2300" b="1"/>
            </a:lvl2pPr>
            <a:lvl3pPr marL="1041931" indent="0">
              <a:buNone/>
              <a:defRPr sz="2100" b="1"/>
            </a:lvl3pPr>
            <a:lvl4pPr marL="1562895" indent="0">
              <a:buNone/>
              <a:defRPr sz="1800" b="1"/>
            </a:lvl4pPr>
            <a:lvl5pPr marL="2083860" indent="0">
              <a:buNone/>
              <a:defRPr sz="1800" b="1"/>
            </a:lvl5pPr>
            <a:lvl6pPr marL="2604827" indent="0">
              <a:buNone/>
              <a:defRPr sz="1800" b="1"/>
            </a:lvl6pPr>
            <a:lvl7pPr marL="3125792" indent="0">
              <a:buNone/>
              <a:defRPr sz="1800" b="1"/>
            </a:lvl7pPr>
            <a:lvl8pPr marL="3646756" indent="0">
              <a:buNone/>
              <a:defRPr sz="1800" b="1"/>
            </a:lvl8pPr>
            <a:lvl9pPr marL="4167722" indent="0">
              <a:buNone/>
              <a:defRPr sz="18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34035" y="2396390"/>
            <a:ext cx="4719164" cy="435373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425649" y="1691467"/>
            <a:ext cx="4721018" cy="70492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965" indent="0">
              <a:buNone/>
              <a:defRPr sz="2300" b="1"/>
            </a:lvl2pPr>
            <a:lvl3pPr marL="1041931" indent="0">
              <a:buNone/>
              <a:defRPr sz="2100" b="1"/>
            </a:lvl3pPr>
            <a:lvl4pPr marL="1562895" indent="0">
              <a:buNone/>
              <a:defRPr sz="1800" b="1"/>
            </a:lvl4pPr>
            <a:lvl5pPr marL="2083860" indent="0">
              <a:buNone/>
              <a:defRPr sz="1800" b="1"/>
            </a:lvl5pPr>
            <a:lvl6pPr marL="2604827" indent="0">
              <a:buNone/>
              <a:defRPr sz="1800" b="1"/>
            </a:lvl6pPr>
            <a:lvl7pPr marL="3125792" indent="0">
              <a:buNone/>
              <a:defRPr sz="1800" b="1"/>
            </a:lvl7pPr>
            <a:lvl8pPr marL="3646756" indent="0">
              <a:buNone/>
              <a:defRPr sz="1800" b="1"/>
            </a:lvl8pPr>
            <a:lvl9pPr marL="4167722" indent="0">
              <a:buNone/>
              <a:defRPr sz="18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425649" y="2396390"/>
            <a:ext cx="4721018" cy="435373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9/27/2017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17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9/27/2017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8981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9/27/2017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8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4037" y="300862"/>
            <a:ext cx="3513877" cy="128040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75857" y="300863"/>
            <a:ext cx="5970808" cy="64492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34037" y="1581268"/>
            <a:ext cx="3513877" cy="5168856"/>
          </a:xfrm>
        </p:spPr>
        <p:txBody>
          <a:bodyPr/>
          <a:lstStyle>
            <a:lvl1pPr marL="0" indent="0">
              <a:buNone/>
              <a:defRPr sz="1600"/>
            </a:lvl1pPr>
            <a:lvl2pPr marL="520965" indent="0">
              <a:buNone/>
              <a:defRPr sz="1400"/>
            </a:lvl2pPr>
            <a:lvl3pPr marL="1041931" indent="0">
              <a:buNone/>
              <a:defRPr sz="1100"/>
            </a:lvl3pPr>
            <a:lvl4pPr marL="1562895" indent="0">
              <a:buNone/>
              <a:defRPr sz="1000"/>
            </a:lvl4pPr>
            <a:lvl5pPr marL="2083860" indent="0">
              <a:buNone/>
              <a:defRPr sz="1000"/>
            </a:lvl5pPr>
            <a:lvl6pPr marL="2604827" indent="0">
              <a:buNone/>
              <a:defRPr sz="1000"/>
            </a:lvl6pPr>
            <a:lvl7pPr marL="3125792" indent="0">
              <a:buNone/>
              <a:defRPr sz="1000"/>
            </a:lvl7pPr>
            <a:lvl8pPr marL="3646756" indent="0">
              <a:buNone/>
              <a:defRPr sz="1000"/>
            </a:lvl8pPr>
            <a:lvl9pPr marL="4167722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9/27/2017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288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3492" y="5289550"/>
            <a:ext cx="6408420" cy="62446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093492" y="675187"/>
            <a:ext cx="6408420" cy="4533900"/>
          </a:xfrm>
        </p:spPr>
        <p:txBody>
          <a:bodyPr/>
          <a:lstStyle>
            <a:lvl1pPr marL="0" indent="0">
              <a:buNone/>
              <a:defRPr sz="3600"/>
            </a:lvl1pPr>
            <a:lvl2pPr marL="520965" indent="0">
              <a:buNone/>
              <a:defRPr sz="3200"/>
            </a:lvl2pPr>
            <a:lvl3pPr marL="1041931" indent="0">
              <a:buNone/>
              <a:defRPr sz="2700"/>
            </a:lvl3pPr>
            <a:lvl4pPr marL="1562895" indent="0">
              <a:buNone/>
              <a:defRPr sz="2300"/>
            </a:lvl4pPr>
            <a:lvl5pPr marL="2083860" indent="0">
              <a:buNone/>
              <a:defRPr sz="2300"/>
            </a:lvl5pPr>
            <a:lvl6pPr marL="2604827" indent="0">
              <a:buNone/>
              <a:defRPr sz="2300"/>
            </a:lvl6pPr>
            <a:lvl7pPr marL="3125792" indent="0">
              <a:buNone/>
              <a:defRPr sz="2300"/>
            </a:lvl7pPr>
            <a:lvl8pPr marL="3646756" indent="0">
              <a:buNone/>
              <a:defRPr sz="2300"/>
            </a:lvl8pPr>
            <a:lvl9pPr marL="4167722" indent="0">
              <a:buNone/>
              <a:defRPr sz="23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093492" y="5914011"/>
            <a:ext cx="6408420" cy="886839"/>
          </a:xfrm>
        </p:spPr>
        <p:txBody>
          <a:bodyPr/>
          <a:lstStyle>
            <a:lvl1pPr marL="0" indent="0">
              <a:buNone/>
              <a:defRPr sz="1600"/>
            </a:lvl1pPr>
            <a:lvl2pPr marL="520965" indent="0">
              <a:buNone/>
              <a:defRPr sz="1400"/>
            </a:lvl2pPr>
            <a:lvl3pPr marL="1041931" indent="0">
              <a:buNone/>
              <a:defRPr sz="1100"/>
            </a:lvl3pPr>
            <a:lvl4pPr marL="1562895" indent="0">
              <a:buNone/>
              <a:defRPr sz="1000"/>
            </a:lvl4pPr>
            <a:lvl5pPr marL="2083860" indent="0">
              <a:buNone/>
              <a:defRPr sz="1000"/>
            </a:lvl5pPr>
            <a:lvl6pPr marL="2604827" indent="0">
              <a:buNone/>
              <a:defRPr sz="1000"/>
            </a:lvl6pPr>
            <a:lvl7pPr marL="3125792" indent="0">
              <a:buNone/>
              <a:defRPr sz="1000"/>
            </a:lvl7pPr>
            <a:lvl8pPr marL="3646756" indent="0">
              <a:buNone/>
              <a:defRPr sz="1000"/>
            </a:lvl8pPr>
            <a:lvl9pPr marL="4167722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9/27/2017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99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34035" y="302610"/>
            <a:ext cx="9612630" cy="1259417"/>
          </a:xfrm>
          <a:prstGeom prst="rect">
            <a:avLst/>
          </a:prstGeom>
        </p:spPr>
        <p:txBody>
          <a:bodyPr vert="horz" lIns="104192" tIns="52097" rIns="104192" bIns="52097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4035" y="1763185"/>
            <a:ext cx="9612630" cy="4986941"/>
          </a:xfrm>
          <a:prstGeom prst="rect">
            <a:avLst/>
          </a:prstGeom>
        </p:spPr>
        <p:txBody>
          <a:bodyPr vert="horz" lIns="104192" tIns="52097" rIns="104192" bIns="52097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34035" y="7003756"/>
            <a:ext cx="2492163" cy="402314"/>
          </a:xfrm>
          <a:prstGeom prst="rect">
            <a:avLst/>
          </a:prstGeom>
        </p:spPr>
        <p:txBody>
          <a:bodyPr vert="horz" lIns="104192" tIns="52097" rIns="104192" bIns="5209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9/27/2017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649239" y="7003756"/>
            <a:ext cx="3382222" cy="402314"/>
          </a:xfrm>
          <a:prstGeom prst="rect">
            <a:avLst/>
          </a:prstGeom>
        </p:spPr>
        <p:txBody>
          <a:bodyPr vert="horz" lIns="104192" tIns="52097" rIns="104192" bIns="5209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654503" y="7003756"/>
            <a:ext cx="2492163" cy="402314"/>
          </a:xfrm>
          <a:prstGeom prst="rect">
            <a:avLst/>
          </a:prstGeom>
        </p:spPr>
        <p:txBody>
          <a:bodyPr vert="horz" lIns="104192" tIns="52097" rIns="104192" bIns="5209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21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xStyles>
    <p:titleStyle>
      <a:lvl1pPr algn="ctr" defTabSz="52096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724" indent="-390724" algn="l" defTabSz="520965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6569" indent="-325603" algn="l" defTabSz="520965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2414" indent="-260483" algn="l" defTabSz="52096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378" indent="-260483" algn="l" defTabSz="520965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343" indent="-260483" algn="l" defTabSz="520965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5309" indent="-260483" algn="l" defTabSz="52096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6274" indent="-260483" algn="l" defTabSz="52096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7238" indent="-260483" algn="l" defTabSz="52096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8205" indent="-260483" algn="l" defTabSz="52096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20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965" algn="l" defTabSz="520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1931" algn="l" defTabSz="520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2895" algn="l" defTabSz="520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3860" algn="l" defTabSz="520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4827" algn="l" defTabSz="520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792" algn="l" defTabSz="520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6756" algn="l" defTabSz="520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7722" algn="l" defTabSz="520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7644935" y="0"/>
            <a:ext cx="3035765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69532" y="-29712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hape 569"/>
          <p:cNvSpPr/>
          <p:nvPr/>
        </p:nvSpPr>
        <p:spPr>
          <a:xfrm>
            <a:off x="1485483" y="2183789"/>
            <a:ext cx="7899401" cy="1411347"/>
          </a:xfrm>
          <a:prstGeom prst="rect">
            <a:avLst/>
          </a:prstGeom>
          <a:ln w="12700">
            <a:noFill/>
            <a:prstDash val="sysDash"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>
              <a:defRPr sz="3200" b="1">
                <a:solidFill>
                  <a:schemeClr val="accent1"/>
                </a:solidFill>
                <a:effectLst>
                  <a:outerShdw blurRad="50800" dist="25400" dir="270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pPr algn="ctr"/>
            <a:r>
              <a:rPr lang="it-IT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BA0004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Patologia acuta della cornea</a:t>
            </a:r>
            <a:endParaRPr lang="it-IT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BA0004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433305" y="4173503"/>
            <a:ext cx="2093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S.Zagari</a:t>
            </a:r>
            <a:endParaRPr lang="it-IT" sz="2000" i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Documents and Settings\Administrator\Desktop\Logo_Centro_Europeo_di_Oftalmolog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03" y="413423"/>
            <a:ext cx="4669287" cy="118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l="30542" t="15186" r="57152" b="11323"/>
          <a:stretch/>
        </p:blipFill>
        <p:spPr>
          <a:xfrm>
            <a:off x="-119570" y="2093231"/>
            <a:ext cx="2589538" cy="538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/>
          <a:srcRect l="18492" t="73148" r="70232" b="11296"/>
          <a:stretch/>
        </p:blipFill>
        <p:spPr>
          <a:xfrm>
            <a:off x="3484071" y="5808637"/>
            <a:ext cx="3333750" cy="16002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/>
          <a:srcRect l="30542" t="15186" r="57152" b="11323"/>
          <a:stretch/>
        </p:blipFill>
        <p:spPr>
          <a:xfrm>
            <a:off x="8025217" y="2093231"/>
            <a:ext cx="2589538" cy="538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0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0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-2985013" y="2766949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/>
              <a:t>Al successivo controllo </a:t>
            </a:r>
          </a:p>
          <a:p>
            <a:r>
              <a:rPr lang="it-IT" sz="2800" dirty="0" smtClean="0"/>
              <a:t>dopo 48 ore</a:t>
            </a:r>
            <a:endParaRPr lang="it-IT" sz="2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34687" t="18666" r="32500" b="16000"/>
          <a:stretch/>
        </p:blipFill>
        <p:spPr>
          <a:xfrm>
            <a:off x="4545578" y="-3206"/>
            <a:ext cx="6135121" cy="76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0" y="-10079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279400" y="708025"/>
            <a:ext cx="10528300" cy="7651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i="1" dirty="0" smtClean="0">
                <a:solidFill>
                  <a:srgbClr val="C00000"/>
                </a:solidFill>
              </a:rPr>
              <a:t>Algoritmo di trattamento</a:t>
            </a:r>
          </a:p>
          <a:p>
            <a:pPr algn="l"/>
            <a:r>
              <a:rPr lang="it-IT" sz="3200" i="1" dirty="0" smtClean="0">
                <a:solidFill>
                  <a:srgbClr val="C00000"/>
                </a:solidFill>
              </a:rPr>
              <a:t> del paziente con ulcera </a:t>
            </a:r>
          </a:p>
          <a:p>
            <a:pPr algn="l"/>
            <a:r>
              <a:rPr lang="it-IT" sz="3200" i="1" dirty="0" smtClean="0">
                <a:solidFill>
                  <a:srgbClr val="C00000"/>
                </a:solidFill>
              </a:rPr>
              <a:t>dopo circa una settimana </a:t>
            </a:r>
          </a:p>
          <a:p>
            <a:pPr algn="l"/>
            <a:r>
              <a:rPr lang="it-IT" sz="3200" i="1" dirty="0" smtClean="0">
                <a:solidFill>
                  <a:srgbClr val="C00000"/>
                </a:solidFill>
              </a:rPr>
              <a:t>dalla presentazione</a:t>
            </a:r>
          </a:p>
          <a:p>
            <a:pPr algn="l"/>
            <a:endParaRPr lang="it-IT" sz="3200" i="1" dirty="0">
              <a:solidFill>
                <a:srgbClr val="C00000"/>
              </a:solidFill>
            </a:endParaRPr>
          </a:p>
          <a:p>
            <a:pPr algn="l"/>
            <a:endParaRPr lang="it-IT" sz="3200" i="1" dirty="0" smtClean="0">
              <a:solidFill>
                <a:srgbClr val="C00000"/>
              </a:solidFill>
            </a:endParaRPr>
          </a:p>
          <a:p>
            <a:pPr algn="l"/>
            <a:r>
              <a:rPr lang="it-IT" sz="2000" i="1" dirty="0" smtClean="0"/>
              <a:t/>
            </a:r>
            <a:br>
              <a:rPr lang="it-IT" sz="2000" i="1" dirty="0" smtClean="0"/>
            </a:br>
            <a:r>
              <a:rPr lang="it-IT" sz="2000" i="1" dirty="0" smtClean="0"/>
              <a:t>Usando una terapia antibiotica intensiva,</a:t>
            </a:r>
          </a:p>
          <a:p>
            <a:pPr algn="l"/>
            <a:r>
              <a:rPr lang="it-IT" sz="2000" i="1" dirty="0" smtClean="0"/>
              <a:t> circa i due terzi dei pazienti mostrano </a:t>
            </a:r>
          </a:p>
          <a:p>
            <a:pPr algn="l"/>
            <a:r>
              <a:rPr lang="it-IT" sz="2000" i="1" dirty="0" smtClean="0"/>
              <a:t>segni di guarigione ad una settimana ed </a:t>
            </a:r>
          </a:p>
          <a:p>
            <a:pPr algn="l"/>
            <a:r>
              <a:rPr lang="it-IT" sz="2000" i="1" dirty="0" smtClean="0"/>
              <a:t>oltre il 90% dei pazienti hanno una </a:t>
            </a:r>
          </a:p>
          <a:p>
            <a:pPr algn="l"/>
            <a:r>
              <a:rPr lang="it-IT" sz="2000" i="1" dirty="0" smtClean="0"/>
              <a:t>guarigione completa ad un mese</a:t>
            </a:r>
            <a:endParaRPr lang="it-IT" sz="2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34583" t="20166" r="32396" b="13834"/>
          <a:stretch/>
        </p:blipFill>
        <p:spPr>
          <a:xfrm>
            <a:off x="4730496" y="51206"/>
            <a:ext cx="5942584" cy="74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6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8333" t="17667" r="25938" b="6333"/>
          <a:stretch/>
        </p:blipFill>
        <p:spPr>
          <a:xfrm>
            <a:off x="3887978" y="213125"/>
            <a:ext cx="6737350" cy="699825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0" y="-10079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681482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i="1" dirty="0" smtClean="0">
                <a:solidFill>
                  <a:srgbClr val="C00000"/>
                </a:solidFill>
              </a:rPr>
              <a:t>Algoritmo di trattamento del </a:t>
            </a:r>
          </a:p>
          <a:p>
            <a:pPr algn="l"/>
            <a:r>
              <a:rPr lang="it-IT" sz="2800" i="1" dirty="0" smtClean="0">
                <a:solidFill>
                  <a:srgbClr val="C00000"/>
                </a:solidFill>
              </a:rPr>
              <a:t>paziente con ulcera microbica in </a:t>
            </a:r>
          </a:p>
          <a:p>
            <a:pPr algn="l"/>
            <a:r>
              <a:rPr lang="it-IT" sz="2800" i="1" dirty="0" smtClean="0">
                <a:solidFill>
                  <a:srgbClr val="C00000"/>
                </a:solidFill>
              </a:rPr>
              <a:t>assenza di miglioramento o </a:t>
            </a:r>
          </a:p>
          <a:p>
            <a:pPr algn="l"/>
            <a:r>
              <a:rPr lang="it-IT" sz="2800" i="1" dirty="0" smtClean="0">
                <a:solidFill>
                  <a:srgbClr val="C00000"/>
                </a:solidFill>
              </a:rPr>
              <a:t>Peggioramento dopo 7 gg di </a:t>
            </a:r>
          </a:p>
          <a:p>
            <a:pPr algn="l"/>
            <a:r>
              <a:rPr lang="it-IT" sz="2800" i="1" dirty="0" smtClean="0">
                <a:solidFill>
                  <a:srgbClr val="C00000"/>
                </a:solidFill>
              </a:rPr>
              <a:t>Terapia antibiotica intensiva</a:t>
            </a:r>
          </a:p>
          <a:p>
            <a:pPr algn="l"/>
            <a:endParaRPr lang="it-IT" sz="2800" i="1" dirty="0">
              <a:solidFill>
                <a:srgbClr val="C00000"/>
              </a:solidFill>
            </a:endParaRPr>
          </a:p>
          <a:p>
            <a:pPr algn="l"/>
            <a:endParaRPr lang="it-IT" sz="2800" i="1" dirty="0" smtClean="0">
              <a:solidFill>
                <a:srgbClr val="C00000"/>
              </a:solidFill>
            </a:endParaRPr>
          </a:p>
          <a:p>
            <a:pPr algn="l"/>
            <a:r>
              <a:rPr lang="it-IT" sz="2800" i="1" dirty="0" smtClean="0">
                <a:solidFill>
                  <a:srgbClr val="C00000"/>
                </a:solidFill>
              </a:rPr>
              <a:t/>
            </a:r>
            <a:br>
              <a:rPr lang="it-IT" sz="2800" i="1" dirty="0" smtClean="0">
                <a:solidFill>
                  <a:srgbClr val="C00000"/>
                </a:solidFill>
              </a:rPr>
            </a:b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7596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16987" y="1832374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400" i="1" dirty="0" smtClean="0">
                <a:solidFill>
                  <a:srgbClr val="C00000"/>
                </a:solidFill>
              </a:rPr>
              <a:t>Utile valutare l’indicazione al </a:t>
            </a:r>
          </a:p>
          <a:p>
            <a:pPr algn="l"/>
            <a:r>
              <a:rPr lang="it-IT" sz="2400" i="1" dirty="0" smtClean="0">
                <a:solidFill>
                  <a:srgbClr val="C00000"/>
                </a:solidFill>
              </a:rPr>
              <a:t>cross </a:t>
            </a:r>
            <a:r>
              <a:rPr lang="it-IT" sz="2400" i="1" dirty="0" err="1" smtClean="0">
                <a:solidFill>
                  <a:srgbClr val="C00000"/>
                </a:solidFill>
              </a:rPr>
              <a:t>linking</a:t>
            </a:r>
            <a:r>
              <a:rPr lang="it-IT" sz="2400" i="1" dirty="0" smtClean="0">
                <a:solidFill>
                  <a:srgbClr val="C00000"/>
                </a:solidFill>
              </a:rPr>
              <a:t> terapeutico nelle infezioni </a:t>
            </a:r>
          </a:p>
          <a:p>
            <a:pPr algn="l"/>
            <a:r>
              <a:rPr lang="it-IT" sz="2400" i="1" dirty="0" smtClean="0">
                <a:solidFill>
                  <a:srgbClr val="C00000"/>
                </a:solidFill>
              </a:rPr>
              <a:t>resistenti</a:t>
            </a:r>
            <a:endParaRPr lang="it-IT" sz="2400" i="1" dirty="0">
              <a:solidFill>
                <a:srgbClr val="C0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8500" t="21720" r="57087" b="71040"/>
          <a:stretch/>
        </p:blipFill>
        <p:spPr>
          <a:xfrm>
            <a:off x="-5" y="5996764"/>
            <a:ext cx="4464050" cy="72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8500" t="20641" r="41817" b="71285"/>
          <a:stretch/>
        </p:blipFill>
        <p:spPr>
          <a:xfrm>
            <a:off x="0" y="6717489"/>
            <a:ext cx="7256462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33229" t="17334" r="30833" b="9167"/>
          <a:stretch/>
        </p:blipFill>
        <p:spPr>
          <a:xfrm>
            <a:off x="5436490" y="111861"/>
            <a:ext cx="5244210" cy="67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5"/>
          <a:stretch/>
        </p:blipFill>
        <p:spPr>
          <a:xfrm>
            <a:off x="5399314" y="437014"/>
            <a:ext cx="4911927" cy="295758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10793" r="9620" b="6404"/>
          <a:stretch/>
        </p:blipFill>
        <p:spPr>
          <a:xfrm>
            <a:off x="218202" y="145589"/>
            <a:ext cx="4443269" cy="323624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6" t="42788" r="21105" b="37827"/>
          <a:stretch/>
        </p:blipFill>
        <p:spPr>
          <a:xfrm>
            <a:off x="5406784" y="3880981"/>
            <a:ext cx="4961732" cy="355033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4" t="15701" r="15711" b="43630"/>
          <a:stretch/>
        </p:blipFill>
        <p:spPr>
          <a:xfrm>
            <a:off x="6757527" y="34681"/>
            <a:ext cx="1648386" cy="14121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3" name="Connettore diritto 12"/>
          <p:cNvCxnSpPr>
            <a:stCxn id="10" idx="2"/>
          </p:cNvCxnSpPr>
          <p:nvPr/>
        </p:nvCxnSpPr>
        <p:spPr>
          <a:xfrm flipH="1">
            <a:off x="2537419" y="740748"/>
            <a:ext cx="4220108" cy="851656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17" t="13624" r="12493" b="28497"/>
          <a:stretch/>
        </p:blipFill>
        <p:spPr>
          <a:xfrm>
            <a:off x="3275661" y="3381829"/>
            <a:ext cx="2123653" cy="252638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770" t="25029" r="60780" b="19058"/>
          <a:stretch/>
        </p:blipFill>
        <p:spPr>
          <a:xfrm>
            <a:off x="218202" y="4177966"/>
            <a:ext cx="3042170" cy="2759177"/>
          </a:xfrm>
          <a:prstGeom prst="rect">
            <a:avLst/>
          </a:prstGeom>
        </p:spPr>
      </p:pic>
      <p:sp>
        <p:nvSpPr>
          <p:cNvPr id="22" name="Titolo 1"/>
          <p:cNvSpPr txBox="1">
            <a:spLocks/>
          </p:cNvSpPr>
          <p:nvPr/>
        </p:nvSpPr>
        <p:spPr>
          <a:xfrm>
            <a:off x="5399314" y="2561547"/>
            <a:ext cx="4911927" cy="914847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D-</a:t>
            </a:r>
            <a:r>
              <a:rPr lang="it-IT" sz="2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Dalk</a:t>
            </a:r>
            <a:r>
              <a:rPr lang="it-IT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Caldo con lavaggio del letto con PHMB</a:t>
            </a:r>
            <a:endParaRPr lang="it-IT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00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-1852896" y="1054046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 smtClean="0">
                <a:solidFill>
                  <a:srgbClr val="C00000"/>
                </a:solidFill>
              </a:rPr>
              <a:t>Cheratiti virali </a:t>
            </a:r>
            <a:endParaRPr lang="it-IT" sz="4400" dirty="0">
              <a:solidFill>
                <a:srgbClr val="C00000"/>
              </a:solidFill>
            </a:endParaRPr>
          </a:p>
        </p:txBody>
      </p:sp>
      <p:pic>
        <p:nvPicPr>
          <p:cNvPr id="5" name="Picture 2" descr="Risultati immagini per adenoviral keratit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824" y="109728"/>
            <a:ext cx="4344684" cy="321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3430" y="4043636"/>
            <a:ext cx="1013319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it-IT" altLang="it-IT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Adenovirus</a:t>
            </a:r>
            <a:r>
              <a:rPr lang="it-IT" altLang="it-IT" dirty="0" smtClean="0">
                <a:solidFill>
                  <a:schemeClr val="tx1"/>
                </a:solidFill>
              </a:rPr>
              <a:t>: </a:t>
            </a:r>
            <a:r>
              <a:rPr lang="it-IT" altLang="it-IT" dirty="0" err="1">
                <a:solidFill>
                  <a:schemeClr val="tx1"/>
                </a:solidFill>
              </a:rPr>
              <a:t>cheratocongiuntivite</a:t>
            </a:r>
            <a:r>
              <a:rPr lang="it-IT" altLang="it-IT" dirty="0">
                <a:solidFill>
                  <a:schemeClr val="tx1"/>
                </a:solidFill>
              </a:rPr>
              <a:t> virale, lacrimazione, bruciore fotofobia, </a:t>
            </a:r>
            <a:r>
              <a:rPr lang="it-IT" altLang="it-IT" dirty="0" err="1">
                <a:solidFill>
                  <a:schemeClr val="tx1"/>
                </a:solidFill>
              </a:rPr>
              <a:t>linfoadenopatia</a:t>
            </a:r>
            <a:r>
              <a:rPr lang="it-IT" altLang="it-IT" dirty="0">
                <a:solidFill>
                  <a:schemeClr val="tx1"/>
                </a:solidFill>
              </a:rPr>
              <a:t> </a:t>
            </a:r>
            <a:r>
              <a:rPr lang="it-IT" altLang="it-IT" dirty="0" err="1">
                <a:solidFill>
                  <a:schemeClr val="tx1"/>
                </a:solidFill>
              </a:rPr>
              <a:t>preauricolare</a:t>
            </a:r>
            <a:r>
              <a:rPr lang="it-IT" altLang="it-IT" dirty="0">
                <a:solidFill>
                  <a:schemeClr val="tx1"/>
                </a:solidFill>
              </a:rPr>
              <a:t>, cheratite epiteliale </a:t>
            </a:r>
            <a:r>
              <a:rPr lang="it-IT" altLang="it-IT" dirty="0" smtClean="0">
                <a:solidFill>
                  <a:schemeClr val="tx1"/>
                </a:solidFill>
              </a:rPr>
              <a:t>puntata con infiltrati </a:t>
            </a:r>
            <a:r>
              <a:rPr lang="it-IT" altLang="it-IT" dirty="0">
                <a:solidFill>
                  <a:schemeClr val="tx1"/>
                </a:solidFill>
              </a:rPr>
              <a:t>stromali (mesi o anni)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82548" y="50984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i="1" dirty="0" smtClean="0">
                <a:solidFill>
                  <a:srgbClr val="00B050"/>
                </a:solidFill>
              </a:rPr>
              <a:t>Nessuna reale terapia, anche se lo </a:t>
            </a:r>
            <a:r>
              <a:rPr lang="it-IT" sz="2000" i="1" dirty="0" err="1" smtClean="0">
                <a:solidFill>
                  <a:srgbClr val="00B050"/>
                </a:solidFill>
              </a:rPr>
              <a:t>iodopovidone</a:t>
            </a:r>
            <a:r>
              <a:rPr lang="it-IT" sz="2000" i="1" dirty="0" smtClean="0">
                <a:solidFill>
                  <a:srgbClr val="00B050"/>
                </a:solidFill>
              </a:rPr>
              <a:t> a bassa concentrazione sta dando ottimi risultati</a:t>
            </a:r>
            <a:endParaRPr lang="it-IT" sz="2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9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8255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 smtClean="0">
                <a:solidFill>
                  <a:srgbClr val="C00000"/>
                </a:solidFill>
              </a:rPr>
              <a:t>Cheratite </a:t>
            </a:r>
            <a:r>
              <a:rPr lang="it-IT" sz="4400" dirty="0" err="1" smtClean="0">
                <a:solidFill>
                  <a:srgbClr val="C00000"/>
                </a:solidFill>
              </a:rPr>
              <a:t>herpetica</a:t>
            </a:r>
            <a:r>
              <a:rPr lang="it-IT" sz="4400" dirty="0" smtClean="0">
                <a:solidFill>
                  <a:srgbClr val="C00000"/>
                </a:solidFill>
              </a:rPr>
              <a:t> (simplex e zoster)</a:t>
            </a:r>
            <a:endParaRPr lang="it-IT" sz="4400" dirty="0">
              <a:solidFill>
                <a:srgbClr val="C0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2708" t="22334" r="10728" b="15666"/>
          <a:stretch/>
        </p:blipFill>
        <p:spPr>
          <a:xfrm>
            <a:off x="729587" y="1497798"/>
            <a:ext cx="9410359" cy="47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65100" y="1607620"/>
            <a:ext cx="10515600" cy="4351338"/>
          </a:xfrm>
          <a:prstGeom prst="rect">
            <a:avLst/>
          </a:prstGeom>
        </p:spPr>
        <p:txBody>
          <a:bodyPr/>
          <a:lstStyle>
            <a:lvl1pPr marL="390724" indent="-390724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569" indent="-32560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241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378" indent="-26048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343" indent="-260483" algn="l" defTabSz="520965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5309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627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7238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8205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 smtClean="0"/>
              <a:t>Le manifestazioni cliniche oculari dell’infezione da HSV possono interessare palpebre, congiuntiva, cornea, uvea e retina. La cheratite rappresenta la manifestazione più comune dell’infezione erpetica.</a:t>
            </a:r>
          </a:p>
          <a:p>
            <a:pPr marL="0" indent="0">
              <a:buNone/>
            </a:pPr>
            <a:endParaRPr lang="it-IT" sz="3200" dirty="0" smtClean="0"/>
          </a:p>
          <a:p>
            <a:r>
              <a:rPr lang="it-IT" sz="3200" dirty="0" smtClean="0"/>
              <a:t>Gli studi clinici sottostimano molto l’incidenza e la prevalenza dell’infezione, perché più dei 2/3 delle infezioni sono asintomatiche o misconosciute</a:t>
            </a:r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6438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2548541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C00000"/>
                </a:solidFill>
              </a:rPr>
              <a:t>Sfida diagnostica e </a:t>
            </a:r>
          </a:p>
          <a:p>
            <a:pPr algn="l"/>
            <a:r>
              <a:rPr lang="it-IT" sz="3200" dirty="0" smtClean="0">
                <a:solidFill>
                  <a:srgbClr val="C00000"/>
                </a:solidFill>
              </a:rPr>
              <a:t>terapeutica per l’oculista </a:t>
            </a:r>
            <a:endParaRPr lang="it-IT" sz="3200" dirty="0">
              <a:solidFill>
                <a:srgbClr val="C0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33020" t="18000" r="31042" b="6167"/>
          <a:stretch/>
        </p:blipFill>
        <p:spPr>
          <a:xfrm>
            <a:off x="4230624" y="23770"/>
            <a:ext cx="6409690" cy="751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324328" y="-10079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716899" y="6903"/>
            <a:ext cx="7242706" cy="3385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solidFill>
                  <a:srgbClr val="C00000"/>
                </a:solidFill>
              </a:rPr>
              <a:t>Clinica e terapia variabile in base alle diverse forme che può assumere </a:t>
            </a:r>
            <a:endParaRPr lang="it-IT" sz="3600" dirty="0">
              <a:solidFill>
                <a:srgbClr val="C00000"/>
              </a:solidFill>
            </a:endParaRPr>
          </a:p>
        </p:txBody>
      </p:sp>
      <p:pic>
        <p:nvPicPr>
          <p:cNvPr id="7" name="Picture 2" descr="Risultati immagini per herpetic keratiti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"/>
          <a:stretch/>
        </p:blipFill>
        <p:spPr bwMode="auto">
          <a:xfrm>
            <a:off x="4494" y="1840841"/>
            <a:ext cx="3329199" cy="2283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isultati immagini per herpetic kerati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702" y="1840992"/>
            <a:ext cx="3328895" cy="2284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isultati immagini per herpetic keratit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9"/>
          <a:stretch/>
        </p:blipFill>
        <p:spPr bwMode="auto">
          <a:xfrm>
            <a:off x="29795" y="5096255"/>
            <a:ext cx="2948641" cy="2159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Risultati immagini per herpetic keratiti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 t="25373" r="11688" b="6219"/>
          <a:stretch/>
        </p:blipFill>
        <p:spPr bwMode="auto">
          <a:xfrm>
            <a:off x="7664570" y="5096255"/>
            <a:ext cx="2999548" cy="2159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Immagine correlat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t="9435" r="8250" b="8923"/>
          <a:stretch/>
        </p:blipFill>
        <p:spPr bwMode="auto">
          <a:xfrm>
            <a:off x="3772144" y="5096255"/>
            <a:ext cx="3070781" cy="2159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Risultati immagini per herpetic endotheliiti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t="12927" r="4400" b="7643"/>
          <a:stretch/>
        </p:blipFill>
        <p:spPr bwMode="auto">
          <a:xfrm>
            <a:off x="3723376" y="1858987"/>
            <a:ext cx="3154042" cy="2283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6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365337" y="1705108"/>
            <a:ext cx="83548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C00000"/>
                </a:solidFill>
              </a:rPr>
              <a:t>Caratterizzate tutte da una sintomatologia simile </a:t>
            </a:r>
            <a:endParaRPr lang="it-IT" sz="3200" dirty="0" smtClean="0">
              <a:solidFill>
                <a:srgbClr val="C00000"/>
              </a:solidFill>
            </a:endParaRPr>
          </a:p>
          <a:p>
            <a:pPr algn="ctr"/>
            <a:endParaRPr lang="it-IT" sz="3200" dirty="0">
              <a:solidFill>
                <a:srgbClr val="C00000"/>
              </a:solidFill>
            </a:endParaRPr>
          </a:p>
          <a:p>
            <a:pPr algn="ctr"/>
            <a:r>
              <a:rPr lang="it-IT" sz="3200" dirty="0" smtClean="0">
                <a:solidFill>
                  <a:srgbClr val="C00000"/>
                </a:solidFill>
              </a:rPr>
              <a:t> </a:t>
            </a:r>
            <a:r>
              <a:rPr lang="it-IT" sz="3200" dirty="0" err="1">
                <a:solidFill>
                  <a:srgbClr val="C00000"/>
                </a:solidFill>
              </a:rPr>
              <a:t>dolore,lacrimazione,fotofobia,sensazione</a:t>
            </a:r>
            <a:r>
              <a:rPr lang="it-IT" sz="3200" dirty="0">
                <a:solidFill>
                  <a:srgbClr val="C00000"/>
                </a:solidFill>
              </a:rPr>
              <a:t> di </a:t>
            </a:r>
            <a:r>
              <a:rPr lang="it-IT" sz="3200" dirty="0" err="1">
                <a:solidFill>
                  <a:srgbClr val="C00000"/>
                </a:solidFill>
              </a:rPr>
              <a:t>c.e.</a:t>
            </a:r>
            <a:r>
              <a:rPr lang="it-IT" sz="3200" dirty="0">
                <a:solidFill>
                  <a:srgbClr val="C00000"/>
                </a:solidFill>
              </a:rPr>
              <a:t>, blefarospasmo</a:t>
            </a:r>
          </a:p>
        </p:txBody>
      </p:sp>
    </p:spTree>
    <p:extLst>
      <p:ext uri="{BB962C8B-B14F-4D97-AF65-F5344CB8AC3E}">
        <p14:creationId xmlns:p14="http://schemas.microsoft.com/office/powerpoint/2010/main" val="14875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5856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7188" t="17668" r="25417" b="4999"/>
          <a:stretch/>
        </p:blipFill>
        <p:spPr>
          <a:xfrm>
            <a:off x="3485896" y="169955"/>
            <a:ext cx="7158228" cy="7299820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2601142"/>
            <a:ext cx="8432800" cy="27671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C00000"/>
                </a:solidFill>
              </a:rPr>
              <a:t> Utile risultano le nuove </a:t>
            </a:r>
          </a:p>
          <a:p>
            <a:pPr algn="l"/>
            <a:r>
              <a:rPr lang="it-IT" sz="2000" dirty="0" smtClean="0">
                <a:solidFill>
                  <a:srgbClr val="C00000"/>
                </a:solidFill>
              </a:rPr>
              <a:t>formulazioni di </a:t>
            </a:r>
            <a:r>
              <a:rPr lang="it-IT" sz="2000" dirty="0" err="1" smtClean="0">
                <a:solidFill>
                  <a:srgbClr val="C00000"/>
                </a:solidFill>
              </a:rPr>
              <a:t>iodopovidone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</a:p>
          <a:p>
            <a:pPr algn="l"/>
            <a:r>
              <a:rPr lang="it-IT" sz="2000" dirty="0" smtClean="0">
                <a:solidFill>
                  <a:srgbClr val="C00000"/>
                </a:solidFill>
              </a:rPr>
              <a:t>in collirio come terapia adiuvante</a:t>
            </a:r>
            <a:endParaRPr lang="it-IT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34214" y="53843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 smtClean="0">
                <a:solidFill>
                  <a:srgbClr val="C00000"/>
                </a:solidFill>
              </a:rPr>
              <a:t>Quando vi ritrovate un quadro infettivo corneale anomalo caratterizzato da recidive che vi sta facendo impazzire….al 99% si tratta di un Herpes </a:t>
            </a:r>
            <a:endParaRPr lang="it-IT" sz="40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Risultati immagini per herpes vi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" y="19050"/>
            <a:ext cx="10674553" cy="490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247650" y="24130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 smtClean="0">
                <a:solidFill>
                  <a:srgbClr val="C00000"/>
                </a:solidFill>
              </a:rPr>
              <a:t>Causticazioni della superficie oculare</a:t>
            </a:r>
            <a:endParaRPr lang="it-IT" sz="4400" dirty="0">
              <a:solidFill>
                <a:srgbClr val="C00000"/>
              </a:solidFill>
            </a:endParaRPr>
          </a:p>
        </p:txBody>
      </p:sp>
      <p:pic>
        <p:nvPicPr>
          <p:cNvPr id="6" name="Picture 2" descr="Risultati immagini per corneal bur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4678669"/>
            <a:ext cx="3562216" cy="2654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21667" t="22666" r="19583" b="21000"/>
          <a:stretch/>
        </p:blipFill>
        <p:spPr>
          <a:xfrm>
            <a:off x="15155" y="1490662"/>
            <a:ext cx="5047095" cy="302467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21562" t="18332" r="19480" b="11667"/>
          <a:stretch/>
        </p:blipFill>
        <p:spPr>
          <a:xfrm>
            <a:off x="5047094" y="1490662"/>
            <a:ext cx="5570135" cy="41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solidFill>
                  <a:srgbClr val="C00000"/>
                </a:solidFill>
              </a:rPr>
              <a:t>Clinica </a:t>
            </a:r>
            <a:endParaRPr lang="it-IT" sz="4000" dirty="0">
              <a:solidFill>
                <a:srgbClr val="C0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22033" t="35833" r="19583" b="26500"/>
          <a:stretch/>
        </p:blipFill>
        <p:spPr>
          <a:xfrm>
            <a:off x="2025650" y="1110163"/>
            <a:ext cx="6629400" cy="2673126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82550" y="4001294"/>
            <a:ext cx="10515600" cy="4351338"/>
          </a:xfrm>
          <a:prstGeom prst="rect">
            <a:avLst/>
          </a:prstGeom>
        </p:spPr>
        <p:txBody>
          <a:bodyPr/>
          <a:lstStyle>
            <a:lvl1pPr marL="390724" indent="-390724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569" indent="-32560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241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378" indent="-26048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343" indent="-260483" algn="l" defTabSz="520965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5309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627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7238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8205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 smtClean="0"/>
              <a:t>La severità del danno dipende dalla quantità di agente causticante e dal tempo che permane sulla superficie oculare</a:t>
            </a:r>
          </a:p>
          <a:p>
            <a:r>
              <a:rPr lang="it-IT" sz="2400" dirty="0" smtClean="0"/>
              <a:t>la penetrazione nelle strutture oculari è alta per gli alcali, a causa della saponificazione delle membrane cellulari ed è scarsa per gli acidi</a:t>
            </a:r>
          </a:p>
          <a:p>
            <a:r>
              <a:rPr lang="it-IT" sz="2400" dirty="0" smtClean="0"/>
              <a:t>Il trauma chimico causa </a:t>
            </a:r>
            <a:r>
              <a:rPr lang="it-IT" sz="2400" b="1" dirty="0" smtClean="0"/>
              <a:t>necrosi ed ischemia tessutale </a:t>
            </a:r>
            <a:r>
              <a:rPr lang="it-IT" sz="2400" dirty="0" smtClean="0"/>
              <a:t>distruggendo le cellule, la matrice extracellulare e i vasi sanguigni</a:t>
            </a:r>
          </a:p>
          <a:p>
            <a:r>
              <a:rPr lang="it-IT" sz="2400" dirty="0" smtClean="0"/>
              <a:t>Bersaglio più frequente : </a:t>
            </a:r>
            <a:r>
              <a:rPr lang="it-IT" sz="2400" dirty="0" err="1" smtClean="0"/>
              <a:t>limbus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4123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0" y="22225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solidFill>
                  <a:srgbClr val="C00000"/>
                </a:solidFill>
              </a:rPr>
              <a:t>Valutazione del </a:t>
            </a:r>
            <a:r>
              <a:rPr lang="it-IT" sz="4000" dirty="0" err="1" smtClean="0">
                <a:solidFill>
                  <a:srgbClr val="C00000"/>
                </a:solidFill>
              </a:rPr>
              <a:t>limbus</a:t>
            </a:r>
            <a:r>
              <a:rPr lang="it-IT" sz="4000" dirty="0" smtClean="0">
                <a:solidFill>
                  <a:srgbClr val="C00000"/>
                </a:solidFill>
              </a:rPr>
              <a:t> e prognosi</a:t>
            </a:r>
            <a:endParaRPr lang="it-IT" sz="4000" dirty="0">
              <a:solidFill>
                <a:srgbClr val="C0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21458" t="30000" r="19479" b="23833"/>
          <a:stretch/>
        </p:blipFill>
        <p:spPr>
          <a:xfrm>
            <a:off x="1567500" y="3573463"/>
            <a:ext cx="7864484" cy="3842085"/>
          </a:xfrm>
          <a:prstGeom prst="rect">
            <a:avLst/>
          </a:prstGeom>
        </p:spPr>
      </p:pic>
      <p:pic>
        <p:nvPicPr>
          <p:cNvPr id="7" name="Picture 2" descr="Risultati immagini per corneal burn limb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6846" r="5696" b="7718"/>
          <a:stretch/>
        </p:blipFill>
        <p:spPr bwMode="auto">
          <a:xfrm>
            <a:off x="3775291" y="949434"/>
            <a:ext cx="3130117" cy="2465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3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1666" t="52667" r="49896" b="22666"/>
          <a:stretch/>
        </p:blipFill>
        <p:spPr>
          <a:xfrm>
            <a:off x="2595748" y="33265"/>
            <a:ext cx="5508254" cy="2986160"/>
          </a:xfrm>
          <a:prstGeom prst="rect">
            <a:avLst/>
          </a:prstGeom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82548" y="3244850"/>
            <a:ext cx="10515600" cy="4351338"/>
          </a:xfrm>
          <a:prstGeom prst="rect">
            <a:avLst/>
          </a:prstGeom>
        </p:spPr>
        <p:txBody>
          <a:bodyPr/>
          <a:lstStyle>
            <a:lvl1pPr marL="390724" indent="-390724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569" indent="-32560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241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378" indent="-26048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343" indent="-260483" algn="l" defTabSz="520965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5309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627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7238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8205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 smtClean="0"/>
              <a:t>La prognosi si modifica favorevolmente se si effettuano tempestivamente manovre specifiche atte ad allontanare la sostanza causticante dalla superficie oculare</a:t>
            </a:r>
          </a:p>
          <a:p>
            <a:pPr marL="0" indent="0">
              <a:buNone/>
            </a:pPr>
            <a:endParaRPr lang="it-IT" sz="2400" dirty="0" smtClean="0"/>
          </a:p>
          <a:p>
            <a:r>
              <a:rPr lang="it-IT" sz="2400" dirty="0" smtClean="0"/>
              <a:t> i migliori fluidi irriganti sono rappresentati da quelli che hanno un’osmolarità simile allo stroma corneale (420 </a:t>
            </a:r>
            <a:r>
              <a:rPr lang="it-IT" sz="2400" dirty="0" err="1" smtClean="0"/>
              <a:t>mOsm</a:t>
            </a:r>
            <a:r>
              <a:rPr lang="it-IT" sz="2400" dirty="0" smtClean="0"/>
              <a:t>/L). Attualmente il </a:t>
            </a:r>
            <a:r>
              <a:rPr lang="it-IT" sz="2400" dirty="0" err="1" smtClean="0"/>
              <a:t>Ringer’s</a:t>
            </a:r>
            <a:r>
              <a:rPr lang="it-IT" sz="2400" dirty="0" smtClean="0"/>
              <a:t> lattato e la soluzione salina bilanciata (BSS) sono i fluidi più idonei all’irrigazione.</a:t>
            </a:r>
          </a:p>
          <a:p>
            <a:pPr marL="0" indent="0">
              <a:buNone/>
            </a:pPr>
            <a:endParaRPr lang="it-IT" sz="2400" dirty="0" smtClean="0"/>
          </a:p>
          <a:p>
            <a:r>
              <a:rPr lang="it-IT" sz="2400" dirty="0" smtClean="0"/>
              <a:t>Nelle causticazioni da alcali ottima soluzione irrigante è la glucosata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2617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51771" t="37500" r="19583" b="21167"/>
          <a:stretch/>
        </p:blipFill>
        <p:spPr>
          <a:xfrm>
            <a:off x="2181225" y="681240"/>
            <a:ext cx="6873875" cy="61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1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7924" y="-53829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28575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solidFill>
                  <a:srgbClr val="C00000"/>
                </a:solidFill>
              </a:rPr>
              <a:t>Idrope acuta nel cheratocono</a:t>
            </a:r>
            <a:endParaRPr lang="it-IT" sz="4000" dirty="0">
              <a:solidFill>
                <a:srgbClr val="C0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48163" y="1164056"/>
            <a:ext cx="978437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E’ caratterizzato da imbibizione acuta della cornea secondaria ad una rottura della </a:t>
            </a:r>
            <a:r>
              <a:rPr lang="it-IT" sz="2000" dirty="0" err="1"/>
              <a:t>Descemet</a:t>
            </a:r>
            <a:r>
              <a:rPr lang="it-IT" sz="2000" dirty="0"/>
              <a:t>. </a:t>
            </a:r>
            <a:endParaRPr lang="it-IT" sz="2000" dirty="0" smtClean="0"/>
          </a:p>
          <a:p>
            <a:endParaRPr lang="it-I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improvviso </a:t>
            </a:r>
            <a:r>
              <a:rPr lang="it-IT" sz="2000" dirty="0"/>
              <a:t>calo della vista associato a fastidio e lacrimazione </a:t>
            </a:r>
            <a:r>
              <a:rPr lang="it-IT" sz="2000" dirty="0" smtClean="0"/>
              <a:t>.</a:t>
            </a:r>
          </a:p>
          <a:p>
            <a:endParaRPr lang="it-I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Sebbene </a:t>
            </a:r>
            <a:r>
              <a:rPr lang="it-IT" sz="2000" dirty="0"/>
              <a:t>la rottura guarisca solitamente in 6-10 settimane con risoluzione dell’edema </a:t>
            </a:r>
            <a:r>
              <a:rPr lang="it-IT" sz="2000" dirty="0" err="1"/>
              <a:t>corneale,può</a:t>
            </a:r>
            <a:r>
              <a:rPr lang="it-IT" sz="2000" dirty="0"/>
              <a:t> residuare un certo grado di opacità dello stroma. </a:t>
            </a:r>
            <a:endParaRPr lang="it-IT" sz="2000" dirty="0" smtClean="0"/>
          </a:p>
          <a:p>
            <a:endParaRPr lang="it-I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Gli </a:t>
            </a:r>
            <a:r>
              <a:rPr lang="it-IT" sz="2000" dirty="0"/>
              <a:t>episodi acuti sono trattati inizialmente con soluzione salina </a:t>
            </a:r>
            <a:r>
              <a:rPr lang="it-IT" sz="2000" dirty="0" err="1"/>
              <a:t>iper</a:t>
            </a:r>
            <a:r>
              <a:rPr lang="it-IT" sz="2000" dirty="0"/>
              <a:t> tonica e bendaggio o applicazione di lente a contatto terapeutica. </a:t>
            </a:r>
            <a:endParaRPr lang="it-IT" sz="2000" dirty="0" smtClean="0"/>
          </a:p>
          <a:p>
            <a:endParaRPr lang="it-I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La </a:t>
            </a:r>
            <a:r>
              <a:rPr lang="it-IT" sz="2000" dirty="0"/>
              <a:t>riparazione può esitare in un miglioramento dell’acuità visiva grazie alla cicatrizzazione e all’appiattimento della cornea.</a:t>
            </a:r>
          </a:p>
        </p:txBody>
      </p:sp>
      <p:pic>
        <p:nvPicPr>
          <p:cNvPr id="8" name="Picture 2" descr="Risultati immagini per acute hydrops keratoco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62" y="5311312"/>
            <a:ext cx="5568342" cy="2201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isultati immagini per acute hydrops keratoco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540" y="5182309"/>
            <a:ext cx="2384789" cy="2374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2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85775" y="287020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8800" dirty="0" smtClean="0">
                <a:solidFill>
                  <a:srgbClr val="C00000"/>
                </a:solidFill>
              </a:rPr>
              <a:t>Grazie</a:t>
            </a:r>
            <a:endParaRPr lang="it-IT" sz="8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65100" y="264916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 smtClean="0">
                <a:solidFill>
                  <a:srgbClr val="C00000"/>
                </a:solidFill>
              </a:rPr>
              <a:t>Classificazione etiologica e diagnosi differenziale</a:t>
            </a:r>
            <a:endParaRPr lang="it-IT" sz="4400" dirty="0">
              <a:solidFill>
                <a:srgbClr val="C00000"/>
              </a:solidFill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625257" y="2677395"/>
            <a:ext cx="10515600" cy="4351338"/>
          </a:xfrm>
          <a:prstGeom prst="rect">
            <a:avLst/>
          </a:prstGeom>
        </p:spPr>
        <p:txBody>
          <a:bodyPr/>
          <a:lstStyle>
            <a:lvl1pPr marL="390724" indent="-390724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569" indent="-32560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241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378" indent="-26048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343" indent="-260483" algn="l" defTabSz="520965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5309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627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7238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8205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 smtClean="0"/>
              <a:t>Lesioni traumatiche con o senza corpo estraneo </a:t>
            </a:r>
          </a:p>
          <a:p>
            <a:r>
              <a:rPr lang="it-IT" sz="3200" dirty="0" smtClean="0"/>
              <a:t>Forme allergiche con coinvolgimento corneale</a:t>
            </a:r>
          </a:p>
          <a:p>
            <a:r>
              <a:rPr lang="it-IT" sz="3200" dirty="0" smtClean="0"/>
              <a:t>Forme infettive di cheratiti (</a:t>
            </a:r>
            <a:r>
              <a:rPr lang="it-IT" sz="3200" dirty="0" err="1" smtClean="0"/>
              <a:t>batteriche,virali,micotiche,protozoarie</a:t>
            </a:r>
            <a:r>
              <a:rPr lang="it-IT" sz="3200" dirty="0" smtClean="0"/>
              <a:t>)</a:t>
            </a:r>
          </a:p>
          <a:p>
            <a:r>
              <a:rPr lang="it-IT" sz="3200" dirty="0" smtClean="0"/>
              <a:t>Causticazioni della superficie oculare </a:t>
            </a:r>
          </a:p>
          <a:p>
            <a:r>
              <a:rPr lang="it-IT" sz="3200" dirty="0" smtClean="0"/>
              <a:t>Idrope acuta corneale in pazienti con cheratocono</a:t>
            </a:r>
          </a:p>
          <a:p>
            <a:pPr marL="0" indent="0">
              <a:buFont typeface="Arial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11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-10079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65100" y="264916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 smtClean="0">
                <a:solidFill>
                  <a:srgbClr val="C00000"/>
                </a:solidFill>
              </a:rPr>
              <a:t>Lesioni traumatiche con o senza corpo estraneo </a:t>
            </a:r>
            <a:br>
              <a:rPr lang="it-IT" sz="4400" dirty="0" smtClean="0">
                <a:solidFill>
                  <a:srgbClr val="C00000"/>
                </a:solidFill>
              </a:rPr>
            </a:br>
            <a:endParaRPr lang="it-IT" sz="4400" dirty="0">
              <a:solidFill>
                <a:srgbClr val="C0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19" y="1162601"/>
            <a:ext cx="2743863" cy="2057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82550" y="2698356"/>
            <a:ext cx="10515600" cy="4351338"/>
          </a:xfrm>
          <a:prstGeom prst="rect">
            <a:avLst/>
          </a:prstGeom>
        </p:spPr>
        <p:txBody>
          <a:bodyPr/>
          <a:lstStyle>
            <a:lvl1pPr marL="390724" indent="-390724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569" indent="-32560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241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378" indent="-26048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343" indent="-260483" algn="l" defTabSz="520965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5309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627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7238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8205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 smtClean="0"/>
              <a:t>Le più frequenti </a:t>
            </a:r>
          </a:p>
          <a:p>
            <a:r>
              <a:rPr lang="it-IT" sz="3200" dirty="0" smtClean="0"/>
              <a:t>Prognosi generalmente buona se non avviene perforazione corneale</a:t>
            </a:r>
          </a:p>
          <a:p>
            <a:r>
              <a:rPr lang="it-IT" sz="3200" dirty="0" smtClean="0"/>
              <a:t>La prognosi visiva dipende da estensione, profondità e sede della lesione </a:t>
            </a:r>
          </a:p>
          <a:p>
            <a:r>
              <a:rPr lang="it-IT" sz="3200" dirty="0" smtClean="0"/>
              <a:t>Complicanze frequenti : nubecole e leucomi corneali</a:t>
            </a:r>
          </a:p>
          <a:p>
            <a:r>
              <a:rPr lang="it-IT" sz="3200" dirty="0" smtClean="0"/>
              <a:t>Terapia : Asportazione dell’eventuale </a:t>
            </a:r>
            <a:r>
              <a:rPr lang="it-IT" sz="3200" dirty="0" err="1" smtClean="0"/>
              <a:t>c.e.</a:t>
            </a:r>
            <a:r>
              <a:rPr lang="it-IT" sz="3200" dirty="0" smtClean="0"/>
              <a:t> + antibiotico e </a:t>
            </a:r>
            <a:r>
              <a:rPr lang="it-IT" sz="3200" dirty="0" err="1" smtClean="0"/>
              <a:t>riepitelizzanti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258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Titolo 1"/>
          <p:cNvSpPr txBox="1">
            <a:spLocks/>
          </p:cNvSpPr>
          <p:nvPr/>
        </p:nvSpPr>
        <p:spPr>
          <a:xfrm>
            <a:off x="165100" y="227338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 smtClean="0">
                <a:solidFill>
                  <a:srgbClr val="C00000"/>
                </a:solidFill>
              </a:rPr>
              <a:t>Forme allergiche con coinvolgimento corneale</a:t>
            </a:r>
            <a:br>
              <a:rPr lang="it-IT" sz="4400" dirty="0" smtClean="0">
                <a:solidFill>
                  <a:srgbClr val="C00000"/>
                </a:solidFill>
              </a:rPr>
            </a:br>
            <a:endParaRPr lang="it-IT" sz="4400" dirty="0">
              <a:solidFill>
                <a:srgbClr val="C00000"/>
              </a:solidFill>
            </a:endParaRPr>
          </a:p>
        </p:txBody>
      </p:sp>
      <p:sp>
        <p:nvSpPr>
          <p:cNvPr id="26" name="Segnaposto contenuto 2"/>
          <p:cNvSpPr txBox="1">
            <a:spLocks/>
          </p:cNvSpPr>
          <p:nvPr/>
        </p:nvSpPr>
        <p:spPr>
          <a:xfrm>
            <a:off x="165100" y="1549726"/>
            <a:ext cx="10515600" cy="4351338"/>
          </a:xfrm>
          <a:prstGeom prst="rect">
            <a:avLst/>
          </a:prstGeom>
        </p:spPr>
        <p:txBody>
          <a:bodyPr/>
          <a:lstStyle>
            <a:lvl1pPr marL="390724" indent="-390724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569" indent="-32560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241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378" indent="-26048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343" indent="-260483" algn="l" defTabSz="520965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5309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627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7238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8205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 smtClean="0"/>
              <a:t>Reazione come conseguenza del contatto con allergeni che includono farmaci, cosmetici come creme e mascara. </a:t>
            </a:r>
          </a:p>
          <a:p>
            <a:r>
              <a:rPr lang="it-IT" sz="3200" dirty="0" smtClean="0"/>
              <a:t>Toccare o strofinare gli occhi dopo la manipolazione di prodotti chimici o saponi può anche causare un coinvolgimento corneale</a:t>
            </a:r>
          </a:p>
          <a:p>
            <a:r>
              <a:rPr lang="it-IT" sz="3200" dirty="0" smtClean="0"/>
              <a:t>Frequente associazione nei bambini con </a:t>
            </a:r>
            <a:r>
              <a:rPr lang="it-IT" sz="3200" dirty="0" err="1" smtClean="0"/>
              <a:t>cheratocongiuntivite</a:t>
            </a:r>
            <a:r>
              <a:rPr lang="it-IT" sz="3200" dirty="0" smtClean="0"/>
              <a:t> </a:t>
            </a:r>
            <a:r>
              <a:rPr lang="it-IT" sz="3200" dirty="0" err="1" smtClean="0"/>
              <a:t>vernal</a:t>
            </a:r>
            <a:endParaRPr lang="it-IT" sz="3200" dirty="0" smtClean="0"/>
          </a:p>
          <a:p>
            <a:r>
              <a:rPr lang="it-IT" sz="3200" dirty="0" smtClean="0"/>
              <a:t>Ruolo fondamentale : ipertrofia papillare che agisce sia come fonte di istamina che come agente meccanico in seguito a strofinamento </a:t>
            </a:r>
          </a:p>
          <a:p>
            <a:r>
              <a:rPr lang="it-IT" sz="3200" dirty="0" smtClean="0"/>
              <a:t>Terapia : cortisone + antistaminico + allontanare allergene</a:t>
            </a:r>
            <a:endParaRPr lang="it-IT" sz="3200" dirty="0"/>
          </a:p>
        </p:txBody>
      </p:sp>
      <p:pic>
        <p:nvPicPr>
          <p:cNvPr id="27" name="Picture 2" descr="Risultati immagini per ipertrofia papill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690" y="3802094"/>
            <a:ext cx="2886075" cy="158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5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-307848" y="18224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 smtClean="0">
                <a:solidFill>
                  <a:srgbClr val="C00000"/>
                </a:solidFill>
              </a:rPr>
              <a:t>Cheratiti infettive  </a:t>
            </a:r>
            <a:endParaRPr lang="it-IT" sz="4400" dirty="0">
              <a:solidFill>
                <a:srgbClr val="C000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 rot="10800000">
            <a:off x="8190148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contenuto 2"/>
          <p:cNvSpPr txBox="1">
            <a:spLocks/>
          </p:cNvSpPr>
          <p:nvPr/>
        </p:nvSpPr>
        <p:spPr>
          <a:xfrm>
            <a:off x="0" y="891652"/>
            <a:ext cx="10515600" cy="4351338"/>
          </a:xfrm>
          <a:prstGeom prst="rect">
            <a:avLst/>
          </a:prstGeom>
        </p:spPr>
        <p:txBody>
          <a:bodyPr/>
          <a:lstStyle>
            <a:lvl1pPr marL="390724" indent="-390724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569" indent="-32560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241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378" indent="-26048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343" indent="-260483" algn="l" defTabSz="520965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5309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627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7238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8205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 smtClean="0"/>
              <a:t>Urgenza oculistica </a:t>
            </a:r>
          </a:p>
          <a:p>
            <a:r>
              <a:rPr lang="it-IT" sz="3200" dirty="0" smtClean="0"/>
              <a:t>Possono evolvere in perforazione se non trattate correttamente</a:t>
            </a:r>
          </a:p>
          <a:p>
            <a:r>
              <a:rPr lang="it-IT" sz="3200" dirty="0" smtClean="0"/>
              <a:t>Maggior fattore di </a:t>
            </a:r>
            <a:r>
              <a:rPr lang="it-IT" sz="3200" dirty="0" err="1" smtClean="0"/>
              <a:t>richio</a:t>
            </a:r>
            <a:r>
              <a:rPr lang="it-IT" sz="3200" dirty="0" smtClean="0"/>
              <a:t> : LAC mensili (etiologia batterica e amebica)e traumi (etiologia micotica)</a:t>
            </a:r>
          </a:p>
          <a:p>
            <a:endParaRPr lang="it-IT" sz="3200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2"/>
          <a:srcRect l="15746" t="31000" r="13868" b="23333"/>
          <a:stretch/>
        </p:blipFill>
        <p:spPr>
          <a:xfrm>
            <a:off x="148968" y="4133088"/>
            <a:ext cx="7357645" cy="2986659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3"/>
          <a:srcRect l="51875" t="21653" r="19792" b="10167"/>
          <a:stretch/>
        </p:blipFill>
        <p:spPr>
          <a:xfrm>
            <a:off x="7608909" y="3079513"/>
            <a:ext cx="2984879" cy="44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10800000">
            <a:off x="8183268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 descr="Immagine correl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" t="10136" r="7284" b="9183"/>
          <a:stretch/>
        </p:blipFill>
        <p:spPr bwMode="auto">
          <a:xfrm>
            <a:off x="7493313" y="45698"/>
            <a:ext cx="2645627" cy="1883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-4245864" y="160628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 smtClean="0">
                <a:solidFill>
                  <a:srgbClr val="C00000"/>
                </a:solidFill>
              </a:rPr>
              <a:t>Clinica </a:t>
            </a:r>
            <a:endParaRPr lang="it-IT" sz="4400" dirty="0">
              <a:solidFill>
                <a:srgbClr val="C00000"/>
              </a:solidFill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-263926" y="1976653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90724" indent="-390724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569" indent="-32560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241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378" indent="-26048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343" indent="-260483" algn="l" defTabSz="520965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5309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627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7238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8205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smtClean="0"/>
              <a:t>I segni e i sintomi della cheratite microbica sono variabili e dipendono dalla virulenza dell’agente eziologico, dalla durata dell’infezione, dalle condizioni corneali preesistenti, dallo stato immunitario dell’ospite e dall’uso precedente di antibiotici e di corticosteroidi. </a:t>
            </a:r>
          </a:p>
          <a:p>
            <a:pPr marL="0" indent="0">
              <a:buNone/>
            </a:pPr>
            <a:endParaRPr lang="it-IT" sz="2000" dirty="0" smtClean="0"/>
          </a:p>
          <a:p>
            <a:r>
              <a:rPr lang="it-IT" sz="2000" dirty="0" smtClean="0"/>
              <a:t>Quadro clinico della maggior parte delle cheratiti batteriche di solito ha inizio con una rapida insorgenza di dolore, fotofobia, calo del visus, iniezione congiuntivale, reazione in camera anteriore e/o </a:t>
            </a:r>
            <a:r>
              <a:rPr lang="it-IT" sz="2000" dirty="0" err="1" smtClean="0"/>
              <a:t>ipopion</a:t>
            </a:r>
            <a:r>
              <a:rPr lang="it-IT" sz="2000" dirty="0" smtClean="0"/>
              <a:t>.</a:t>
            </a:r>
          </a:p>
          <a:p>
            <a:pPr marL="0" indent="0">
              <a:buNone/>
            </a:pPr>
            <a:endParaRPr lang="it-IT" sz="2000" dirty="0" smtClean="0"/>
          </a:p>
          <a:p>
            <a:r>
              <a:rPr lang="it-IT" sz="2000" dirty="0" smtClean="0"/>
              <a:t>Alcuni aspetti possono far deporre il sospetto per un particolare agente microbico (muco giallo, ascesso cornale centrale </a:t>
            </a:r>
            <a:r>
              <a:rPr lang="it-IT" sz="2000" dirty="0" err="1" smtClean="0"/>
              <a:t>ecc</a:t>
            </a:r>
            <a:r>
              <a:rPr lang="it-IT" sz="2000" dirty="0" smtClean="0"/>
              <a:t> </a:t>
            </a:r>
            <a:r>
              <a:rPr lang="it-IT" sz="2000" dirty="0" err="1" smtClean="0"/>
              <a:t>ecc</a:t>
            </a:r>
            <a:r>
              <a:rPr lang="it-IT" sz="2000" dirty="0" smtClean="0"/>
              <a:t>) ma non sono elementi di diagnosi di certezza</a:t>
            </a:r>
          </a:p>
          <a:p>
            <a:pPr marL="0" indent="0">
              <a:buNone/>
            </a:pPr>
            <a:r>
              <a:rPr lang="it-IT" sz="2000" dirty="0" smtClean="0"/>
              <a:t> </a:t>
            </a:r>
          </a:p>
          <a:p>
            <a:r>
              <a:rPr lang="it-IT" sz="2000" dirty="0" smtClean="0"/>
              <a:t>Diagnosi di certezza solo con esame colturale</a:t>
            </a:r>
          </a:p>
          <a:p>
            <a:pPr marL="0" indent="0">
              <a:buNone/>
            </a:pPr>
            <a:endParaRPr lang="it-IT" sz="2000" dirty="0" smtClean="0"/>
          </a:p>
          <a:p>
            <a:r>
              <a:rPr lang="it-IT" sz="2000" dirty="0" smtClean="0"/>
              <a:t>Sospettare cheratite amebica in assenza di muco e presenza di forte dolore sproporzionato al quadro corneale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865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5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 rot="10800000">
            <a:off x="8183268" y="0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65100" y="195726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C00000"/>
                </a:solidFill>
              </a:rPr>
              <a:t>Terapia 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399288" y="2540953"/>
            <a:ext cx="10515600" cy="4351338"/>
          </a:xfrm>
          <a:prstGeom prst="rect">
            <a:avLst/>
          </a:prstGeom>
        </p:spPr>
        <p:txBody>
          <a:bodyPr/>
          <a:lstStyle>
            <a:lvl1pPr marL="390724" indent="-390724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569" indent="-32560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241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378" indent="-260483" algn="l" defTabSz="520965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343" indent="-260483" algn="l" defTabSz="520965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5309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6274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7238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8205" indent="-260483" algn="l" defTabSz="520965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 smtClean="0"/>
              <a:t>Terapia empirica : antibiotici ad ampio spettro per assicurare un trattamento efficace nei confronti di tutti i potenziali agenti patogeni</a:t>
            </a:r>
          </a:p>
          <a:p>
            <a:pPr marL="0" indent="0">
              <a:buNone/>
            </a:pPr>
            <a:endParaRPr lang="it-IT" sz="3200" dirty="0" smtClean="0"/>
          </a:p>
          <a:p>
            <a:r>
              <a:rPr lang="it-IT" sz="3200" dirty="0" smtClean="0"/>
              <a:t>Terapia mirata : </a:t>
            </a:r>
            <a:r>
              <a:rPr lang="it-IT" sz="3200" dirty="0" err="1" smtClean="0"/>
              <a:t>screaping</a:t>
            </a:r>
            <a:r>
              <a:rPr lang="it-IT" sz="3200" dirty="0" smtClean="0"/>
              <a:t> corneale, biopsia, coltura di liquidi conservazione </a:t>
            </a:r>
            <a:r>
              <a:rPr lang="it-IT" sz="3200" dirty="0" err="1" smtClean="0"/>
              <a:t>lac</a:t>
            </a:r>
            <a:r>
              <a:rPr lang="it-IT" sz="3200" dirty="0" smtClean="0"/>
              <a:t> ecc.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17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0800000">
            <a:off x="8183268" y="4073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277" y="-139467"/>
            <a:ext cx="2497432" cy="756657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37338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52096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 smtClean="0">
                <a:solidFill>
                  <a:srgbClr val="C00000"/>
                </a:solidFill>
              </a:rPr>
              <a:t>Flow chart terapeutica nelle infezioni </a:t>
            </a:r>
            <a:endParaRPr lang="it-IT" sz="4400" dirty="0">
              <a:solidFill>
                <a:srgbClr val="C0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18500" t="20641" r="42913" b="71285"/>
          <a:stretch/>
        </p:blipFill>
        <p:spPr>
          <a:xfrm>
            <a:off x="1322629" y="6445058"/>
            <a:ext cx="8747963" cy="98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1608328" y="1229507"/>
            <a:ext cx="84622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latin typeface="Times-Italic"/>
              </a:rPr>
              <a:t>Algoritmo di trattamento del paziente con ulcera microbica, alla presentazione. L’80% dei pazienti si presentano,</a:t>
            </a:r>
          </a:p>
          <a:p>
            <a:r>
              <a:rPr lang="it-IT" i="1" dirty="0">
                <a:latin typeface="Times-Italic"/>
              </a:rPr>
              <a:t>alla prima osservazione, con un’infezione non grave diametro &lt;6 mm.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l="12813" t="17001" r="10833" b="6999"/>
          <a:stretch/>
        </p:blipFill>
        <p:spPr>
          <a:xfrm>
            <a:off x="2485235" y="2327098"/>
            <a:ext cx="6501852" cy="40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WIND PPT_Baukasten">
  <a:themeElements>
    <a:clrScheme name="SCHWIND PPT_Baukaste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890"/>
      </a:accent1>
      <a:accent2>
        <a:srgbClr val="3095B4"/>
      </a:accent2>
      <a:accent3>
        <a:srgbClr val="003C69"/>
      </a:accent3>
      <a:accent4>
        <a:srgbClr val="C6AC00"/>
      </a:accent4>
      <a:accent5>
        <a:srgbClr val="69923A"/>
      </a:accent5>
      <a:accent6>
        <a:srgbClr val="E05206"/>
      </a:accent6>
      <a:hlink>
        <a:srgbClr val="0000FF"/>
      </a:hlink>
      <a:folHlink>
        <a:srgbClr val="FF00FF"/>
      </a:folHlink>
    </a:clrScheme>
    <a:fontScheme name="SCHWIND PPT_Baukaste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CHWIND PPT_Baukast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5214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1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7999" tIns="107999" rIns="107999" bIns="107999" numCol="1" spcCol="38100" rtlCol="0" anchor="t">
        <a:spAutoFit/>
      </a:bodyPr>
      <a:lstStyle>
        <a:defPPr marL="0" marR="0" indent="0" algn="l" defTabSz="5214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1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</TotalTime>
  <Words>854</Words>
  <Application>Microsoft Office PowerPoint</Application>
  <PresentationFormat>Personalizzato</PresentationFormat>
  <Paragraphs>106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SimSun</vt:lpstr>
      <vt:lpstr>Arial</vt:lpstr>
      <vt:lpstr>Calibri</vt:lpstr>
      <vt:lpstr>Times New Roman</vt:lpstr>
      <vt:lpstr>Times-Italic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Giulia</cp:lastModifiedBy>
  <cp:revision>76</cp:revision>
  <dcterms:modified xsi:type="dcterms:W3CDTF">2017-09-27T17:47:16Z</dcterms:modified>
</cp:coreProperties>
</file>