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576" r:id="rId5"/>
    <p:sldId id="645" r:id="rId6"/>
    <p:sldId id="644" r:id="rId7"/>
    <p:sldId id="538" r:id="rId8"/>
    <p:sldId id="642" r:id="rId9"/>
    <p:sldId id="638" r:id="rId10"/>
    <p:sldId id="641" r:id="rId11"/>
    <p:sldId id="636" r:id="rId12"/>
    <p:sldId id="643" r:id="rId13"/>
    <p:sldId id="637" r:id="rId14"/>
    <p:sldId id="640" r:id="rId15"/>
    <p:sldId id="639" r:id="rId16"/>
    <p:sldId id="631" r:id="rId17"/>
  </p:sldIdLst>
  <p:sldSz cx="9144000" cy="6858000" type="screen4x3"/>
  <p:notesSz cx="6950075" cy="9236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E7"/>
    <a:srgbClr val="D3DEEC"/>
    <a:srgbClr val="013366"/>
    <a:srgbClr val="003366"/>
    <a:srgbClr val="000000"/>
    <a:srgbClr val="EBEBEB"/>
    <a:srgbClr val="6599CC"/>
    <a:srgbClr val="EBEFF6"/>
    <a:srgbClr val="D3E2F1"/>
    <a:srgbClr val="66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8" autoAdjust="0"/>
    <p:restoredTop sz="92950" autoAdjust="0"/>
  </p:normalViewPr>
  <p:slideViewPr>
    <p:cSldViewPr snapToGrid="0">
      <p:cViewPr varScale="1">
        <p:scale>
          <a:sx n="99" d="100"/>
          <a:sy n="99" d="100"/>
        </p:scale>
        <p:origin x="-2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2" d="100"/>
        <a:sy n="152" d="100"/>
      </p:scale>
      <p:origin x="0" y="5598"/>
    </p:cViewPr>
  </p:sorterViewPr>
  <p:notesViewPr>
    <p:cSldViewPr snapToGrid="0">
      <p:cViewPr varScale="1">
        <p:scale>
          <a:sx n="62" d="100"/>
          <a:sy n="62" d="100"/>
        </p:scale>
        <p:origin x="2558" y="62"/>
      </p:cViewPr>
      <p:guideLst>
        <p:guide orient="horz" pos="2957"/>
        <p:guide orient="horz" pos="2909"/>
        <p:guide pos="2237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EDCCE-31EF-2B4D-826A-255A20700293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1231D47-EC3C-104C-8A69-3CA5041A8DF6}">
      <dgm:prSet phldrT="[Tes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t-IT" b="1" dirty="0"/>
            <a:t>New </a:t>
          </a:r>
          <a:r>
            <a:rPr lang="it-IT" b="1" dirty="0" err="1"/>
            <a:t>model</a:t>
          </a:r>
          <a:r>
            <a:rPr lang="it-IT" b="1" dirty="0"/>
            <a:t> </a:t>
          </a:r>
          <a:r>
            <a:rPr lang="it-IT" b="1" dirty="0" err="1"/>
            <a:t>for</a:t>
          </a:r>
          <a:r>
            <a:rPr lang="it-IT" b="1" dirty="0"/>
            <a:t> the future MA</a:t>
          </a:r>
        </a:p>
      </dgm:t>
    </dgm:pt>
    <dgm:pt modelId="{E7F92C63-4D88-EE46-A73A-076D72BD1484}" type="parTrans" cxnId="{F1CF9905-CE4D-FF41-864E-FB1C55F6CD46}">
      <dgm:prSet/>
      <dgm:spPr/>
      <dgm:t>
        <a:bodyPr/>
        <a:lstStyle/>
        <a:p>
          <a:endParaRPr lang="it-IT"/>
        </a:p>
      </dgm:t>
    </dgm:pt>
    <dgm:pt modelId="{5E6F67FC-C287-F240-901C-F09E6A73CC72}" type="sibTrans" cxnId="{F1CF9905-CE4D-FF41-864E-FB1C55F6CD46}">
      <dgm:prSet/>
      <dgm:spPr/>
      <dgm:t>
        <a:bodyPr/>
        <a:lstStyle/>
        <a:p>
          <a:endParaRPr lang="it-IT"/>
        </a:p>
      </dgm:t>
    </dgm:pt>
    <dgm:pt modelId="{813C4FE6-45AD-224D-A957-164DAA6519F8}">
      <dgm:prSet phldrT="[Tes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it-IT" sz="1600" dirty="0">
              <a:solidFill>
                <a:srgbClr val="000000"/>
              </a:solidFill>
            </a:rPr>
            <a:t>-</a:t>
          </a:r>
          <a:r>
            <a:rPr lang="it-IT" sz="1600" dirty="0"/>
            <a:t> </a:t>
          </a:r>
          <a:r>
            <a:rPr lang="it-IT" sz="1600" dirty="0">
              <a:solidFill>
                <a:srgbClr val="000000"/>
              </a:solidFill>
            </a:rPr>
            <a:t>Multiple </a:t>
          </a:r>
          <a:r>
            <a:rPr lang="it-IT" sz="1600" dirty="0" err="1">
              <a:solidFill>
                <a:srgbClr val="000000"/>
              </a:solidFill>
            </a:rPr>
            <a:t>indications</a:t>
          </a:r>
          <a:endParaRPr lang="it-IT" sz="1600" dirty="0">
            <a:solidFill>
              <a:srgbClr val="000000"/>
            </a:solidFill>
          </a:endParaRPr>
        </a:p>
        <a:p>
          <a:r>
            <a:rPr lang="it-IT" sz="1600" dirty="0">
              <a:solidFill>
                <a:srgbClr val="000000"/>
              </a:solidFill>
            </a:rPr>
            <a:t>- </a:t>
          </a:r>
          <a:r>
            <a:rPr lang="it-IT" sz="1600" dirty="0" err="1">
              <a:solidFill>
                <a:srgbClr val="000000"/>
              </a:solidFill>
            </a:rPr>
            <a:t>mABs</a:t>
          </a:r>
          <a:r>
            <a:rPr lang="it-IT" sz="1600" dirty="0">
              <a:solidFill>
                <a:srgbClr val="000000"/>
              </a:solidFill>
            </a:rPr>
            <a:t> Combo</a:t>
          </a:r>
        </a:p>
        <a:p>
          <a:r>
            <a:rPr lang="it-IT" sz="1600" dirty="0">
              <a:solidFill>
                <a:srgbClr val="000000"/>
              </a:solidFill>
            </a:rPr>
            <a:t>- Combo </a:t>
          </a:r>
          <a:r>
            <a:rPr lang="it-IT" sz="1600" dirty="0" err="1">
              <a:solidFill>
                <a:srgbClr val="000000"/>
              </a:solidFill>
            </a:rPr>
            <a:t>therapy</a:t>
          </a:r>
          <a:r>
            <a:rPr lang="it-IT" sz="1600" dirty="0">
              <a:solidFill>
                <a:srgbClr val="000000"/>
              </a:solidFill>
            </a:rPr>
            <a:t> </a:t>
          </a:r>
          <a:r>
            <a:rPr lang="it-IT" sz="1600" dirty="0" err="1">
              <a:solidFill>
                <a:srgbClr val="000000"/>
              </a:solidFill>
            </a:rPr>
            <a:t>for</a:t>
          </a:r>
          <a:r>
            <a:rPr lang="it-IT" sz="1600" dirty="0">
              <a:solidFill>
                <a:srgbClr val="000000"/>
              </a:solidFill>
            </a:rPr>
            <a:t> </a:t>
          </a:r>
          <a:r>
            <a:rPr lang="it-IT" sz="1600" dirty="0" err="1">
              <a:solidFill>
                <a:srgbClr val="000000"/>
              </a:solidFill>
            </a:rPr>
            <a:t>different</a:t>
          </a:r>
          <a:r>
            <a:rPr lang="it-IT" sz="1600" dirty="0">
              <a:solidFill>
                <a:srgbClr val="000000"/>
              </a:solidFill>
            </a:rPr>
            <a:t> </a:t>
          </a:r>
          <a:r>
            <a:rPr lang="it-IT" sz="1600" dirty="0" err="1">
              <a:solidFill>
                <a:srgbClr val="000000"/>
              </a:solidFill>
            </a:rPr>
            <a:t>mutations</a:t>
          </a:r>
          <a:endParaRPr lang="it-IT" sz="1600" dirty="0">
            <a:solidFill>
              <a:srgbClr val="000000"/>
            </a:solidFill>
          </a:endParaRPr>
        </a:p>
      </dgm:t>
    </dgm:pt>
    <dgm:pt modelId="{FC3990C4-7546-4F4C-B96A-0A5FCE951D32}" type="parTrans" cxnId="{CBD696A7-CF99-224C-86BC-0A493FEB8977}">
      <dgm:prSet/>
      <dgm:spPr/>
      <dgm:t>
        <a:bodyPr/>
        <a:lstStyle/>
        <a:p>
          <a:endParaRPr lang="it-IT"/>
        </a:p>
      </dgm:t>
    </dgm:pt>
    <dgm:pt modelId="{6AEC3A5E-0F00-C44B-9543-48499F8B13C6}" type="sibTrans" cxnId="{CBD696A7-CF99-224C-86BC-0A493FEB8977}">
      <dgm:prSet/>
      <dgm:spPr/>
      <dgm:t>
        <a:bodyPr/>
        <a:lstStyle/>
        <a:p>
          <a:endParaRPr lang="it-IT"/>
        </a:p>
      </dgm:t>
    </dgm:pt>
    <dgm:pt modelId="{8ACBF4B9-E314-DE44-AC58-7AE556E69B8E}">
      <dgm:prSet phldrT="[Testo]" custT="1"/>
      <dgm:spPr>
        <a:solidFill>
          <a:schemeClr val="tx2">
            <a:lumMod val="20000"/>
            <a:lumOff val="80000"/>
          </a:schemeClr>
        </a:solidFill>
      </dgm:spPr>
      <dgm:t>
        <a:bodyPr anchor="t"/>
        <a:lstStyle/>
        <a:p>
          <a:r>
            <a:rPr lang="it-IT" sz="1800" dirty="0" err="1">
              <a:solidFill>
                <a:schemeClr val="tx1"/>
              </a:solidFill>
            </a:rPr>
            <a:t>Real</a:t>
          </a:r>
          <a:r>
            <a:rPr lang="it-IT" sz="1800" dirty="0">
              <a:solidFill>
                <a:schemeClr val="tx1"/>
              </a:solidFill>
            </a:rPr>
            <a:t> World </a:t>
          </a:r>
          <a:r>
            <a:rPr lang="it-IT" sz="1800" dirty="0" err="1">
              <a:solidFill>
                <a:schemeClr val="tx1"/>
              </a:solidFill>
            </a:rPr>
            <a:t>Evidence</a:t>
          </a:r>
          <a:r>
            <a:rPr lang="it-IT" sz="1800" dirty="0">
              <a:solidFill>
                <a:schemeClr val="tx1"/>
              </a:solidFill>
            </a:rPr>
            <a:t> </a:t>
          </a:r>
        </a:p>
      </dgm:t>
    </dgm:pt>
    <dgm:pt modelId="{8C9349F0-4DB7-B84B-8979-0D2044058372}" type="parTrans" cxnId="{57029EB4-7DE1-1E4D-A637-C3F2BD38A7C8}">
      <dgm:prSet/>
      <dgm:spPr/>
      <dgm:t>
        <a:bodyPr/>
        <a:lstStyle/>
        <a:p>
          <a:endParaRPr lang="it-IT"/>
        </a:p>
      </dgm:t>
    </dgm:pt>
    <dgm:pt modelId="{C9899755-6424-D541-928F-D06A46FF04B7}" type="sibTrans" cxnId="{57029EB4-7DE1-1E4D-A637-C3F2BD38A7C8}">
      <dgm:prSet/>
      <dgm:spPr/>
      <dgm:t>
        <a:bodyPr/>
        <a:lstStyle/>
        <a:p>
          <a:endParaRPr lang="it-IT"/>
        </a:p>
      </dgm:t>
    </dgm:pt>
    <dgm:pt modelId="{0C0BE7EA-1F93-304A-827F-D82712AC365B}">
      <dgm:prSet phldrT="[Tes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it-IT" sz="1800" dirty="0" err="1">
              <a:solidFill>
                <a:srgbClr val="000000"/>
              </a:solidFill>
            </a:rPr>
            <a:t>Registries</a:t>
          </a:r>
          <a:endParaRPr lang="it-IT" sz="1800" dirty="0">
            <a:solidFill>
              <a:srgbClr val="000000"/>
            </a:solidFill>
          </a:endParaRPr>
        </a:p>
        <a:p>
          <a:r>
            <a:rPr lang="it-IT" sz="1800" dirty="0">
              <a:solidFill>
                <a:srgbClr val="000000"/>
              </a:solidFill>
            </a:rPr>
            <a:t> &amp;</a:t>
          </a:r>
        </a:p>
        <a:p>
          <a:r>
            <a:rPr lang="it-IT" sz="1800" dirty="0" err="1">
              <a:solidFill>
                <a:srgbClr val="000000"/>
              </a:solidFill>
            </a:rPr>
            <a:t>MEAs</a:t>
          </a:r>
          <a:endParaRPr lang="it-IT" sz="1800" dirty="0">
            <a:solidFill>
              <a:srgbClr val="000000"/>
            </a:solidFill>
          </a:endParaRPr>
        </a:p>
        <a:p>
          <a:endParaRPr lang="it-IT" sz="1500" dirty="0"/>
        </a:p>
      </dgm:t>
    </dgm:pt>
    <dgm:pt modelId="{4B1CF531-0D9B-5C43-91E8-0F760CBB921B}" type="parTrans" cxnId="{92C4F5C8-0774-7D45-A8FB-FA9A7F222113}">
      <dgm:prSet/>
      <dgm:spPr/>
      <dgm:t>
        <a:bodyPr/>
        <a:lstStyle/>
        <a:p>
          <a:endParaRPr lang="it-IT"/>
        </a:p>
      </dgm:t>
    </dgm:pt>
    <dgm:pt modelId="{023B05C2-52D0-D74E-8862-48ED5D931DF5}" type="sibTrans" cxnId="{92C4F5C8-0774-7D45-A8FB-FA9A7F222113}">
      <dgm:prSet/>
      <dgm:spPr/>
      <dgm:t>
        <a:bodyPr/>
        <a:lstStyle/>
        <a:p>
          <a:endParaRPr lang="it-IT"/>
        </a:p>
      </dgm:t>
    </dgm:pt>
    <dgm:pt modelId="{6437F041-419C-8844-8ABE-A6AE1E58F76F}">
      <dgm:prSet phldrT="[Testo]" custT="1"/>
      <dgm:spPr>
        <a:solidFill>
          <a:schemeClr val="tx2">
            <a:lumMod val="20000"/>
            <a:lumOff val="80000"/>
          </a:schemeClr>
        </a:solidFill>
      </dgm:spPr>
      <dgm:t>
        <a:bodyPr anchor="t"/>
        <a:lstStyle/>
        <a:p>
          <a:r>
            <a:rPr lang="it-IT" sz="2000" dirty="0">
              <a:solidFill>
                <a:srgbClr val="000000"/>
              </a:solidFill>
            </a:rPr>
            <a:t>Drug Value Assesment</a:t>
          </a:r>
        </a:p>
      </dgm:t>
    </dgm:pt>
    <dgm:pt modelId="{14B681FE-AF06-F14F-A171-A92256B778CA}" type="parTrans" cxnId="{2BBBFB88-5023-5246-AF97-34A5DF1BD775}">
      <dgm:prSet/>
      <dgm:spPr/>
      <dgm:t>
        <a:bodyPr/>
        <a:lstStyle/>
        <a:p>
          <a:endParaRPr lang="it-IT"/>
        </a:p>
      </dgm:t>
    </dgm:pt>
    <dgm:pt modelId="{9E9EFC0B-AAF1-F048-96B0-7AC19F699D82}" type="sibTrans" cxnId="{2BBBFB88-5023-5246-AF97-34A5DF1BD775}">
      <dgm:prSet/>
      <dgm:spPr/>
      <dgm:t>
        <a:bodyPr/>
        <a:lstStyle/>
        <a:p>
          <a:endParaRPr lang="it-IT"/>
        </a:p>
      </dgm:t>
    </dgm:pt>
    <dgm:pt modelId="{B4E1D809-5297-5341-9BF7-B2662F55EFF2}" type="pres">
      <dgm:prSet presAssocID="{9DAEDCCE-31EF-2B4D-826A-255A207002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086EDA-6248-7148-B4E5-D6E49A25C00D}" type="pres">
      <dgm:prSet presAssocID="{31231D47-EC3C-104C-8A69-3CA5041A8DF6}" presName="centerShape" presStyleLbl="node0" presStyleIdx="0" presStyleCnt="1" custScaleX="130782" custScaleY="122470" custLinFactNeighborY="-1023"/>
      <dgm:spPr/>
      <dgm:t>
        <a:bodyPr/>
        <a:lstStyle/>
        <a:p>
          <a:endParaRPr lang="ru-RU"/>
        </a:p>
      </dgm:t>
    </dgm:pt>
    <dgm:pt modelId="{740602D6-1872-BD46-8D6D-067F892CC3B9}" type="pres">
      <dgm:prSet presAssocID="{FC3990C4-7546-4F4C-B96A-0A5FCE951D32}" presName="Name9" presStyleLbl="parChTrans1D2" presStyleIdx="0" presStyleCnt="4"/>
      <dgm:spPr/>
      <dgm:t>
        <a:bodyPr/>
        <a:lstStyle/>
        <a:p>
          <a:endParaRPr lang="ru-RU"/>
        </a:p>
      </dgm:t>
    </dgm:pt>
    <dgm:pt modelId="{FFA3EB2C-0AC9-BD47-804F-F650430724CB}" type="pres">
      <dgm:prSet presAssocID="{FC3990C4-7546-4F4C-B96A-0A5FCE951D3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B068397-5072-5E43-846A-5DC4AFA4B769}" type="pres">
      <dgm:prSet presAssocID="{813C4FE6-45AD-224D-A957-164DAA6519F8}" presName="node" presStyleLbl="node1" presStyleIdx="0" presStyleCnt="4" custScaleX="156019" custScaleY="119395" custRadScaleRad="100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3CAD4-088A-A140-B48D-D901130EDB81}" type="pres">
      <dgm:prSet presAssocID="{8C9349F0-4DB7-B84B-8979-0D2044058372}" presName="Name9" presStyleLbl="parChTrans1D2" presStyleIdx="1" presStyleCnt="4"/>
      <dgm:spPr/>
      <dgm:t>
        <a:bodyPr/>
        <a:lstStyle/>
        <a:p>
          <a:endParaRPr lang="ru-RU"/>
        </a:p>
      </dgm:t>
    </dgm:pt>
    <dgm:pt modelId="{69D362AF-03EB-3443-AE44-CE43C6257831}" type="pres">
      <dgm:prSet presAssocID="{8C9349F0-4DB7-B84B-8979-0D2044058372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35852C4-B72C-8E4F-98B6-19943A0484B9}" type="pres">
      <dgm:prSet presAssocID="{8ACBF4B9-E314-DE44-AC58-7AE556E69B8E}" presName="node" presStyleLbl="node1" presStyleIdx="1" presStyleCnt="4" custScaleX="120151" custScaleY="120418" custRadScaleRad="109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4CD83-8735-954B-8489-1C5D65A1B1EB}" type="pres">
      <dgm:prSet presAssocID="{4B1CF531-0D9B-5C43-91E8-0F760CBB921B}" presName="Name9" presStyleLbl="parChTrans1D2" presStyleIdx="2" presStyleCnt="4"/>
      <dgm:spPr/>
      <dgm:t>
        <a:bodyPr/>
        <a:lstStyle/>
        <a:p>
          <a:endParaRPr lang="ru-RU"/>
        </a:p>
      </dgm:t>
    </dgm:pt>
    <dgm:pt modelId="{75B43D06-BF85-704C-BC47-E19A9D558BF1}" type="pres">
      <dgm:prSet presAssocID="{4B1CF531-0D9B-5C43-91E8-0F760CBB921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674A1E7-8A2F-1D4C-9CF3-C1C73DCE8DC5}" type="pres">
      <dgm:prSet presAssocID="{0C0BE7EA-1F93-304A-827F-D82712AC365B}" presName="node" presStyleLbl="node1" presStyleIdx="2" presStyleCnt="4" custScaleX="145374" custScaleY="108124" custRadScaleRad="103022" custRadScaleInc="1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13562-2ECB-1040-AE7B-7490C1336408}" type="pres">
      <dgm:prSet presAssocID="{14B681FE-AF06-F14F-A171-A92256B778CA}" presName="Name9" presStyleLbl="parChTrans1D2" presStyleIdx="3" presStyleCnt="4"/>
      <dgm:spPr/>
      <dgm:t>
        <a:bodyPr/>
        <a:lstStyle/>
        <a:p>
          <a:endParaRPr lang="ru-RU"/>
        </a:p>
      </dgm:t>
    </dgm:pt>
    <dgm:pt modelId="{88675671-5ECB-5D4F-B55D-876ED696C4B2}" type="pres">
      <dgm:prSet presAssocID="{14B681FE-AF06-F14F-A171-A92256B778C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B58758E-EEFE-C040-B354-F7A6D8FF579D}" type="pres">
      <dgm:prSet presAssocID="{6437F041-419C-8844-8ABE-A6AE1E58F76F}" presName="node" presStyleLbl="node1" presStyleIdx="3" presStyleCnt="4" custScaleX="126912" custScaleY="112377" custRadScaleRad="105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C0DB64-C17F-4A8D-91CE-B5C011AD56EE}" type="presOf" srcId="{14B681FE-AF06-F14F-A171-A92256B778CA}" destId="{32413562-2ECB-1040-AE7B-7490C1336408}" srcOrd="0" destOrd="0" presId="urn:microsoft.com/office/officeart/2005/8/layout/radial1"/>
    <dgm:cxn modelId="{E2B58C2C-7A36-43BA-BBAB-CF919FFA951F}" type="presOf" srcId="{31231D47-EC3C-104C-8A69-3CA5041A8DF6}" destId="{9F086EDA-6248-7148-B4E5-D6E49A25C00D}" srcOrd="0" destOrd="0" presId="urn:microsoft.com/office/officeart/2005/8/layout/radial1"/>
    <dgm:cxn modelId="{D734EDDE-54C5-45FD-BB80-CAC96FF47FA1}" type="presOf" srcId="{FC3990C4-7546-4F4C-B96A-0A5FCE951D32}" destId="{740602D6-1872-BD46-8D6D-067F892CC3B9}" srcOrd="0" destOrd="0" presId="urn:microsoft.com/office/officeart/2005/8/layout/radial1"/>
    <dgm:cxn modelId="{2BBBFB88-5023-5246-AF97-34A5DF1BD775}" srcId="{31231D47-EC3C-104C-8A69-3CA5041A8DF6}" destId="{6437F041-419C-8844-8ABE-A6AE1E58F76F}" srcOrd="3" destOrd="0" parTransId="{14B681FE-AF06-F14F-A171-A92256B778CA}" sibTransId="{9E9EFC0B-AAF1-F048-96B0-7AC19F699D82}"/>
    <dgm:cxn modelId="{A935582A-5BEB-45EF-88C1-C217F2A0DEAD}" type="presOf" srcId="{FC3990C4-7546-4F4C-B96A-0A5FCE951D32}" destId="{FFA3EB2C-0AC9-BD47-804F-F650430724CB}" srcOrd="1" destOrd="0" presId="urn:microsoft.com/office/officeart/2005/8/layout/radial1"/>
    <dgm:cxn modelId="{5AC35BFB-23FD-4092-BC15-3BB849694E37}" type="presOf" srcId="{813C4FE6-45AD-224D-A957-164DAA6519F8}" destId="{7B068397-5072-5E43-846A-5DC4AFA4B769}" srcOrd="0" destOrd="0" presId="urn:microsoft.com/office/officeart/2005/8/layout/radial1"/>
    <dgm:cxn modelId="{6CB11EEE-5D4A-4AA9-A14D-A88F498C305C}" type="presOf" srcId="{8C9349F0-4DB7-B84B-8979-0D2044058372}" destId="{1E13CAD4-088A-A140-B48D-D901130EDB81}" srcOrd="0" destOrd="0" presId="urn:microsoft.com/office/officeart/2005/8/layout/radial1"/>
    <dgm:cxn modelId="{A216A115-BC68-4EB0-AE7F-9FE7E634D225}" type="presOf" srcId="{8C9349F0-4DB7-B84B-8979-0D2044058372}" destId="{69D362AF-03EB-3443-AE44-CE43C6257831}" srcOrd="1" destOrd="0" presId="urn:microsoft.com/office/officeart/2005/8/layout/radial1"/>
    <dgm:cxn modelId="{92C4F5C8-0774-7D45-A8FB-FA9A7F222113}" srcId="{31231D47-EC3C-104C-8A69-3CA5041A8DF6}" destId="{0C0BE7EA-1F93-304A-827F-D82712AC365B}" srcOrd="2" destOrd="0" parTransId="{4B1CF531-0D9B-5C43-91E8-0F760CBB921B}" sibTransId="{023B05C2-52D0-D74E-8862-48ED5D931DF5}"/>
    <dgm:cxn modelId="{CBD696A7-CF99-224C-86BC-0A493FEB8977}" srcId="{31231D47-EC3C-104C-8A69-3CA5041A8DF6}" destId="{813C4FE6-45AD-224D-A957-164DAA6519F8}" srcOrd="0" destOrd="0" parTransId="{FC3990C4-7546-4F4C-B96A-0A5FCE951D32}" sibTransId="{6AEC3A5E-0F00-C44B-9543-48499F8B13C6}"/>
    <dgm:cxn modelId="{F1CF9905-CE4D-FF41-864E-FB1C55F6CD46}" srcId="{9DAEDCCE-31EF-2B4D-826A-255A20700293}" destId="{31231D47-EC3C-104C-8A69-3CA5041A8DF6}" srcOrd="0" destOrd="0" parTransId="{E7F92C63-4D88-EE46-A73A-076D72BD1484}" sibTransId="{5E6F67FC-C287-F240-901C-F09E6A73CC72}"/>
    <dgm:cxn modelId="{30CB404D-C983-47AA-99E1-E4EBF06EE7D5}" type="presOf" srcId="{9DAEDCCE-31EF-2B4D-826A-255A20700293}" destId="{B4E1D809-5297-5341-9BF7-B2662F55EFF2}" srcOrd="0" destOrd="0" presId="urn:microsoft.com/office/officeart/2005/8/layout/radial1"/>
    <dgm:cxn modelId="{FE783E82-5ABA-428F-92E4-DC40AC13EFB3}" type="presOf" srcId="{6437F041-419C-8844-8ABE-A6AE1E58F76F}" destId="{3B58758E-EEFE-C040-B354-F7A6D8FF579D}" srcOrd="0" destOrd="0" presId="urn:microsoft.com/office/officeart/2005/8/layout/radial1"/>
    <dgm:cxn modelId="{A3035A49-291E-4B8C-A427-28067DABFFA0}" type="presOf" srcId="{14B681FE-AF06-F14F-A171-A92256B778CA}" destId="{88675671-5ECB-5D4F-B55D-876ED696C4B2}" srcOrd="1" destOrd="0" presId="urn:microsoft.com/office/officeart/2005/8/layout/radial1"/>
    <dgm:cxn modelId="{88F22FEF-6B66-4960-8763-147D35DC4346}" type="presOf" srcId="{4B1CF531-0D9B-5C43-91E8-0F760CBB921B}" destId="{D814CD83-8735-954B-8489-1C5D65A1B1EB}" srcOrd="0" destOrd="0" presId="urn:microsoft.com/office/officeart/2005/8/layout/radial1"/>
    <dgm:cxn modelId="{CD2B6141-3FE3-4A7A-821A-EB62B0DA59FA}" type="presOf" srcId="{8ACBF4B9-E314-DE44-AC58-7AE556E69B8E}" destId="{935852C4-B72C-8E4F-98B6-19943A0484B9}" srcOrd="0" destOrd="0" presId="urn:microsoft.com/office/officeart/2005/8/layout/radial1"/>
    <dgm:cxn modelId="{7AD5FE56-52D4-4BB2-A402-9A268EE3B6D5}" type="presOf" srcId="{4B1CF531-0D9B-5C43-91E8-0F760CBB921B}" destId="{75B43D06-BF85-704C-BC47-E19A9D558BF1}" srcOrd="1" destOrd="0" presId="urn:microsoft.com/office/officeart/2005/8/layout/radial1"/>
    <dgm:cxn modelId="{57029EB4-7DE1-1E4D-A637-C3F2BD38A7C8}" srcId="{31231D47-EC3C-104C-8A69-3CA5041A8DF6}" destId="{8ACBF4B9-E314-DE44-AC58-7AE556E69B8E}" srcOrd="1" destOrd="0" parTransId="{8C9349F0-4DB7-B84B-8979-0D2044058372}" sibTransId="{C9899755-6424-D541-928F-D06A46FF04B7}"/>
    <dgm:cxn modelId="{F0CC6AB1-1F50-40E4-BC21-DDB5F3900F4D}" type="presOf" srcId="{0C0BE7EA-1F93-304A-827F-D82712AC365B}" destId="{8674A1E7-8A2F-1D4C-9CF3-C1C73DCE8DC5}" srcOrd="0" destOrd="0" presId="urn:microsoft.com/office/officeart/2005/8/layout/radial1"/>
    <dgm:cxn modelId="{C0946171-DC29-4A7E-9086-DDA475B7FE59}" type="presParOf" srcId="{B4E1D809-5297-5341-9BF7-B2662F55EFF2}" destId="{9F086EDA-6248-7148-B4E5-D6E49A25C00D}" srcOrd="0" destOrd="0" presId="urn:microsoft.com/office/officeart/2005/8/layout/radial1"/>
    <dgm:cxn modelId="{3C51FDC2-A8B4-46ED-9D48-E0BAFEB2467B}" type="presParOf" srcId="{B4E1D809-5297-5341-9BF7-B2662F55EFF2}" destId="{740602D6-1872-BD46-8D6D-067F892CC3B9}" srcOrd="1" destOrd="0" presId="urn:microsoft.com/office/officeart/2005/8/layout/radial1"/>
    <dgm:cxn modelId="{49EA7236-B5DF-4695-8EF3-D463BE081AE8}" type="presParOf" srcId="{740602D6-1872-BD46-8D6D-067F892CC3B9}" destId="{FFA3EB2C-0AC9-BD47-804F-F650430724CB}" srcOrd="0" destOrd="0" presId="urn:microsoft.com/office/officeart/2005/8/layout/radial1"/>
    <dgm:cxn modelId="{8C06DA91-6EBD-4CE5-B156-F57998589B9B}" type="presParOf" srcId="{B4E1D809-5297-5341-9BF7-B2662F55EFF2}" destId="{7B068397-5072-5E43-846A-5DC4AFA4B769}" srcOrd="2" destOrd="0" presId="urn:microsoft.com/office/officeart/2005/8/layout/radial1"/>
    <dgm:cxn modelId="{BD58F71D-1BAD-4680-BAA5-CC3BB3590896}" type="presParOf" srcId="{B4E1D809-5297-5341-9BF7-B2662F55EFF2}" destId="{1E13CAD4-088A-A140-B48D-D901130EDB81}" srcOrd="3" destOrd="0" presId="urn:microsoft.com/office/officeart/2005/8/layout/radial1"/>
    <dgm:cxn modelId="{4E01ABD1-3F33-4741-B2DE-EF369092B22F}" type="presParOf" srcId="{1E13CAD4-088A-A140-B48D-D901130EDB81}" destId="{69D362AF-03EB-3443-AE44-CE43C6257831}" srcOrd="0" destOrd="0" presId="urn:microsoft.com/office/officeart/2005/8/layout/radial1"/>
    <dgm:cxn modelId="{6769C154-705C-4CFE-9956-B03C59BF32F7}" type="presParOf" srcId="{B4E1D809-5297-5341-9BF7-B2662F55EFF2}" destId="{935852C4-B72C-8E4F-98B6-19943A0484B9}" srcOrd="4" destOrd="0" presId="urn:microsoft.com/office/officeart/2005/8/layout/radial1"/>
    <dgm:cxn modelId="{DA35C00A-81A7-4E72-B8E0-BDC73550CB3E}" type="presParOf" srcId="{B4E1D809-5297-5341-9BF7-B2662F55EFF2}" destId="{D814CD83-8735-954B-8489-1C5D65A1B1EB}" srcOrd="5" destOrd="0" presId="urn:microsoft.com/office/officeart/2005/8/layout/radial1"/>
    <dgm:cxn modelId="{E07A664A-3C61-415A-AC2B-6D524EA4A3F5}" type="presParOf" srcId="{D814CD83-8735-954B-8489-1C5D65A1B1EB}" destId="{75B43D06-BF85-704C-BC47-E19A9D558BF1}" srcOrd="0" destOrd="0" presId="urn:microsoft.com/office/officeart/2005/8/layout/radial1"/>
    <dgm:cxn modelId="{59AB82B6-F2AB-4552-AF10-C6D167C4E4DF}" type="presParOf" srcId="{B4E1D809-5297-5341-9BF7-B2662F55EFF2}" destId="{8674A1E7-8A2F-1D4C-9CF3-C1C73DCE8DC5}" srcOrd="6" destOrd="0" presId="urn:microsoft.com/office/officeart/2005/8/layout/radial1"/>
    <dgm:cxn modelId="{B63FD7E4-FCE0-4B80-936B-C89CE5DD0EC6}" type="presParOf" srcId="{B4E1D809-5297-5341-9BF7-B2662F55EFF2}" destId="{32413562-2ECB-1040-AE7B-7490C1336408}" srcOrd="7" destOrd="0" presId="urn:microsoft.com/office/officeart/2005/8/layout/radial1"/>
    <dgm:cxn modelId="{DDF5E3AB-E59F-49FC-961A-BD852EEE3207}" type="presParOf" srcId="{32413562-2ECB-1040-AE7B-7490C1336408}" destId="{88675671-5ECB-5D4F-B55D-876ED696C4B2}" srcOrd="0" destOrd="0" presId="urn:microsoft.com/office/officeart/2005/8/layout/radial1"/>
    <dgm:cxn modelId="{8E7C2E92-5C10-42F4-976A-C1553133E42D}" type="presParOf" srcId="{B4E1D809-5297-5341-9BF7-B2662F55EFF2}" destId="{3B58758E-EEFE-C040-B354-F7A6D8FF579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0EB06-4E9A-43F3-872F-283F2256DD6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80450D-2D55-4BB3-ABA8-7A278D6D9A0E}">
      <dgm:prSet phldrT="[Text]" custT="1"/>
      <dgm:spPr>
        <a:solidFill>
          <a:srgbClr val="4FD37B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800" dirty="0">
              <a:latin typeface="+mj-lt"/>
              <a:cs typeface="Arial" panose="020B0604020202020204" pitchFamily="34" charset="0"/>
            </a:rPr>
            <a:t>Functional</a:t>
          </a:r>
          <a:r>
            <a:rPr lang="ro-RO" sz="1800" baseline="0" dirty="0">
              <a:latin typeface="+mj-lt"/>
              <a:cs typeface="Arial" panose="020B0604020202020204" pitchFamily="34" charset="0"/>
            </a:rPr>
            <a:t> legislative framework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9CF4D83D-622B-4C47-B375-4B29BCB60694}" type="parTrans" cxnId="{2BDC9D38-A793-4162-86EE-B29EECB614B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F432C74-1934-46F2-9C82-DA4C9063B90D}" type="sibTrans" cxnId="{2BDC9D38-A793-4162-86EE-B29EECB614B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AAADBBB-EEF1-48D3-9D01-48DD005473AA}">
      <dgm:prSet phldrT="[Text]" custT="1"/>
      <dgm:spPr>
        <a:solidFill>
          <a:srgbClr val="4FD37B"/>
        </a:solidFill>
      </dgm:spPr>
      <dgm:t>
        <a:bodyPr/>
        <a:lstStyle/>
        <a:p>
          <a:pPr algn="ctr"/>
          <a:r>
            <a:rPr lang="ro-RO" sz="1800" dirty="0">
              <a:latin typeface="+mj-lt"/>
              <a:cs typeface="Arial" panose="020B0604020202020204" pitchFamily="34" charset="0"/>
            </a:rPr>
            <a:t>Privacy regulations &amp; Data security is strong</a:t>
          </a:r>
          <a:endParaRPr lang="en-US" sz="1800" dirty="0">
            <a:latin typeface="+mj-lt"/>
            <a:cs typeface="Arial" pitchFamily="34" charset="0"/>
          </a:endParaRPr>
        </a:p>
      </dgm:t>
    </dgm:pt>
    <dgm:pt modelId="{BD333289-2A7A-4DB6-A78B-F454EC184C74}" type="parTrans" cxnId="{9315C698-AF47-4567-9C09-998F39AA7F49}">
      <dgm:prSet/>
      <dgm:spPr/>
      <dgm:t>
        <a:bodyPr/>
        <a:lstStyle/>
        <a:p>
          <a:endParaRPr lang="en-US"/>
        </a:p>
      </dgm:t>
    </dgm:pt>
    <dgm:pt modelId="{B2BEB73D-FAD7-495B-957D-81F77874A557}" type="sibTrans" cxnId="{9315C698-AF47-4567-9C09-998F39AA7F49}">
      <dgm:prSet/>
      <dgm:spPr/>
      <dgm:t>
        <a:bodyPr/>
        <a:lstStyle/>
        <a:p>
          <a:endParaRPr lang="en-US"/>
        </a:p>
      </dgm:t>
    </dgm:pt>
    <dgm:pt modelId="{587CD0FA-EDD2-4E2B-A11D-325629C430C4}">
      <dgm:prSet phldrT="[Text]" custT="1"/>
      <dgm:spPr>
        <a:solidFill>
          <a:srgbClr val="8B8178"/>
        </a:solidFill>
      </dgm:spPr>
      <dgm:t>
        <a:bodyPr/>
        <a:lstStyle/>
        <a:p>
          <a:pPr algn="ctr"/>
          <a:r>
            <a:rPr lang="ro-RO" sz="1800" dirty="0">
              <a:latin typeface="+mj-lt"/>
              <a:cs typeface="Arial" pitchFamily="34" charset="0"/>
            </a:rPr>
            <a:t>Quality</a:t>
          </a:r>
          <a:r>
            <a:rPr lang="ro-RO" sz="1800" baseline="0" dirty="0">
              <a:latin typeface="+mj-lt"/>
              <a:cs typeface="Arial" pitchFamily="34" charset="0"/>
            </a:rPr>
            <a:t> of evidence brought </a:t>
          </a:r>
          <a:endParaRPr lang="en-US" sz="1800" dirty="0">
            <a:latin typeface="+mj-lt"/>
            <a:cs typeface="Arial" pitchFamily="34" charset="0"/>
          </a:endParaRPr>
        </a:p>
      </dgm:t>
    </dgm:pt>
    <dgm:pt modelId="{148C1DB5-9167-45CC-ABAC-A7645738C56C}">
      <dgm:prSet phldrT="[Text]" custT="1"/>
      <dgm:spPr>
        <a:solidFill>
          <a:srgbClr val="8B8178"/>
        </a:solidFill>
      </dgm:spPr>
      <dgm:t>
        <a:bodyPr/>
        <a:lstStyle/>
        <a:p>
          <a:pPr algn="ctr"/>
          <a:r>
            <a:rPr lang="ro-RO" sz="1800" dirty="0">
              <a:latin typeface="+mj-lt"/>
              <a:cs typeface="Arial" pitchFamily="34" charset="0"/>
            </a:rPr>
            <a:t>Therapeutic need &amp; </a:t>
          </a:r>
        </a:p>
        <a:p>
          <a:pPr algn="ctr"/>
          <a:r>
            <a:rPr lang="ro-RO" sz="1800" dirty="0">
              <a:latin typeface="+mj-lt"/>
              <a:cs typeface="Arial" pitchFamily="34" charset="0"/>
            </a:rPr>
            <a:t>Added Therapeutic Value</a:t>
          </a:r>
          <a:endParaRPr lang="en-US" sz="1800" dirty="0">
            <a:latin typeface="+mj-lt"/>
            <a:cs typeface="Arial" pitchFamily="34" charset="0"/>
          </a:endParaRPr>
        </a:p>
      </dgm:t>
    </dgm:pt>
    <dgm:pt modelId="{4E04F380-6CD8-402F-9FA7-38DDD95C2239}">
      <dgm:prSet phldrT="[Text]" custT="1"/>
      <dgm:spPr>
        <a:solidFill>
          <a:schemeClr val="accent4">
            <a:lumMod val="75000"/>
            <a:alpha val="18824"/>
          </a:schemeClr>
        </a:solidFill>
      </dgm:spPr>
      <dgm:t>
        <a:bodyPr/>
        <a:lstStyle/>
        <a:p>
          <a:r>
            <a:rPr lang="ro-RO" sz="2000" dirty="0">
              <a:latin typeface="Arial" pitchFamily="34" charset="0"/>
              <a:cs typeface="Arial" pitchFamily="34" charset="0"/>
            </a:rPr>
            <a:t>Italian good practices’ experience: </a:t>
          </a:r>
        </a:p>
        <a:p>
          <a:r>
            <a:rPr lang="ro-RO" sz="2000" dirty="0">
              <a:latin typeface="Arial" pitchFamily="34" charset="0"/>
              <a:cs typeface="Arial" pitchFamily="34" charset="0"/>
            </a:rPr>
            <a:t>Criteria in assessing health innovation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C517C280-0346-44C8-9D7C-D7AF76380941}" type="sibTrans" cxnId="{369E887F-D593-4207-9DC7-46900208B2D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E8D25EA-DD02-4BD7-A331-51602824C8A6}" type="parTrans" cxnId="{369E887F-D593-4207-9DC7-46900208B2D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83399CF-9822-419F-92BC-8D0A2533C1FC}" type="sibTrans" cxnId="{A05090C2-949D-4B5C-933D-BA451BCB3D5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87523F3-8852-45FD-ADAA-E7B5EABD6ADF}" type="parTrans" cxnId="{A05090C2-949D-4B5C-933D-BA451BCB3D5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E1BA688-04A7-4E90-9EF6-2EC3D11BEAA6}" type="sibTrans" cxnId="{8D80BE67-AD1A-4288-BD98-E3A491D31C0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D82E329-F681-4F40-82C4-7EC8B851DFB6}" type="parTrans" cxnId="{8D80BE67-AD1A-4288-BD98-E3A491D31C0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6895FE1-A295-4B16-A477-DE5CA86DC9DE}">
      <dgm:prSet phldrT="[Text]" custT="1"/>
      <dgm:spPr>
        <a:solidFill>
          <a:srgbClr val="FB4F14"/>
        </a:solidFill>
      </dgm:spPr>
      <dgm:t>
        <a:bodyPr/>
        <a:lstStyle/>
        <a:p>
          <a:pPr algn="ctr"/>
          <a:r>
            <a:rPr lang="ro-RO" sz="1800" dirty="0">
              <a:latin typeface="+mj-lt"/>
              <a:cs typeface="Arial" pitchFamily="34" charset="0"/>
            </a:rPr>
            <a:t>Political  &amp; admin culture resulting in resistance to change amongst medical staff &amp; decision- makers</a:t>
          </a:r>
          <a:endParaRPr lang="en-GB" sz="1800" dirty="0">
            <a:latin typeface="+mj-lt"/>
            <a:cs typeface="Arial" pitchFamily="34" charset="0"/>
          </a:endParaRPr>
        </a:p>
      </dgm:t>
    </dgm:pt>
    <dgm:pt modelId="{AEF89D0B-1E8E-4220-BEBC-C6F06C63327F}">
      <dgm:prSet phldrT="[Text]" custT="1"/>
      <dgm:spPr>
        <a:solidFill>
          <a:srgbClr val="FB4F14"/>
        </a:solidFill>
      </dgm:spPr>
      <dgm:t>
        <a:bodyPr/>
        <a:lstStyle/>
        <a:p>
          <a:r>
            <a:rPr lang="ro-RO" sz="1800" dirty="0">
              <a:latin typeface="+mj-lt"/>
              <a:cs typeface="Arial" pitchFamily="34" charset="0"/>
            </a:rPr>
            <a:t>Weak</a:t>
          </a:r>
          <a:r>
            <a:rPr lang="ro-RO" sz="1800" baseline="0" dirty="0">
              <a:latin typeface="+mj-lt"/>
              <a:cs typeface="Arial" pitchFamily="34" charset="0"/>
            </a:rPr>
            <a:t> legislative framework</a:t>
          </a:r>
          <a:endParaRPr lang="en-US" sz="1800" dirty="0">
            <a:latin typeface="+mj-lt"/>
            <a:cs typeface="Arial" pitchFamily="34" charset="0"/>
          </a:endParaRPr>
        </a:p>
      </dgm:t>
    </dgm:pt>
    <dgm:pt modelId="{C35288AA-159B-4286-AE60-25392F80E8FD}">
      <dgm:prSet phldrT="[Text]" custT="1"/>
      <dgm:spPr>
        <a:solidFill>
          <a:srgbClr val="FB4F14">
            <a:alpha val="19000"/>
          </a:srgbClr>
        </a:solidFill>
      </dgm:spPr>
      <dgm:t>
        <a:bodyPr/>
        <a:lstStyle/>
        <a:p>
          <a:r>
            <a:rPr lang="ro-RO" sz="2000" dirty="0">
              <a:latin typeface="Arial" pitchFamily="34" charset="0"/>
              <a:cs typeface="Arial" pitchFamily="34" charset="0"/>
            </a:rPr>
            <a:t>Issues to be addressed:</a:t>
          </a:r>
        </a:p>
        <a:p>
          <a:r>
            <a:rPr lang="ro-RO" sz="2000" dirty="0">
              <a:latin typeface="Arial" pitchFamily="34" charset="0"/>
              <a:cs typeface="Arial" pitchFamily="34" charset="0"/>
            </a:rPr>
            <a:t>Romanian case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B79D21B4-375C-4056-AC94-56CE90940DA5}" type="sibTrans" cxnId="{868BB1B6-B2AB-48B7-B558-ACA9834ABFE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2D304A4-68C0-4738-804C-EBD3D05C67BA}" type="parTrans" cxnId="{868BB1B6-B2AB-48B7-B558-ACA9834ABFE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70D0957-798D-45DA-83B4-E08294EC0903}" type="sibTrans" cxnId="{0B2D1BD8-139F-499C-B6D7-07DF926B4F4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6045AB0-7910-4A0F-A2E8-4688EA7931D0}" type="parTrans" cxnId="{0B2D1BD8-139F-499C-B6D7-07DF926B4F4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92CCF9D-E0B6-476D-A6DF-7D99EED28D99}" type="sibTrans" cxnId="{09187EB6-76B7-4ABA-A945-17532DD63A5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1BA5DE5-08D3-4F57-8AAE-CFF46B6E0804}" type="parTrans" cxnId="{09187EB6-76B7-4ABA-A945-17532DD63A5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3DBEE45-1009-4B60-AB54-70261FE2837B}">
      <dgm:prSet phldrT="[Text]" custT="1"/>
      <dgm:spPr>
        <a:solidFill>
          <a:srgbClr val="5DE5B1"/>
        </a:solidFill>
      </dgm:spPr>
      <dgm:t>
        <a:bodyPr/>
        <a:lstStyle/>
        <a:p>
          <a:r>
            <a:rPr lang="ro-RO" sz="2000" dirty="0">
              <a:latin typeface="Arial" pitchFamily="34" charset="0"/>
              <a:cs typeface="Arial" pitchFamily="34" charset="0"/>
            </a:rPr>
            <a:t>Specific Assets: Polish Case</a:t>
          </a:r>
        </a:p>
        <a:p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BC4F7EA2-A489-4E25-AA8E-1E563BE3BCD5}" type="sibTrans" cxnId="{D66B4258-8682-475A-8079-119CC73A7AC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04C26E9-9F28-4E59-9C1D-F3E1E76D8CBC}" type="parTrans" cxnId="{D66B4258-8682-475A-8079-119CC73A7AC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084DBEF-7BA4-437C-914E-AEBB98DF5B13}" type="pres">
      <dgm:prSet presAssocID="{9540EB06-4E9A-43F3-872F-283F2256DD6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61FCEC6-C8F4-45C2-8163-7FC03311ADA0}" type="pres">
      <dgm:prSet presAssocID="{A3DBEE45-1009-4B60-AB54-70261FE2837B}" presName="compNode" presStyleCnt="0"/>
      <dgm:spPr/>
    </dgm:pt>
    <dgm:pt modelId="{D73A92C8-BBCC-4076-8E6F-80B74A156C17}" type="pres">
      <dgm:prSet presAssocID="{A3DBEE45-1009-4B60-AB54-70261FE2837B}" presName="aNode" presStyleLbl="bgShp" presStyleIdx="0" presStyleCnt="3"/>
      <dgm:spPr/>
      <dgm:t>
        <a:bodyPr/>
        <a:lstStyle/>
        <a:p>
          <a:endParaRPr lang="it-IT"/>
        </a:p>
      </dgm:t>
    </dgm:pt>
    <dgm:pt modelId="{C3BCE832-D6B5-41B9-891E-46D72861990D}" type="pres">
      <dgm:prSet presAssocID="{A3DBEE45-1009-4B60-AB54-70261FE2837B}" presName="textNode" presStyleLbl="bgShp" presStyleIdx="0" presStyleCnt="3"/>
      <dgm:spPr/>
      <dgm:t>
        <a:bodyPr/>
        <a:lstStyle/>
        <a:p>
          <a:endParaRPr lang="it-IT"/>
        </a:p>
      </dgm:t>
    </dgm:pt>
    <dgm:pt modelId="{E932ABAA-4AE2-4AEB-87F2-2C271BE88549}" type="pres">
      <dgm:prSet presAssocID="{A3DBEE45-1009-4B60-AB54-70261FE2837B}" presName="compChildNode" presStyleCnt="0"/>
      <dgm:spPr/>
    </dgm:pt>
    <dgm:pt modelId="{410A69A9-BBBC-4856-9116-FA871ECF177F}" type="pres">
      <dgm:prSet presAssocID="{A3DBEE45-1009-4B60-AB54-70261FE2837B}" presName="theInnerList" presStyleCnt="0"/>
      <dgm:spPr/>
    </dgm:pt>
    <dgm:pt modelId="{9D424228-97E6-4526-9580-7154176E3796}" type="pres">
      <dgm:prSet presAssocID="{A780450D-2D55-4BB3-ABA8-7A278D6D9A0E}" presName="childNode" presStyleLbl="node1" presStyleIdx="0" presStyleCnt="6" custScaleX="105296" custScaleY="90012" custLinFactNeighborX="2912" custLinFactNeighborY="-68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114CF5-5A7E-4DBC-8203-9D415BEFB641}" type="pres">
      <dgm:prSet presAssocID="{A780450D-2D55-4BB3-ABA8-7A278D6D9A0E}" presName="aSpace2" presStyleCnt="0"/>
      <dgm:spPr/>
    </dgm:pt>
    <dgm:pt modelId="{54FB6DCC-295E-40C0-ABF0-6DB01D826992}" type="pres">
      <dgm:prSet presAssocID="{5AAADBBB-EEF1-48D3-9D01-48DD005473AA}" presName="childNode" presStyleLbl="node1" presStyleIdx="1" presStyleCnt="6" custScaleX="109338" custScaleY="128003" custLinFactNeighborX="2912" custLinFactNeighborY="59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F01B26-0427-45DD-BB11-492C79988628}" type="pres">
      <dgm:prSet presAssocID="{A3DBEE45-1009-4B60-AB54-70261FE2837B}" presName="aSpace" presStyleCnt="0"/>
      <dgm:spPr/>
    </dgm:pt>
    <dgm:pt modelId="{5135143D-2CB3-444A-9281-FB6E33D96538}" type="pres">
      <dgm:prSet presAssocID="{C35288AA-159B-4286-AE60-25392F80E8FD}" presName="compNode" presStyleCnt="0"/>
      <dgm:spPr/>
    </dgm:pt>
    <dgm:pt modelId="{0817A796-1D90-4762-97DD-96D505B6251F}" type="pres">
      <dgm:prSet presAssocID="{C35288AA-159B-4286-AE60-25392F80E8FD}" presName="aNode" presStyleLbl="bgShp" presStyleIdx="1" presStyleCnt="3"/>
      <dgm:spPr/>
      <dgm:t>
        <a:bodyPr/>
        <a:lstStyle/>
        <a:p>
          <a:endParaRPr lang="it-IT"/>
        </a:p>
      </dgm:t>
    </dgm:pt>
    <dgm:pt modelId="{42FA1F80-B168-417A-BDE8-7DADD331DBF2}" type="pres">
      <dgm:prSet presAssocID="{C35288AA-159B-4286-AE60-25392F80E8FD}" presName="textNode" presStyleLbl="bgShp" presStyleIdx="1" presStyleCnt="3"/>
      <dgm:spPr/>
      <dgm:t>
        <a:bodyPr/>
        <a:lstStyle/>
        <a:p>
          <a:endParaRPr lang="it-IT"/>
        </a:p>
      </dgm:t>
    </dgm:pt>
    <dgm:pt modelId="{8E1E4EE9-61D6-4033-99D6-8544F785586E}" type="pres">
      <dgm:prSet presAssocID="{C35288AA-159B-4286-AE60-25392F80E8FD}" presName="compChildNode" presStyleCnt="0"/>
      <dgm:spPr/>
    </dgm:pt>
    <dgm:pt modelId="{D11FBDB0-15C1-4A8E-A8F9-67D43D968767}" type="pres">
      <dgm:prSet presAssocID="{C35288AA-159B-4286-AE60-25392F80E8FD}" presName="theInnerList" presStyleCnt="0"/>
      <dgm:spPr/>
    </dgm:pt>
    <dgm:pt modelId="{12E2EA56-DF9A-47EF-92C0-290F6D96C771}" type="pres">
      <dgm:prSet presAssocID="{AEF89D0B-1E8E-4220-BEBC-C6F06C63327F}" presName="childNode" presStyleLbl="node1" presStyleIdx="2" presStyleCnt="6" custScaleX="100609" custScaleY="68761" custLinFactNeighborY="56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EBE3F4-8894-4A3F-9272-D67414C0A85F}" type="pres">
      <dgm:prSet presAssocID="{AEF89D0B-1E8E-4220-BEBC-C6F06C63327F}" presName="aSpace2" presStyleCnt="0"/>
      <dgm:spPr/>
    </dgm:pt>
    <dgm:pt modelId="{B4D79D1C-8DB8-4523-BD7E-AD4D0761AB84}" type="pres">
      <dgm:prSet presAssocID="{26895FE1-A295-4B16-A477-DE5CA86DC9DE}" presName="childNode" presStyleLbl="node1" presStyleIdx="3" presStyleCnt="6" custScaleX="103739" custScaleY="94416" custLinFactNeighborX="5389" custLinFactNeighborY="-57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AD8D17-8BFF-4F05-A28A-350A985EC82B}" type="pres">
      <dgm:prSet presAssocID="{C35288AA-159B-4286-AE60-25392F80E8FD}" presName="aSpace" presStyleCnt="0"/>
      <dgm:spPr/>
    </dgm:pt>
    <dgm:pt modelId="{88C749F9-D83C-4E7C-8760-55CE0462ED7F}" type="pres">
      <dgm:prSet presAssocID="{4E04F380-6CD8-402F-9FA7-38DDD95C2239}" presName="compNode" presStyleCnt="0"/>
      <dgm:spPr/>
    </dgm:pt>
    <dgm:pt modelId="{40D5CC7C-5A40-4FC8-B2DB-CCB06D5B3405}" type="pres">
      <dgm:prSet presAssocID="{4E04F380-6CD8-402F-9FA7-38DDD95C2239}" presName="aNode" presStyleLbl="bgShp" presStyleIdx="2" presStyleCnt="3" custLinFactNeighborX="4204" custLinFactNeighborY="-1491"/>
      <dgm:spPr/>
      <dgm:t>
        <a:bodyPr/>
        <a:lstStyle/>
        <a:p>
          <a:endParaRPr lang="it-IT"/>
        </a:p>
      </dgm:t>
    </dgm:pt>
    <dgm:pt modelId="{EBBEE2D6-2F6C-47E1-B3FC-CCE985DC7A38}" type="pres">
      <dgm:prSet presAssocID="{4E04F380-6CD8-402F-9FA7-38DDD95C2239}" presName="textNode" presStyleLbl="bgShp" presStyleIdx="2" presStyleCnt="3"/>
      <dgm:spPr/>
      <dgm:t>
        <a:bodyPr/>
        <a:lstStyle/>
        <a:p>
          <a:endParaRPr lang="it-IT"/>
        </a:p>
      </dgm:t>
    </dgm:pt>
    <dgm:pt modelId="{419CF956-8337-4644-A77C-8AC148226655}" type="pres">
      <dgm:prSet presAssocID="{4E04F380-6CD8-402F-9FA7-38DDD95C2239}" presName="compChildNode" presStyleCnt="0"/>
      <dgm:spPr/>
    </dgm:pt>
    <dgm:pt modelId="{A6532109-7D8D-4EC5-8EFF-A821EDC4837F}" type="pres">
      <dgm:prSet presAssocID="{4E04F380-6CD8-402F-9FA7-38DDD95C2239}" presName="theInnerList" presStyleCnt="0"/>
      <dgm:spPr/>
    </dgm:pt>
    <dgm:pt modelId="{D6503F5C-43DF-4B48-8F65-D21DC0E3E6E9}" type="pres">
      <dgm:prSet presAssocID="{148C1DB5-9167-45CC-ABAC-A7645738C56C}" presName="childNode" presStyleLbl="node1" presStyleIdx="4" presStyleCnt="6" custScaleX="97310" custScaleY="48474" custLinFactNeighborX="1029" custLinFactNeighborY="113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902954-0843-4E5A-A35B-55A32447D8A5}" type="pres">
      <dgm:prSet presAssocID="{148C1DB5-9167-45CC-ABAC-A7645738C56C}" presName="aSpace2" presStyleCnt="0"/>
      <dgm:spPr/>
    </dgm:pt>
    <dgm:pt modelId="{D27B699A-8ACB-4B4F-8628-68AE563F5346}" type="pres">
      <dgm:prSet presAssocID="{587CD0FA-EDD2-4E2B-A11D-325629C430C4}" presName="childNode" presStyleLbl="node1" presStyleIdx="5" presStyleCnt="6" custScaleX="98140" custScaleY="61440" custLinFactNeighborX="3614" custLinFactNeighborY="-271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05090C2-949D-4B5C-933D-BA451BCB3D5A}" srcId="{4E04F380-6CD8-402F-9FA7-38DDD95C2239}" destId="{587CD0FA-EDD2-4E2B-A11D-325629C430C4}" srcOrd="1" destOrd="0" parTransId="{387523F3-8852-45FD-ADAA-E7B5EABD6ADF}" sibTransId="{983399CF-9822-419F-92BC-8D0A2533C1FC}"/>
    <dgm:cxn modelId="{9315C698-AF47-4567-9C09-998F39AA7F49}" srcId="{A3DBEE45-1009-4B60-AB54-70261FE2837B}" destId="{5AAADBBB-EEF1-48D3-9D01-48DD005473AA}" srcOrd="1" destOrd="0" parTransId="{BD333289-2A7A-4DB6-A78B-F454EC184C74}" sibTransId="{B2BEB73D-FAD7-495B-957D-81F77874A557}"/>
    <dgm:cxn modelId="{DCBBDC0F-6D79-4C9C-A559-F228E5D825E0}" type="presOf" srcId="{9540EB06-4E9A-43F3-872F-283F2256DD6B}" destId="{4084DBEF-7BA4-437C-914E-AEBB98DF5B13}" srcOrd="0" destOrd="0" presId="urn:microsoft.com/office/officeart/2005/8/layout/lProcess2"/>
    <dgm:cxn modelId="{868BB1B6-B2AB-48B7-B558-ACA9834ABFE9}" srcId="{9540EB06-4E9A-43F3-872F-283F2256DD6B}" destId="{C35288AA-159B-4286-AE60-25392F80E8FD}" srcOrd="1" destOrd="0" parTransId="{F2D304A4-68C0-4738-804C-EBD3D05C67BA}" sibTransId="{B79D21B4-375C-4056-AC94-56CE90940DA5}"/>
    <dgm:cxn modelId="{8D80BE67-AD1A-4288-BD98-E3A491D31C0A}" srcId="{4E04F380-6CD8-402F-9FA7-38DDD95C2239}" destId="{148C1DB5-9167-45CC-ABAC-A7645738C56C}" srcOrd="0" destOrd="0" parTransId="{6D82E329-F681-4F40-82C4-7EC8B851DFB6}" sibTransId="{2E1BA688-04A7-4E90-9EF6-2EC3D11BEAA6}"/>
    <dgm:cxn modelId="{0FABF982-8F1D-413C-85A9-465C05174727}" type="presOf" srcId="{A3DBEE45-1009-4B60-AB54-70261FE2837B}" destId="{C3BCE832-D6B5-41B9-891E-46D72861990D}" srcOrd="1" destOrd="0" presId="urn:microsoft.com/office/officeart/2005/8/layout/lProcess2"/>
    <dgm:cxn modelId="{5D13B7FD-6B9A-41AB-AD2A-16C15ADA9950}" type="presOf" srcId="{26895FE1-A295-4B16-A477-DE5CA86DC9DE}" destId="{B4D79D1C-8DB8-4523-BD7E-AD4D0761AB84}" srcOrd="0" destOrd="0" presId="urn:microsoft.com/office/officeart/2005/8/layout/lProcess2"/>
    <dgm:cxn modelId="{09187EB6-76B7-4ABA-A945-17532DD63A56}" srcId="{C35288AA-159B-4286-AE60-25392F80E8FD}" destId="{AEF89D0B-1E8E-4220-BEBC-C6F06C63327F}" srcOrd="0" destOrd="0" parTransId="{61BA5DE5-08D3-4F57-8AAE-CFF46B6E0804}" sibTransId="{092CCF9D-E0B6-476D-A6DF-7D99EED28D99}"/>
    <dgm:cxn modelId="{D363925C-620D-4400-B61E-B0C9EED3A18C}" type="presOf" srcId="{148C1DB5-9167-45CC-ABAC-A7645738C56C}" destId="{D6503F5C-43DF-4B48-8F65-D21DC0E3E6E9}" srcOrd="0" destOrd="0" presId="urn:microsoft.com/office/officeart/2005/8/layout/lProcess2"/>
    <dgm:cxn modelId="{0B2D1BD8-139F-499C-B6D7-07DF926B4F40}" srcId="{C35288AA-159B-4286-AE60-25392F80E8FD}" destId="{26895FE1-A295-4B16-A477-DE5CA86DC9DE}" srcOrd="1" destOrd="0" parTransId="{86045AB0-7910-4A0F-A2E8-4688EA7931D0}" sibTransId="{970D0957-798D-45DA-83B4-E08294EC0903}"/>
    <dgm:cxn modelId="{2BDC9D38-A793-4162-86EE-B29EECB614BF}" srcId="{A3DBEE45-1009-4B60-AB54-70261FE2837B}" destId="{A780450D-2D55-4BB3-ABA8-7A278D6D9A0E}" srcOrd="0" destOrd="0" parTransId="{9CF4D83D-622B-4C47-B375-4B29BCB60694}" sibTransId="{4F432C74-1934-46F2-9C82-DA4C9063B90D}"/>
    <dgm:cxn modelId="{9C66325E-DF3E-4BEC-86E4-ECABFE277AC6}" type="presOf" srcId="{4E04F380-6CD8-402F-9FA7-38DDD95C2239}" destId="{EBBEE2D6-2F6C-47E1-B3FC-CCE985DC7A38}" srcOrd="1" destOrd="0" presId="urn:microsoft.com/office/officeart/2005/8/layout/lProcess2"/>
    <dgm:cxn modelId="{D1558AB0-4330-4233-A714-E5267938AF61}" type="presOf" srcId="{C35288AA-159B-4286-AE60-25392F80E8FD}" destId="{0817A796-1D90-4762-97DD-96D505B6251F}" srcOrd="0" destOrd="0" presId="urn:microsoft.com/office/officeart/2005/8/layout/lProcess2"/>
    <dgm:cxn modelId="{30969266-3C8C-423F-84E6-4D11852DF185}" type="presOf" srcId="{A780450D-2D55-4BB3-ABA8-7A278D6D9A0E}" destId="{9D424228-97E6-4526-9580-7154176E3796}" srcOrd="0" destOrd="0" presId="urn:microsoft.com/office/officeart/2005/8/layout/lProcess2"/>
    <dgm:cxn modelId="{80C3EB19-0015-4F94-8AA2-8D8B661FC07F}" type="presOf" srcId="{A3DBEE45-1009-4B60-AB54-70261FE2837B}" destId="{D73A92C8-BBCC-4076-8E6F-80B74A156C17}" srcOrd="0" destOrd="0" presId="urn:microsoft.com/office/officeart/2005/8/layout/lProcess2"/>
    <dgm:cxn modelId="{D66B4258-8682-475A-8079-119CC73A7ACC}" srcId="{9540EB06-4E9A-43F3-872F-283F2256DD6B}" destId="{A3DBEE45-1009-4B60-AB54-70261FE2837B}" srcOrd="0" destOrd="0" parTransId="{804C26E9-9F28-4E59-9C1D-F3E1E76D8CBC}" sibTransId="{BC4F7EA2-A489-4E25-AA8E-1E563BE3BCD5}"/>
    <dgm:cxn modelId="{16A1727D-A850-497D-A664-93F22828B6D4}" type="presOf" srcId="{AEF89D0B-1E8E-4220-BEBC-C6F06C63327F}" destId="{12E2EA56-DF9A-47EF-92C0-290F6D96C771}" srcOrd="0" destOrd="0" presId="urn:microsoft.com/office/officeart/2005/8/layout/lProcess2"/>
    <dgm:cxn modelId="{2AB53996-5421-4792-AC37-05180D6A0123}" type="presOf" srcId="{C35288AA-159B-4286-AE60-25392F80E8FD}" destId="{42FA1F80-B168-417A-BDE8-7DADD331DBF2}" srcOrd="1" destOrd="0" presId="urn:microsoft.com/office/officeart/2005/8/layout/lProcess2"/>
    <dgm:cxn modelId="{CB1DA0BE-B316-478E-9EE7-C5E4D1C2BF83}" type="presOf" srcId="{5AAADBBB-EEF1-48D3-9D01-48DD005473AA}" destId="{54FB6DCC-295E-40C0-ABF0-6DB01D826992}" srcOrd="0" destOrd="0" presId="urn:microsoft.com/office/officeart/2005/8/layout/lProcess2"/>
    <dgm:cxn modelId="{2D086D75-4F07-409E-A900-624DA4004275}" type="presOf" srcId="{4E04F380-6CD8-402F-9FA7-38DDD95C2239}" destId="{40D5CC7C-5A40-4FC8-B2DB-CCB06D5B3405}" srcOrd="0" destOrd="0" presId="urn:microsoft.com/office/officeart/2005/8/layout/lProcess2"/>
    <dgm:cxn modelId="{4EF2077D-594D-46C9-B133-1CDB503470D7}" type="presOf" srcId="{587CD0FA-EDD2-4E2B-A11D-325629C430C4}" destId="{D27B699A-8ACB-4B4F-8628-68AE563F5346}" srcOrd="0" destOrd="0" presId="urn:microsoft.com/office/officeart/2005/8/layout/lProcess2"/>
    <dgm:cxn modelId="{369E887F-D593-4207-9DC7-46900208B2DD}" srcId="{9540EB06-4E9A-43F3-872F-283F2256DD6B}" destId="{4E04F380-6CD8-402F-9FA7-38DDD95C2239}" srcOrd="2" destOrd="0" parTransId="{7E8D25EA-DD02-4BD7-A331-51602824C8A6}" sibTransId="{C517C280-0346-44C8-9D7C-D7AF76380941}"/>
    <dgm:cxn modelId="{8748492F-98FE-4BF0-B213-D51034B40DDC}" type="presParOf" srcId="{4084DBEF-7BA4-437C-914E-AEBB98DF5B13}" destId="{B61FCEC6-C8F4-45C2-8163-7FC03311ADA0}" srcOrd="0" destOrd="0" presId="urn:microsoft.com/office/officeart/2005/8/layout/lProcess2"/>
    <dgm:cxn modelId="{EE955850-F641-48C5-B632-4BF4664064D2}" type="presParOf" srcId="{B61FCEC6-C8F4-45C2-8163-7FC03311ADA0}" destId="{D73A92C8-BBCC-4076-8E6F-80B74A156C17}" srcOrd="0" destOrd="0" presId="urn:microsoft.com/office/officeart/2005/8/layout/lProcess2"/>
    <dgm:cxn modelId="{467BBB0F-5378-4444-8D78-F187AFDA439B}" type="presParOf" srcId="{B61FCEC6-C8F4-45C2-8163-7FC03311ADA0}" destId="{C3BCE832-D6B5-41B9-891E-46D72861990D}" srcOrd="1" destOrd="0" presId="urn:microsoft.com/office/officeart/2005/8/layout/lProcess2"/>
    <dgm:cxn modelId="{9D284667-BAFC-44ED-AF82-772162C6CCA3}" type="presParOf" srcId="{B61FCEC6-C8F4-45C2-8163-7FC03311ADA0}" destId="{E932ABAA-4AE2-4AEB-87F2-2C271BE88549}" srcOrd="2" destOrd="0" presId="urn:microsoft.com/office/officeart/2005/8/layout/lProcess2"/>
    <dgm:cxn modelId="{9C971267-ED87-4AD3-A77B-44CB3EB4320E}" type="presParOf" srcId="{E932ABAA-4AE2-4AEB-87F2-2C271BE88549}" destId="{410A69A9-BBBC-4856-9116-FA871ECF177F}" srcOrd="0" destOrd="0" presId="urn:microsoft.com/office/officeart/2005/8/layout/lProcess2"/>
    <dgm:cxn modelId="{19273E4D-5D87-4596-9493-8AE3D397159A}" type="presParOf" srcId="{410A69A9-BBBC-4856-9116-FA871ECF177F}" destId="{9D424228-97E6-4526-9580-7154176E3796}" srcOrd="0" destOrd="0" presId="urn:microsoft.com/office/officeart/2005/8/layout/lProcess2"/>
    <dgm:cxn modelId="{059491A1-D7BE-4B52-992C-67E7C106872E}" type="presParOf" srcId="{410A69A9-BBBC-4856-9116-FA871ECF177F}" destId="{60114CF5-5A7E-4DBC-8203-9D415BEFB641}" srcOrd="1" destOrd="0" presId="urn:microsoft.com/office/officeart/2005/8/layout/lProcess2"/>
    <dgm:cxn modelId="{3EB85506-49DB-4F01-8B84-C92E02675DF8}" type="presParOf" srcId="{410A69A9-BBBC-4856-9116-FA871ECF177F}" destId="{54FB6DCC-295E-40C0-ABF0-6DB01D826992}" srcOrd="2" destOrd="0" presId="urn:microsoft.com/office/officeart/2005/8/layout/lProcess2"/>
    <dgm:cxn modelId="{3A10D70E-8717-469F-9B6F-35D531F4C8E4}" type="presParOf" srcId="{4084DBEF-7BA4-437C-914E-AEBB98DF5B13}" destId="{B0F01B26-0427-45DD-BB11-492C79988628}" srcOrd="1" destOrd="0" presId="urn:microsoft.com/office/officeart/2005/8/layout/lProcess2"/>
    <dgm:cxn modelId="{2BF2E5DE-8EA7-4F5E-8C87-C5FD3C39335B}" type="presParOf" srcId="{4084DBEF-7BA4-437C-914E-AEBB98DF5B13}" destId="{5135143D-2CB3-444A-9281-FB6E33D96538}" srcOrd="2" destOrd="0" presId="urn:microsoft.com/office/officeart/2005/8/layout/lProcess2"/>
    <dgm:cxn modelId="{F068AF34-C85F-4AA1-8811-0A596141AE34}" type="presParOf" srcId="{5135143D-2CB3-444A-9281-FB6E33D96538}" destId="{0817A796-1D90-4762-97DD-96D505B6251F}" srcOrd="0" destOrd="0" presId="urn:microsoft.com/office/officeart/2005/8/layout/lProcess2"/>
    <dgm:cxn modelId="{293211CA-FB44-4872-8D7D-28740DCBA3E1}" type="presParOf" srcId="{5135143D-2CB3-444A-9281-FB6E33D96538}" destId="{42FA1F80-B168-417A-BDE8-7DADD331DBF2}" srcOrd="1" destOrd="0" presId="urn:microsoft.com/office/officeart/2005/8/layout/lProcess2"/>
    <dgm:cxn modelId="{40F3CAE2-72EE-4CA9-AB04-4E33E056A42C}" type="presParOf" srcId="{5135143D-2CB3-444A-9281-FB6E33D96538}" destId="{8E1E4EE9-61D6-4033-99D6-8544F785586E}" srcOrd="2" destOrd="0" presId="urn:microsoft.com/office/officeart/2005/8/layout/lProcess2"/>
    <dgm:cxn modelId="{DD80B985-31AB-47AE-B6FE-A3434CB0DCD2}" type="presParOf" srcId="{8E1E4EE9-61D6-4033-99D6-8544F785586E}" destId="{D11FBDB0-15C1-4A8E-A8F9-67D43D968767}" srcOrd="0" destOrd="0" presId="urn:microsoft.com/office/officeart/2005/8/layout/lProcess2"/>
    <dgm:cxn modelId="{B6199BA6-6FF1-4898-B891-F2C9A1B12DF9}" type="presParOf" srcId="{D11FBDB0-15C1-4A8E-A8F9-67D43D968767}" destId="{12E2EA56-DF9A-47EF-92C0-290F6D96C771}" srcOrd="0" destOrd="0" presId="urn:microsoft.com/office/officeart/2005/8/layout/lProcess2"/>
    <dgm:cxn modelId="{2A835133-5AED-4ABF-92DC-8FE67EA655FA}" type="presParOf" srcId="{D11FBDB0-15C1-4A8E-A8F9-67D43D968767}" destId="{BBEBE3F4-8894-4A3F-9272-D67414C0A85F}" srcOrd="1" destOrd="0" presId="urn:microsoft.com/office/officeart/2005/8/layout/lProcess2"/>
    <dgm:cxn modelId="{7F0F49EC-134F-4460-8C90-DA532D634CE0}" type="presParOf" srcId="{D11FBDB0-15C1-4A8E-A8F9-67D43D968767}" destId="{B4D79D1C-8DB8-4523-BD7E-AD4D0761AB84}" srcOrd="2" destOrd="0" presId="urn:microsoft.com/office/officeart/2005/8/layout/lProcess2"/>
    <dgm:cxn modelId="{8D17C7A5-65E1-47EA-A61C-8ABA640C6BA8}" type="presParOf" srcId="{4084DBEF-7BA4-437C-914E-AEBB98DF5B13}" destId="{D1AD8D17-8BFF-4F05-A28A-350A985EC82B}" srcOrd="3" destOrd="0" presId="urn:microsoft.com/office/officeart/2005/8/layout/lProcess2"/>
    <dgm:cxn modelId="{DFFADFA8-C287-4D8B-A0ED-9C1F3837E99C}" type="presParOf" srcId="{4084DBEF-7BA4-437C-914E-AEBB98DF5B13}" destId="{88C749F9-D83C-4E7C-8760-55CE0462ED7F}" srcOrd="4" destOrd="0" presId="urn:microsoft.com/office/officeart/2005/8/layout/lProcess2"/>
    <dgm:cxn modelId="{64049A93-17FE-48F6-BA25-240E3851B3BF}" type="presParOf" srcId="{88C749F9-D83C-4E7C-8760-55CE0462ED7F}" destId="{40D5CC7C-5A40-4FC8-B2DB-CCB06D5B3405}" srcOrd="0" destOrd="0" presId="urn:microsoft.com/office/officeart/2005/8/layout/lProcess2"/>
    <dgm:cxn modelId="{05EDB9B6-27FC-402B-ACA4-8799A0C4C4A8}" type="presParOf" srcId="{88C749F9-D83C-4E7C-8760-55CE0462ED7F}" destId="{EBBEE2D6-2F6C-47E1-B3FC-CCE985DC7A38}" srcOrd="1" destOrd="0" presId="urn:microsoft.com/office/officeart/2005/8/layout/lProcess2"/>
    <dgm:cxn modelId="{E09B1B96-8D84-4627-B78F-D8C8BC3061AA}" type="presParOf" srcId="{88C749F9-D83C-4E7C-8760-55CE0462ED7F}" destId="{419CF956-8337-4644-A77C-8AC148226655}" srcOrd="2" destOrd="0" presId="urn:microsoft.com/office/officeart/2005/8/layout/lProcess2"/>
    <dgm:cxn modelId="{5E248120-8989-440A-89A7-3A23AA324234}" type="presParOf" srcId="{419CF956-8337-4644-A77C-8AC148226655}" destId="{A6532109-7D8D-4EC5-8EFF-A821EDC4837F}" srcOrd="0" destOrd="0" presId="urn:microsoft.com/office/officeart/2005/8/layout/lProcess2"/>
    <dgm:cxn modelId="{D873BEC7-A19C-495F-9310-C13FE2131E48}" type="presParOf" srcId="{A6532109-7D8D-4EC5-8EFF-A821EDC4837F}" destId="{D6503F5C-43DF-4B48-8F65-D21DC0E3E6E9}" srcOrd="0" destOrd="0" presId="urn:microsoft.com/office/officeart/2005/8/layout/lProcess2"/>
    <dgm:cxn modelId="{1A9435B1-887F-4394-9F97-9B676B2004C5}" type="presParOf" srcId="{A6532109-7D8D-4EC5-8EFF-A821EDC4837F}" destId="{D9902954-0843-4E5A-A35B-55A32447D8A5}" srcOrd="1" destOrd="0" presId="urn:microsoft.com/office/officeart/2005/8/layout/lProcess2"/>
    <dgm:cxn modelId="{EB57B8F1-7895-4614-AA55-9E106F136022}" type="presParOf" srcId="{A6532109-7D8D-4EC5-8EFF-A821EDC4837F}" destId="{D27B699A-8ACB-4B4F-8628-68AE563F534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86EDA-6248-7148-B4E5-D6E49A25C00D}">
      <dsp:nvSpPr>
        <dsp:cNvPr id="0" name=""/>
        <dsp:cNvSpPr/>
      </dsp:nvSpPr>
      <dsp:spPr>
        <a:xfrm>
          <a:off x="3329639" y="1744342"/>
          <a:ext cx="1893982" cy="177360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/>
            <a:t>New </a:t>
          </a:r>
          <a:r>
            <a:rPr lang="it-IT" sz="2100" b="1" kern="1200" dirty="0" err="1"/>
            <a:t>model</a:t>
          </a:r>
          <a:r>
            <a:rPr lang="it-IT" sz="2100" b="1" kern="1200" dirty="0"/>
            <a:t> </a:t>
          </a:r>
          <a:r>
            <a:rPr lang="it-IT" sz="2100" b="1" kern="1200" dirty="0" err="1"/>
            <a:t>for</a:t>
          </a:r>
          <a:r>
            <a:rPr lang="it-IT" sz="2100" b="1" kern="1200" dirty="0"/>
            <a:t> the future MA</a:t>
          </a:r>
        </a:p>
      </dsp:txBody>
      <dsp:txXfrm>
        <a:off x="3607006" y="2004081"/>
        <a:ext cx="1339248" cy="1254130"/>
      </dsp:txXfrm>
    </dsp:sp>
    <dsp:sp modelId="{740602D6-1872-BD46-8D6D-067F892CC3B9}">
      <dsp:nvSpPr>
        <dsp:cNvPr id="0" name=""/>
        <dsp:cNvSpPr/>
      </dsp:nvSpPr>
      <dsp:spPr>
        <a:xfrm rot="16200000">
          <a:off x="4229251" y="1681636"/>
          <a:ext cx="94759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94759" y="153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274262" y="1694593"/>
        <a:ext cx="4737" cy="4737"/>
      </dsp:txXfrm>
    </dsp:sp>
    <dsp:sp modelId="{7B068397-5072-5E43-846A-5DC4AFA4B769}">
      <dsp:nvSpPr>
        <dsp:cNvPr id="0" name=""/>
        <dsp:cNvSpPr/>
      </dsp:nvSpPr>
      <dsp:spPr>
        <a:xfrm>
          <a:off x="3146898" y="-79493"/>
          <a:ext cx="2259464" cy="172907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solidFill>
                <a:srgbClr val="000000"/>
              </a:solidFill>
            </a:rPr>
            <a:t>-</a:t>
          </a:r>
          <a:r>
            <a:rPr lang="it-IT" sz="1600" kern="1200" dirty="0"/>
            <a:t> </a:t>
          </a:r>
          <a:r>
            <a:rPr lang="it-IT" sz="1600" kern="1200" dirty="0">
              <a:solidFill>
                <a:srgbClr val="000000"/>
              </a:solidFill>
            </a:rPr>
            <a:t>Multiple </a:t>
          </a:r>
          <a:r>
            <a:rPr lang="it-IT" sz="1600" kern="1200" dirty="0" err="1">
              <a:solidFill>
                <a:srgbClr val="000000"/>
              </a:solidFill>
            </a:rPr>
            <a:t>indications</a:t>
          </a:r>
          <a:endParaRPr lang="it-IT" sz="1600" kern="1200" dirty="0">
            <a:solidFill>
              <a:srgbClr val="0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solidFill>
                <a:srgbClr val="000000"/>
              </a:solidFill>
            </a:rPr>
            <a:t>- </a:t>
          </a:r>
          <a:r>
            <a:rPr lang="it-IT" sz="1600" kern="1200" dirty="0" err="1">
              <a:solidFill>
                <a:srgbClr val="000000"/>
              </a:solidFill>
            </a:rPr>
            <a:t>mABs</a:t>
          </a:r>
          <a:r>
            <a:rPr lang="it-IT" sz="1600" kern="1200" dirty="0">
              <a:solidFill>
                <a:srgbClr val="000000"/>
              </a:solidFill>
            </a:rPr>
            <a:t> Combo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solidFill>
                <a:srgbClr val="000000"/>
              </a:solidFill>
            </a:rPr>
            <a:t>- Combo </a:t>
          </a:r>
          <a:r>
            <a:rPr lang="it-IT" sz="1600" kern="1200" dirty="0" err="1">
              <a:solidFill>
                <a:srgbClr val="000000"/>
              </a:solidFill>
            </a:rPr>
            <a:t>therapy</a:t>
          </a:r>
          <a:r>
            <a:rPr lang="it-IT" sz="1600" kern="1200" dirty="0">
              <a:solidFill>
                <a:srgbClr val="000000"/>
              </a:solidFill>
            </a:rPr>
            <a:t> </a:t>
          </a:r>
          <a:r>
            <a:rPr lang="it-IT" sz="1600" kern="1200" dirty="0" err="1">
              <a:solidFill>
                <a:srgbClr val="000000"/>
              </a:solidFill>
            </a:rPr>
            <a:t>for</a:t>
          </a:r>
          <a:r>
            <a:rPr lang="it-IT" sz="1600" kern="1200" dirty="0">
              <a:solidFill>
                <a:srgbClr val="000000"/>
              </a:solidFill>
            </a:rPr>
            <a:t> </a:t>
          </a:r>
          <a:r>
            <a:rPr lang="it-IT" sz="1600" kern="1200" dirty="0" err="1">
              <a:solidFill>
                <a:srgbClr val="000000"/>
              </a:solidFill>
            </a:rPr>
            <a:t>different</a:t>
          </a:r>
          <a:r>
            <a:rPr lang="it-IT" sz="1600" kern="1200" dirty="0">
              <a:solidFill>
                <a:srgbClr val="000000"/>
              </a:solidFill>
            </a:rPr>
            <a:t> </a:t>
          </a:r>
          <a:r>
            <a:rPr lang="it-IT" sz="1600" kern="1200" dirty="0" err="1">
              <a:solidFill>
                <a:srgbClr val="000000"/>
              </a:solidFill>
            </a:rPr>
            <a:t>mutations</a:t>
          </a:r>
          <a:endParaRPr lang="it-IT" sz="1600" kern="1200" dirty="0">
            <a:solidFill>
              <a:srgbClr val="000000"/>
            </a:solidFill>
          </a:endParaRPr>
        </a:p>
      </dsp:txBody>
      <dsp:txXfrm>
        <a:off x="3477789" y="173724"/>
        <a:ext cx="1597682" cy="1222642"/>
      </dsp:txXfrm>
    </dsp:sp>
    <dsp:sp modelId="{1E13CAD4-088A-A140-B48D-D901130EDB81}">
      <dsp:nvSpPr>
        <dsp:cNvPr id="0" name=""/>
        <dsp:cNvSpPr/>
      </dsp:nvSpPr>
      <dsp:spPr>
        <a:xfrm rot="64198">
          <a:off x="5223412" y="2635818"/>
          <a:ext cx="247988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247988" y="153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341207" y="2644945"/>
        <a:ext cx="12399" cy="12399"/>
      </dsp:txXfrm>
    </dsp:sp>
    <dsp:sp modelId="{935852C4-B72C-8E4F-98B6-19943A0484B9}">
      <dsp:nvSpPr>
        <dsp:cNvPr id="0" name=""/>
        <dsp:cNvSpPr/>
      </dsp:nvSpPr>
      <dsp:spPr>
        <a:xfrm>
          <a:off x="5471228" y="1797760"/>
          <a:ext cx="1740024" cy="17438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>
              <a:solidFill>
                <a:schemeClr val="tx1"/>
              </a:solidFill>
            </a:rPr>
            <a:t>Real</a:t>
          </a:r>
          <a:r>
            <a:rPr lang="it-IT" sz="1800" kern="1200" dirty="0">
              <a:solidFill>
                <a:schemeClr val="tx1"/>
              </a:solidFill>
            </a:rPr>
            <a:t> World </a:t>
          </a:r>
          <a:r>
            <a:rPr lang="it-IT" sz="1800" kern="1200" dirty="0" err="1">
              <a:solidFill>
                <a:schemeClr val="tx1"/>
              </a:solidFill>
            </a:rPr>
            <a:t>Evidence</a:t>
          </a:r>
          <a:r>
            <a:rPr lang="it-IT" sz="1800" kern="1200" dirty="0">
              <a:solidFill>
                <a:schemeClr val="tx1"/>
              </a:solidFill>
            </a:rPr>
            <a:t> </a:t>
          </a:r>
        </a:p>
      </dsp:txBody>
      <dsp:txXfrm>
        <a:off x="5726049" y="2053147"/>
        <a:ext cx="1230382" cy="1233117"/>
      </dsp:txXfrm>
    </dsp:sp>
    <dsp:sp modelId="{D814CD83-8735-954B-8489-1C5D65A1B1EB}">
      <dsp:nvSpPr>
        <dsp:cNvPr id="0" name=""/>
        <dsp:cNvSpPr/>
      </dsp:nvSpPr>
      <dsp:spPr>
        <a:xfrm rot="5443719">
          <a:off x="4136935" y="3629357"/>
          <a:ext cx="253611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253611" y="153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4257400" y="3638343"/>
        <a:ext cx="12680" cy="12680"/>
      </dsp:txXfrm>
    </dsp:sp>
    <dsp:sp modelId="{8674A1E7-8A2F-1D4C-9CF3-C1C73DCE8DC5}">
      <dsp:nvSpPr>
        <dsp:cNvPr id="0" name=""/>
        <dsp:cNvSpPr/>
      </dsp:nvSpPr>
      <dsp:spPr>
        <a:xfrm>
          <a:off x="3199519" y="3771444"/>
          <a:ext cx="2105303" cy="156584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>
              <a:solidFill>
                <a:srgbClr val="000000"/>
              </a:solidFill>
            </a:rPr>
            <a:t>Registries</a:t>
          </a:r>
          <a:endParaRPr lang="it-IT" sz="1800" kern="1200" dirty="0">
            <a:solidFill>
              <a:srgbClr val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rgbClr val="000000"/>
              </a:solidFill>
            </a:rPr>
            <a:t> &amp;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>
              <a:solidFill>
                <a:srgbClr val="000000"/>
              </a:solidFill>
            </a:rPr>
            <a:t>MEAs</a:t>
          </a:r>
          <a:endParaRPr lang="it-IT" sz="1800" kern="1200" dirty="0">
            <a:solidFill>
              <a:srgbClr val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500" kern="1200" dirty="0"/>
        </a:p>
      </dsp:txBody>
      <dsp:txXfrm>
        <a:off x="3507833" y="4000757"/>
        <a:ext cx="1488675" cy="1107223"/>
      </dsp:txXfrm>
    </dsp:sp>
    <dsp:sp modelId="{32413562-2ECB-1040-AE7B-7490C1336408}">
      <dsp:nvSpPr>
        <dsp:cNvPr id="0" name=""/>
        <dsp:cNvSpPr/>
      </dsp:nvSpPr>
      <dsp:spPr>
        <a:xfrm rot="10733311">
          <a:off x="3207878" y="2635372"/>
          <a:ext cx="121976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121976" y="153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3265816" y="2647649"/>
        <a:ext cx="6098" cy="6098"/>
      </dsp:txXfrm>
    </dsp:sp>
    <dsp:sp modelId="{3B58758E-EEFE-C040-B354-F7A6D8FF579D}">
      <dsp:nvSpPr>
        <dsp:cNvPr id="0" name=""/>
        <dsp:cNvSpPr/>
      </dsp:nvSpPr>
      <dsp:spPr>
        <a:xfrm>
          <a:off x="1370172" y="1855985"/>
          <a:ext cx="1837937" cy="162744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solidFill>
                <a:srgbClr val="000000"/>
              </a:solidFill>
            </a:rPr>
            <a:t>Drug Value Assesment</a:t>
          </a:r>
        </a:p>
      </dsp:txBody>
      <dsp:txXfrm>
        <a:off x="1639332" y="2094318"/>
        <a:ext cx="1299617" cy="1150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A92C8-BBCC-4076-8E6F-80B74A156C17}">
      <dsp:nvSpPr>
        <dsp:cNvPr id="0" name=""/>
        <dsp:cNvSpPr/>
      </dsp:nvSpPr>
      <dsp:spPr>
        <a:xfrm>
          <a:off x="1016" y="0"/>
          <a:ext cx="2642416" cy="5195644"/>
        </a:xfrm>
        <a:prstGeom prst="roundRect">
          <a:avLst>
            <a:gd name="adj" fmla="val 10000"/>
          </a:avLst>
        </a:prstGeom>
        <a:solidFill>
          <a:srgbClr val="5DE5B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Arial" pitchFamily="34" charset="0"/>
              <a:cs typeface="Arial" pitchFamily="34" charset="0"/>
            </a:rPr>
            <a:t>Specific Assets: Polish Case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1016" y="0"/>
        <a:ext cx="2642416" cy="1558693"/>
      </dsp:txXfrm>
    </dsp:sp>
    <dsp:sp modelId="{9D424228-97E6-4526-9580-7154176E3796}">
      <dsp:nvSpPr>
        <dsp:cNvPr id="0" name=""/>
        <dsp:cNvSpPr/>
      </dsp:nvSpPr>
      <dsp:spPr>
        <a:xfrm>
          <a:off x="270838" y="1544352"/>
          <a:ext cx="2225886" cy="1301735"/>
        </a:xfrm>
        <a:prstGeom prst="roundRect">
          <a:avLst>
            <a:gd name="adj" fmla="val 10000"/>
          </a:avLst>
        </a:prstGeom>
        <a:solidFill>
          <a:srgbClr val="4FD3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800" kern="1200" dirty="0">
              <a:latin typeface="+mj-lt"/>
              <a:cs typeface="Arial" panose="020B0604020202020204" pitchFamily="34" charset="0"/>
            </a:rPr>
            <a:t>Functional</a:t>
          </a:r>
          <a:r>
            <a:rPr lang="ro-RO" sz="1800" kern="1200" baseline="0" dirty="0">
              <a:latin typeface="+mj-lt"/>
              <a:cs typeface="Arial" panose="020B0604020202020204" pitchFamily="34" charset="0"/>
            </a:rPr>
            <a:t> legislative framework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308965" y="1582479"/>
        <a:ext cx="2149632" cy="1225481"/>
      </dsp:txXfrm>
    </dsp:sp>
    <dsp:sp modelId="{54FB6DCC-295E-40C0-ABF0-6DB01D826992}">
      <dsp:nvSpPr>
        <dsp:cNvPr id="0" name=""/>
        <dsp:cNvSpPr/>
      </dsp:nvSpPr>
      <dsp:spPr>
        <a:xfrm>
          <a:off x="228116" y="3097004"/>
          <a:ext cx="2311332" cy="1851153"/>
        </a:xfrm>
        <a:prstGeom prst="roundRect">
          <a:avLst>
            <a:gd name="adj" fmla="val 10000"/>
          </a:avLst>
        </a:prstGeom>
        <a:solidFill>
          <a:srgbClr val="4FD3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>
              <a:latin typeface="+mj-lt"/>
              <a:cs typeface="Arial" panose="020B0604020202020204" pitchFamily="34" charset="0"/>
            </a:rPr>
            <a:t>Privacy regulations &amp; Data security is strong</a:t>
          </a:r>
          <a:endParaRPr lang="en-US" sz="1800" kern="1200" dirty="0">
            <a:latin typeface="+mj-lt"/>
            <a:cs typeface="Arial" pitchFamily="34" charset="0"/>
          </a:endParaRPr>
        </a:p>
      </dsp:txBody>
      <dsp:txXfrm>
        <a:off x="282334" y="3151222"/>
        <a:ext cx="2202896" cy="1742717"/>
      </dsp:txXfrm>
    </dsp:sp>
    <dsp:sp modelId="{0817A796-1D90-4762-97DD-96D505B6251F}">
      <dsp:nvSpPr>
        <dsp:cNvPr id="0" name=""/>
        <dsp:cNvSpPr/>
      </dsp:nvSpPr>
      <dsp:spPr>
        <a:xfrm>
          <a:off x="2841613" y="0"/>
          <a:ext cx="2642416" cy="5195644"/>
        </a:xfrm>
        <a:prstGeom prst="roundRect">
          <a:avLst>
            <a:gd name="adj" fmla="val 10000"/>
          </a:avLst>
        </a:prstGeom>
        <a:solidFill>
          <a:srgbClr val="FB4F14">
            <a:alpha val="19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Arial" pitchFamily="34" charset="0"/>
              <a:cs typeface="Arial" pitchFamily="34" charset="0"/>
            </a:rPr>
            <a:t>Issues to be addressed: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Arial" pitchFamily="34" charset="0"/>
              <a:cs typeface="Arial" pitchFamily="34" charset="0"/>
            </a:rPr>
            <a:t>Romanian case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2841613" y="0"/>
        <a:ext cx="2642416" cy="1558693"/>
      </dsp:txXfrm>
    </dsp:sp>
    <dsp:sp modelId="{12E2EA56-DF9A-47EF-92C0-290F6D96C771}">
      <dsp:nvSpPr>
        <dsp:cNvPr id="0" name=""/>
        <dsp:cNvSpPr/>
      </dsp:nvSpPr>
      <dsp:spPr>
        <a:xfrm>
          <a:off x="3099418" y="1576481"/>
          <a:ext cx="2126806" cy="1299420"/>
        </a:xfrm>
        <a:prstGeom prst="roundRect">
          <a:avLst>
            <a:gd name="adj" fmla="val 10000"/>
          </a:avLst>
        </a:prstGeom>
        <a:solidFill>
          <a:srgbClr val="FB4F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>
              <a:latin typeface="+mj-lt"/>
              <a:cs typeface="Arial" pitchFamily="34" charset="0"/>
            </a:rPr>
            <a:t>Weak</a:t>
          </a:r>
          <a:r>
            <a:rPr lang="ro-RO" sz="1800" kern="1200" baseline="0" dirty="0">
              <a:latin typeface="+mj-lt"/>
              <a:cs typeface="Arial" pitchFamily="34" charset="0"/>
            </a:rPr>
            <a:t> legislative framework</a:t>
          </a:r>
          <a:endParaRPr lang="en-US" sz="1800" kern="1200" dirty="0">
            <a:latin typeface="+mj-lt"/>
            <a:cs typeface="Arial" pitchFamily="34" charset="0"/>
          </a:endParaRPr>
        </a:p>
      </dsp:txBody>
      <dsp:txXfrm>
        <a:off x="3137477" y="1614540"/>
        <a:ext cx="2050688" cy="1223302"/>
      </dsp:txXfrm>
    </dsp:sp>
    <dsp:sp modelId="{B4D79D1C-8DB8-4523-BD7E-AD4D0761AB84}">
      <dsp:nvSpPr>
        <dsp:cNvPr id="0" name=""/>
        <dsp:cNvSpPr/>
      </dsp:nvSpPr>
      <dsp:spPr>
        <a:xfrm>
          <a:off x="3180255" y="3133395"/>
          <a:ext cx="2192973" cy="1784238"/>
        </a:xfrm>
        <a:prstGeom prst="roundRect">
          <a:avLst>
            <a:gd name="adj" fmla="val 10000"/>
          </a:avLst>
        </a:prstGeom>
        <a:solidFill>
          <a:srgbClr val="FB4F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>
              <a:latin typeface="+mj-lt"/>
              <a:cs typeface="Arial" pitchFamily="34" charset="0"/>
            </a:rPr>
            <a:t>Political  &amp; admin culture resulting in resistance to change amongst medical staff &amp; decision- makers</a:t>
          </a:r>
          <a:endParaRPr lang="en-GB" sz="1800" kern="1200" dirty="0">
            <a:latin typeface="+mj-lt"/>
            <a:cs typeface="Arial" pitchFamily="34" charset="0"/>
          </a:endParaRPr>
        </a:p>
      </dsp:txBody>
      <dsp:txXfrm>
        <a:off x="3232514" y="3185654"/>
        <a:ext cx="2088455" cy="1679720"/>
      </dsp:txXfrm>
    </dsp:sp>
    <dsp:sp modelId="{40D5CC7C-5A40-4FC8-B2DB-CCB06D5B3405}">
      <dsp:nvSpPr>
        <dsp:cNvPr id="0" name=""/>
        <dsp:cNvSpPr/>
      </dsp:nvSpPr>
      <dsp:spPr>
        <a:xfrm>
          <a:off x="5683227" y="0"/>
          <a:ext cx="2642416" cy="5195644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18824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Arial" pitchFamily="34" charset="0"/>
              <a:cs typeface="Arial" pitchFamily="34" charset="0"/>
            </a:rPr>
            <a:t>Italian good practices’ experience: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Arial" pitchFamily="34" charset="0"/>
              <a:cs typeface="Arial" pitchFamily="34" charset="0"/>
            </a:rPr>
            <a:t>Criteria in assessing health innovation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5683227" y="0"/>
        <a:ext cx="2642416" cy="1558693"/>
      </dsp:txXfrm>
    </dsp:sp>
    <dsp:sp modelId="{D6503F5C-43DF-4B48-8F65-D21DC0E3E6E9}">
      <dsp:nvSpPr>
        <dsp:cNvPr id="0" name=""/>
        <dsp:cNvSpPr/>
      </dsp:nvSpPr>
      <dsp:spPr>
        <a:xfrm>
          <a:off x="5996637" y="1606142"/>
          <a:ext cx="2057068" cy="1306121"/>
        </a:xfrm>
        <a:prstGeom prst="roundRect">
          <a:avLst>
            <a:gd name="adj" fmla="val 10000"/>
          </a:avLst>
        </a:prstGeom>
        <a:solidFill>
          <a:srgbClr val="8B81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>
              <a:latin typeface="+mj-lt"/>
              <a:cs typeface="Arial" pitchFamily="34" charset="0"/>
            </a:rPr>
            <a:t>Therapeutic need &amp;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>
              <a:latin typeface="+mj-lt"/>
              <a:cs typeface="Arial" pitchFamily="34" charset="0"/>
            </a:rPr>
            <a:t>Added Therapeutic Value</a:t>
          </a:r>
          <a:endParaRPr lang="en-US" sz="1800" kern="1200" dirty="0">
            <a:latin typeface="+mj-lt"/>
            <a:cs typeface="Arial" pitchFamily="34" charset="0"/>
          </a:endParaRPr>
        </a:p>
      </dsp:txBody>
      <dsp:txXfrm>
        <a:off x="6034892" y="1644397"/>
        <a:ext cx="1980558" cy="1229611"/>
      </dsp:txXfrm>
    </dsp:sp>
    <dsp:sp modelId="{D27B699A-8ACB-4B4F-8628-68AE563F5346}">
      <dsp:nvSpPr>
        <dsp:cNvPr id="0" name=""/>
        <dsp:cNvSpPr/>
      </dsp:nvSpPr>
      <dsp:spPr>
        <a:xfrm>
          <a:off x="6042510" y="3167265"/>
          <a:ext cx="2074613" cy="1655488"/>
        </a:xfrm>
        <a:prstGeom prst="roundRect">
          <a:avLst>
            <a:gd name="adj" fmla="val 10000"/>
          </a:avLst>
        </a:prstGeom>
        <a:solidFill>
          <a:srgbClr val="8B81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>
              <a:latin typeface="+mj-lt"/>
              <a:cs typeface="Arial" pitchFamily="34" charset="0"/>
            </a:rPr>
            <a:t>Quality</a:t>
          </a:r>
          <a:r>
            <a:rPr lang="ro-RO" sz="1800" kern="1200" baseline="0" dirty="0">
              <a:latin typeface="+mj-lt"/>
              <a:cs typeface="Arial" pitchFamily="34" charset="0"/>
            </a:rPr>
            <a:t> of evidence brought </a:t>
          </a:r>
          <a:endParaRPr lang="en-US" sz="1800" kern="1200" dirty="0">
            <a:latin typeface="+mj-lt"/>
            <a:cs typeface="Arial" pitchFamily="34" charset="0"/>
          </a:endParaRPr>
        </a:p>
      </dsp:txBody>
      <dsp:txXfrm>
        <a:off x="6090998" y="3215753"/>
        <a:ext cx="1977637" cy="1558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9BB2B-B432-4AA6-ACA7-8A8CA668E8FA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77F67-2260-4836-A820-B04CA2CD594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67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114" cy="462272"/>
          </a:xfrm>
          <a:prstGeom prst="rect">
            <a:avLst/>
          </a:prstGeom>
        </p:spPr>
        <p:txBody>
          <a:bodyPr vert="horz" lIns="89748" tIns="44874" rIns="89748" bIns="448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409" y="0"/>
            <a:ext cx="3012114" cy="462272"/>
          </a:xfrm>
          <a:prstGeom prst="rect">
            <a:avLst/>
          </a:prstGeom>
        </p:spPr>
        <p:txBody>
          <a:bodyPr vert="horz" lIns="89748" tIns="44874" rIns="89748" bIns="44874" rtlCol="0"/>
          <a:lstStyle>
            <a:lvl1pPr algn="r">
              <a:defRPr sz="1200"/>
            </a:lvl1pPr>
          </a:lstStyle>
          <a:p>
            <a:fld id="{D498C50D-FD72-4796-9C00-07BCE3F173B3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48" tIns="44874" rIns="89748" bIns="448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386" y="4386902"/>
            <a:ext cx="5561303" cy="4155765"/>
          </a:xfrm>
          <a:prstGeom prst="rect">
            <a:avLst/>
          </a:prstGeom>
        </p:spPr>
        <p:txBody>
          <a:bodyPr vert="horz" lIns="89748" tIns="44874" rIns="89748" bIns="448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242"/>
            <a:ext cx="3012114" cy="462272"/>
          </a:xfrm>
          <a:prstGeom prst="rect">
            <a:avLst/>
          </a:prstGeom>
        </p:spPr>
        <p:txBody>
          <a:bodyPr vert="horz" lIns="89748" tIns="44874" rIns="89748" bIns="448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409" y="8772242"/>
            <a:ext cx="3012114" cy="462272"/>
          </a:xfrm>
          <a:prstGeom prst="rect">
            <a:avLst/>
          </a:prstGeom>
        </p:spPr>
        <p:txBody>
          <a:bodyPr vert="horz" lIns="89748" tIns="44874" rIns="89748" bIns="44874" rtlCol="0" anchor="b"/>
          <a:lstStyle>
            <a:lvl1pPr algn="r">
              <a:defRPr sz="1200"/>
            </a:lvl1pPr>
          </a:lstStyle>
          <a:p>
            <a:fld id="{9A276024-97F5-4AFA-BC61-D9245B3FA7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76024-97F5-4AFA-BC61-D9245B3FA7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8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Create awareness for</a:t>
            </a:r>
            <a:r>
              <a:rPr lang="en-GB" baseline="0" dirty="0"/>
              <a:t> the initiative and the problem of stroke care among EU and national policy makers in order to support investment in the infrastructure of stroke care .......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76024-97F5-4AFA-BC61-D9245B3FA7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1785926"/>
            <a:ext cx="9144000" cy="2519362"/>
          </a:xfrm>
          <a:prstGeom prst="rect">
            <a:avLst/>
          </a:prstGeom>
          <a:solidFill>
            <a:schemeClr val="accent4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698750" y="2878138"/>
            <a:ext cx="6116638" cy="304800"/>
          </a:xfrm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bg1"/>
                </a:solidFill>
                <a:sym typeface="Symbol" pitchFamily="18" charset="2"/>
              </a:defRPr>
            </a:lvl1pPr>
          </a:lstStyle>
          <a:p>
            <a:r>
              <a:rPr lang="en-US" noProof="0">
                <a:sym typeface="Symbol" pitchFamily="18" charset="2"/>
              </a:rPr>
              <a:t>Click to edit Master subtitle style</a:t>
            </a:r>
            <a:endParaRPr lang="en-GB" noProof="0" dirty="0">
              <a:sym typeface="Symbol" pitchFamily="18" charset="2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98750" y="1857364"/>
            <a:ext cx="6118225" cy="839799"/>
          </a:xfrm>
          <a:noFill/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21" name="Line 9"/>
            <p:cNvSpPr>
              <a:spLocks noChangeShapeType="1"/>
            </p:cNvSpPr>
            <p:nvPr/>
          </p:nvSpPr>
          <p:spPr bwMode="auto">
            <a:xfrm flipH="1">
              <a:off x="0" y="3978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64522" name="Line 10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 flipH="1">
              <a:off x="0" y="874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 dirty="0"/>
            </a:p>
          </p:txBody>
        </p:sp>
      </p:grp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200" b="1"/>
            </a:lvl1pPr>
            <a:lvl2pPr>
              <a:defRPr sz="4200" b="1"/>
            </a:lvl2pPr>
            <a:lvl3pPr>
              <a:defRPr sz="4200" b="1"/>
            </a:lvl3pPr>
            <a:lvl4pPr>
              <a:defRPr sz="4200" b="1"/>
            </a:lvl4pPr>
            <a:lvl5pPr>
              <a:defRPr sz="4200" b="1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368692-FA42-4A13-8AB9-5920808F8756}" type="datetime1">
              <a:rPr lang="en-GB" noProof="0" smtClean="0"/>
              <a:t>16/02/2018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Confidential Draft for Internal Planning Purposes Only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6586B-FF75-47A1-A069-ED9CC9CD5B58}" type="slidenum">
              <a:rPr lang="en-GB" noProof="0" smtClean="0"/>
              <a:pPr/>
              <a:t>‹N›</a:t>
            </a:fld>
            <a:endParaRPr lang="en-GB" noProof="0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 bwMode="auto">
          <a:xfrm>
            <a:off x="357158" y="5715016"/>
            <a:ext cx="4143404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BISansCond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1375" y="1258888"/>
            <a:ext cx="4141788" cy="486568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69C5B-8215-48C2-8A37-E3FD1C86D8F7}" type="datetime1">
              <a:rPr lang="en-GB" noProof="0" smtClean="0"/>
              <a:t>16/02/2018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Confidential Draft for Internal Planning Purposes Only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6586B-FF75-47A1-A069-ED9CC9CD5B58}" type="slidenum">
              <a:rPr lang="en-GB" noProof="0" smtClean="0"/>
              <a:pPr/>
              <a:t>‹N›</a:t>
            </a:fld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357188" y="5786473"/>
            <a:ext cx="4143375" cy="357171"/>
          </a:xfrm>
          <a:noFill/>
        </p:spPr>
        <p:txBody>
          <a:bodyPr/>
          <a:lstStyle>
            <a:lvl1pPr marL="269875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5"/>
          </p:nvPr>
        </p:nvSpPr>
        <p:spPr>
          <a:xfrm>
            <a:off x="357189" y="1272208"/>
            <a:ext cx="4143374" cy="444279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 bwMode="auto">
          <a:xfrm>
            <a:off x="357158" y="5715016"/>
            <a:ext cx="4143404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BISansCond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1375" y="1258888"/>
            <a:ext cx="4141788" cy="4865687"/>
          </a:xfrm>
          <a:solidFill>
            <a:schemeClr val="bg1"/>
          </a:solidFill>
        </p:spPr>
        <p:txBody>
          <a:bodyPr lIns="180000" tIns="108000" rIns="180000" bIns="108000"/>
          <a:lstStyle>
            <a:lvl1pPr marL="0" indent="0">
              <a:spcBef>
                <a:spcPts val="12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2F1C15-A9F0-4B95-95C6-E1AA1E137B4B}" type="datetime1">
              <a:rPr lang="en-GB" noProof="0" smtClean="0"/>
              <a:t>16/02/2018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Confidential Draft for Internal Planning Purposes Only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6586B-FF75-47A1-A069-ED9CC9CD5B58}" type="slidenum">
              <a:rPr lang="en-GB" noProof="0" smtClean="0"/>
              <a:pPr/>
              <a:t>‹N›</a:t>
            </a:fld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357188" y="5786473"/>
            <a:ext cx="4143375" cy="357171"/>
          </a:xfrm>
          <a:noFill/>
        </p:spPr>
        <p:txBody>
          <a:bodyPr/>
          <a:lstStyle>
            <a:lvl1pPr marL="269875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5"/>
          </p:nvPr>
        </p:nvSpPr>
        <p:spPr>
          <a:xfrm>
            <a:off x="357189" y="1272208"/>
            <a:ext cx="4143374" cy="444279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07950"/>
            <a:ext cx="6780213" cy="6762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1375" y="1258888"/>
            <a:ext cx="4141788" cy="4865687"/>
          </a:xfrm>
          <a:solidFill>
            <a:schemeClr val="bg1"/>
          </a:solidFill>
        </p:spPr>
        <p:txBody>
          <a:bodyPr lIns="180000" tIns="108000" rIns="180000" bIns="108000"/>
          <a:lstStyle>
            <a:lvl1pPr marL="0" indent="0">
              <a:spcBef>
                <a:spcPts val="12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477DB-A174-4DB1-955A-00BC9986D000}" type="datetime1">
              <a:rPr lang="en-GB" noProof="0" smtClean="0"/>
              <a:t>16/02/2018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Confidential Draft for Internal Planning Purposes Only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6586B-FF75-47A1-A069-ED9CC9CD5B58}" type="slidenum">
              <a:rPr lang="en-GB" noProof="0" smtClean="0"/>
              <a:pPr/>
              <a:t>‹N›</a:t>
            </a:fld>
            <a:endParaRPr lang="en-GB" noProof="0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3"/>
          </p:nvPr>
        </p:nvSpPr>
        <p:spPr>
          <a:xfrm>
            <a:off x="358775" y="1258888"/>
            <a:ext cx="4141788" cy="4865687"/>
          </a:xfrm>
          <a:solidFill>
            <a:schemeClr val="bg1"/>
          </a:solidFill>
        </p:spPr>
        <p:txBody>
          <a:bodyPr lIns="180000" tIns="108000" rIns="180000" bIns="108000"/>
          <a:lstStyle>
            <a:lvl1pPr marL="0" indent="0">
              <a:spcBef>
                <a:spcPts val="12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7827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3EC82A-7744-4093-87F5-923BD40C52B6}" type="datetime1">
              <a:rPr lang="en-GB" noProof="0" smtClean="0"/>
              <a:t>16/02/2018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Confidential Draft for Internal Planning Purposes Only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6586B-FF75-47A1-A069-ED9CC9CD5B58}" type="slidenum">
              <a:rPr lang="en-GB" noProof="0" smtClean="0"/>
              <a:pPr/>
              <a:t>‹N›</a:t>
            </a:fld>
            <a:endParaRPr lang="en-GB" noProof="0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leading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9" name="Picture 10" descr="BI-Logo_36pt_blue_ne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black">
          <a:xfrm>
            <a:off x="6737350" y="5937250"/>
            <a:ext cx="21590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1785926"/>
            <a:ext cx="9144000" cy="2500330"/>
          </a:xfrm>
          <a:prstGeom prst="rect">
            <a:avLst/>
          </a:prstGeom>
          <a:solidFill>
            <a:schemeClr val="accent4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698750" y="2878138"/>
            <a:ext cx="6116638" cy="304800"/>
          </a:xfrm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bg1"/>
                </a:solidFill>
                <a:sym typeface="Symbol" pitchFamily="18" charset="2"/>
              </a:defRPr>
            </a:lvl1pPr>
          </a:lstStyle>
          <a:p>
            <a:r>
              <a:rPr lang="en-US" noProof="0">
                <a:sym typeface="Symbol" pitchFamily="18" charset="2"/>
              </a:rPr>
              <a:t>Click to edit Master subtitle style</a:t>
            </a:r>
            <a:endParaRPr lang="en-GB" noProof="0" dirty="0">
              <a:sym typeface="Symbol" pitchFamily="18" charset="2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98750" y="1857364"/>
            <a:ext cx="6118225" cy="839799"/>
          </a:xfrm>
          <a:noFill/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21" name="Line 9"/>
            <p:cNvSpPr>
              <a:spLocks noChangeShapeType="1"/>
            </p:cNvSpPr>
            <p:nvPr/>
          </p:nvSpPr>
          <p:spPr bwMode="auto">
            <a:xfrm flipH="1">
              <a:off x="0" y="3978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64522" name="Line 10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 flipH="1">
              <a:off x="0" y="874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11" name="Rechteck 10"/>
          <p:cNvSpPr/>
          <p:nvPr userDrawn="1"/>
        </p:nvSpPr>
        <p:spPr bwMode="auto">
          <a:xfrm>
            <a:off x="0" y="1785926"/>
            <a:ext cx="2357422" cy="250033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BISansCond" pitchFamily="2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eadin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9" name="Picture 10" descr="BI-Logo_36pt_blue_ne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black">
          <a:xfrm>
            <a:off x="6737350" y="5937250"/>
            <a:ext cx="21590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1785926"/>
            <a:ext cx="9144000" cy="2500330"/>
          </a:xfrm>
          <a:prstGeom prst="rect">
            <a:avLst/>
          </a:prstGeom>
          <a:solidFill>
            <a:schemeClr val="accent4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noProof="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21" name="Line 9"/>
            <p:cNvSpPr>
              <a:spLocks noChangeShapeType="1"/>
            </p:cNvSpPr>
            <p:nvPr/>
          </p:nvSpPr>
          <p:spPr bwMode="auto">
            <a:xfrm flipH="1">
              <a:off x="0" y="3978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64522" name="Line 10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 flipH="1">
              <a:off x="0" y="874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71868" y="2857496"/>
            <a:ext cx="4786346" cy="307777"/>
          </a:xfrm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bg1"/>
                </a:solidFill>
                <a:sym typeface="Symbol" pitchFamily="18" charset="2"/>
              </a:defRPr>
            </a:lvl1pPr>
          </a:lstStyle>
          <a:p>
            <a:r>
              <a:rPr lang="en-US" noProof="0">
                <a:sym typeface="Symbol" pitchFamily="18" charset="2"/>
              </a:rPr>
              <a:t>Click to edit Master subtitle style</a:t>
            </a:r>
            <a:endParaRPr lang="en-GB" noProof="0" dirty="0">
              <a:sym typeface="Symbol" pitchFamily="18" charset="2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71869" y="2288251"/>
            <a:ext cx="4714908" cy="430887"/>
          </a:xfrm>
          <a:noFill/>
        </p:spPr>
        <p:txBody>
          <a:bodyPr wrap="square" anchor="b">
            <a:sp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0" y="1785926"/>
            <a:ext cx="3143240" cy="2500324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eading colo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9" name="Picture 10" descr="BI-Logo_36pt_blue_ne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black">
          <a:xfrm>
            <a:off x="6737350" y="5937250"/>
            <a:ext cx="21590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1285860"/>
            <a:ext cx="9144000" cy="414340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71868" y="2857496"/>
            <a:ext cx="4786346" cy="307777"/>
          </a:xfrm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bg1"/>
                </a:solidFill>
                <a:sym typeface="Symbol" pitchFamily="18" charset="2"/>
              </a:defRPr>
            </a:lvl1pPr>
          </a:lstStyle>
          <a:p>
            <a:r>
              <a:rPr lang="en-US" noProof="0">
                <a:sym typeface="Symbol" pitchFamily="18" charset="2"/>
              </a:rPr>
              <a:t>Click to edit Master subtitle style</a:t>
            </a:r>
            <a:endParaRPr lang="en-GB" noProof="0" dirty="0">
              <a:sym typeface="Symbol" pitchFamily="18" charset="2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71869" y="1857364"/>
            <a:ext cx="4714908" cy="861774"/>
          </a:xfrm>
          <a:noFill/>
        </p:spPr>
        <p:txBody>
          <a:bodyPr wrap="square" anchor="b">
            <a:no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21" name="Line 9"/>
            <p:cNvSpPr>
              <a:spLocks noChangeShapeType="1"/>
            </p:cNvSpPr>
            <p:nvPr/>
          </p:nvSpPr>
          <p:spPr bwMode="auto">
            <a:xfrm flipH="1">
              <a:off x="0" y="3978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64522" name="Line 10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 flipH="1">
              <a:off x="0" y="874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0" y="1285860"/>
            <a:ext cx="3214678" cy="4143390"/>
          </a:xfrm>
          <a:ln>
            <a:noFill/>
          </a:ln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07950"/>
            <a:ext cx="6780213" cy="67627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1375" y="1258888"/>
            <a:ext cx="4141788" cy="4865687"/>
          </a:xfrm>
          <a:noFill/>
        </p:spPr>
        <p:txBody>
          <a:bodyPr lIns="0" tIns="0" rIns="0" bIns="0"/>
          <a:lstStyle>
            <a:lvl1pPr marL="0" indent="0">
              <a:spcBef>
                <a:spcPts val="12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E09429-2B6A-4600-ADA5-06774ED93383}" type="datetime1">
              <a:rPr lang="en-GB" noProof="0" smtClean="0"/>
              <a:t>16/02/2018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Confidential Draft for Internal Planning Purposes Only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6586B-FF75-47A1-A069-ED9CC9CD5B58}" type="slidenum">
              <a:rPr lang="en-GB" noProof="0" smtClean="0"/>
              <a:pPr/>
              <a:t>‹N›</a:t>
            </a:fld>
            <a:endParaRPr lang="en-GB" noProof="0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3"/>
          </p:nvPr>
        </p:nvSpPr>
        <p:spPr>
          <a:xfrm>
            <a:off x="358775" y="1258888"/>
            <a:ext cx="4141788" cy="4865687"/>
          </a:xfrm>
          <a:noFill/>
        </p:spPr>
        <p:txBody>
          <a:bodyPr lIns="0" tIns="0" rIns="0" bIns="0"/>
          <a:lstStyle>
            <a:lvl1pPr marL="0" indent="0">
              <a:spcBef>
                <a:spcPts val="12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2D5E3E-E067-4FE8-BC4C-9B346EBE47E1}" type="datetime1">
              <a:rPr lang="en-GB" noProof="0" smtClean="0"/>
              <a:t>16/02/2018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Confidential Draft for Internal Planning Purposes Only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6586B-FF75-47A1-A069-ED9CC9CD5B58}" type="slidenum">
              <a:rPr lang="en-GB" noProof="0" smtClean="0"/>
              <a:pPr/>
              <a:t>‹N›</a:t>
            </a:fld>
            <a:endParaRPr lang="en-GB" noProof="0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1000108"/>
            <a:ext cx="9144000" cy="51435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BISansCond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7846E-DF56-4952-AA35-2A3724025EFD}" type="datetime1">
              <a:rPr lang="en-GB" noProof="0" smtClean="0"/>
              <a:t>16/02/2018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Confidential Draft for Internal Planning Purposes Only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6586B-FF75-47A1-A069-ED9CC9CD5B58}" type="slidenum">
              <a:rPr lang="en-GB" noProof="0" smtClean="0"/>
              <a:pPr/>
              <a:t>‹N›</a:t>
            </a:fld>
            <a:endParaRPr lang="en-GB" noProof="0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C38D-2D69-4327-8F9B-45006D7578DF}" type="datetime1">
              <a:rPr lang="en-GB" noProof="0" smtClean="0"/>
              <a:t>16/02/2018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Draft for Internal Planning Purposes Only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86B-FF75-47A1-A069-ED9CC9CD5B58}" type="slidenum">
              <a:rPr lang="en-GB" noProof="0" smtClean="0"/>
              <a:pPr/>
              <a:t>‹N›</a:t>
            </a:fld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Rectangle 92"/>
          <p:cNvSpPr>
            <a:spLocks noChangeArrowheads="1"/>
          </p:cNvSpPr>
          <p:nvPr/>
        </p:nvSpPr>
        <p:spPr bwMode="auto">
          <a:xfrm>
            <a:off x="0" y="0"/>
            <a:ext cx="9144000" cy="9890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258888"/>
            <a:ext cx="8434388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white">
          <a:xfrm>
            <a:off x="358775" y="107950"/>
            <a:ext cx="67802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20" name="Rectangle 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93050" y="6451600"/>
            <a:ext cx="9001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fld id="{4AE2C38D-2D69-4327-8F9B-45006D7578DF}" type="datetime1">
              <a:rPr lang="en-GB" noProof="0" smtClean="0"/>
              <a:t>16/02/2018</a:t>
            </a:fld>
            <a:endParaRPr lang="en-GB" noProof="0" dirty="0"/>
          </a:p>
        </p:txBody>
      </p:sp>
      <p:sp>
        <p:nvSpPr>
          <p:cNvPr id="1121" name="Rectangle 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6423025"/>
            <a:ext cx="64785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noProof="0" dirty="0"/>
              <a:t>Confidential Draft for Internal Planning Purposes Only</a:t>
            </a:r>
            <a:endParaRPr lang="en-GB" noProof="0" dirty="0"/>
          </a:p>
        </p:txBody>
      </p:sp>
      <p:sp>
        <p:nvSpPr>
          <p:cNvPr id="1058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93050" y="6602413"/>
            <a:ext cx="90011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fld id="{D446586B-FF75-47A1-A069-ED9CC9CD5B58}" type="slidenum">
              <a:rPr lang="en-GB" noProof="0" smtClean="0"/>
              <a:pPr/>
              <a:t>‹N›</a:t>
            </a:fld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4" r:id="rId4"/>
    <p:sldLayoutId id="2147483673" r:id="rId5"/>
    <p:sldLayoutId id="2147483680" r:id="rId6"/>
    <p:sldLayoutId id="2147483666" r:id="rId7"/>
    <p:sldLayoutId id="2147483676" r:id="rId8"/>
    <p:sldLayoutId id="2147483675" r:id="rId9"/>
    <p:sldLayoutId id="2147483677" r:id="rId10"/>
    <p:sldLayoutId id="2147483664" r:id="rId11"/>
    <p:sldLayoutId id="2147483678" r:id="rId12"/>
    <p:sldLayoutId id="2147483679" r:id="rId13"/>
    <p:sldLayoutId id="2147483681" r:id="rId14"/>
  </p:sldLayoutIdLst>
  <p:transition spd="med">
    <p:wipe dir="r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ISansCond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ISansCond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ISansCond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ISansCond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ISansCond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ISansCond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ISansCond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ISansCond" pitchFamily="50" charset="0"/>
        </a:defRPr>
      </a:lvl9pPr>
    </p:titleStyle>
    <p:bodyStyle>
      <a:lvl1pPr marL="0" marR="0" indent="0" algn="l" defTabSz="86106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chemeClr val="folHlink"/>
        </a:buClr>
        <a:buSzTx/>
        <a:buFont typeface="Wingdings" pitchFamily="2" charset="2"/>
        <a:buNone/>
        <a:tabLst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276225" indent="-274638" algn="l" defTabSz="8610600" rtl="0" eaLnBrk="1" fontAlgn="base" hangingPunct="1">
        <a:spcBef>
          <a:spcPts val="500"/>
        </a:spcBef>
        <a:spcAft>
          <a:spcPct val="0"/>
        </a:spcAft>
        <a:buClrTx/>
        <a:buChar char="•"/>
        <a:defRPr sz="2000">
          <a:solidFill>
            <a:schemeClr val="tx2"/>
          </a:solidFill>
          <a:latin typeface="+mn-lt"/>
        </a:defRPr>
      </a:lvl2pPr>
      <a:lvl3pPr marL="542925" indent="-265113" algn="l" defTabSz="8610600" rtl="0" eaLnBrk="1" fontAlgn="base" hangingPunct="1">
        <a:spcBef>
          <a:spcPts val="500"/>
        </a:spcBef>
        <a:spcAft>
          <a:spcPct val="0"/>
        </a:spcAft>
        <a:buClrTx/>
        <a:buFont typeface="BISansCond" pitchFamily="2" charset="0"/>
        <a:buChar char="–"/>
        <a:defRPr sz="2000">
          <a:solidFill>
            <a:schemeClr val="tx2"/>
          </a:solidFill>
          <a:latin typeface="+mn-lt"/>
        </a:defRPr>
      </a:lvl3pPr>
      <a:lvl4pPr marL="819150" indent="-274638" algn="l" defTabSz="8610600" rtl="0" eaLnBrk="1" fontAlgn="base" hangingPunct="1">
        <a:spcBef>
          <a:spcPts val="50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2"/>
          </a:solidFill>
          <a:latin typeface="+mn-lt"/>
        </a:defRPr>
      </a:lvl4pPr>
      <a:lvl5pPr marL="1085850" indent="-265113" algn="l" defTabSz="8610600" rtl="0" eaLnBrk="1" fontAlgn="base" hangingPunct="1">
        <a:spcBef>
          <a:spcPts val="50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2"/>
          </a:solidFill>
          <a:latin typeface="+mn-lt"/>
        </a:defRPr>
      </a:lvl5pPr>
      <a:lvl6pPr marL="15430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6pPr>
      <a:lvl7pPr marL="20002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7pPr>
      <a:lvl8pPr marL="24574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8pPr>
      <a:lvl9pPr marL="29146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xmlns="" id="{B77F8052-D43A-4C3B-88F5-E12653441C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50" b="6250"/>
          <a:stretch>
            <a:fillRect/>
          </a:stretch>
        </p:blipFill>
        <p:spPr bwMode="auto">
          <a:xfrm>
            <a:off x="0" y="339071"/>
            <a:ext cx="9144000" cy="4174673"/>
          </a:xfrm>
          <a:prstGeom prst="rect">
            <a:avLst/>
          </a:prstGeom>
          <a:solidFill>
            <a:srgbClr val="0063C3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07564" y="1589649"/>
            <a:ext cx="5346122" cy="3300782"/>
          </a:xfrm>
          <a:prstGeom prst="rect">
            <a:avLst/>
          </a:prstGeom>
          <a:solidFill>
            <a:schemeClr val="bg1"/>
          </a:solidFill>
          <a:ln w="101600">
            <a:solidFill>
              <a:srgbClr val="F47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405265" y="5085568"/>
            <a:ext cx="1915904" cy="28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lang="ro-RO" dirty="0">
                <a:latin typeface="Frutiger LT 87 ExtraBlackCn" panose="02000B03060000020004" pitchFamily="2" charset="0"/>
              </a:rPr>
              <a:t>FEBRUARY 2018</a:t>
            </a:r>
            <a:endParaRPr lang="en-GB" dirty="0">
              <a:latin typeface="Frutiger LT 87 ExtraBlackCn" panose="02000B03060000020004" pitchFamily="2" charset="0"/>
            </a:endParaRPr>
          </a:p>
          <a:p>
            <a:pPr>
              <a:lnSpc>
                <a:spcPts val="1050"/>
              </a:lnSpc>
            </a:pPr>
            <a:endParaRPr lang="ro-RO" sz="1050" dirty="0">
              <a:solidFill>
                <a:schemeClr val="bg1"/>
              </a:solidFill>
              <a:latin typeface="Frutiger LT 87 ExtraBlackCn" panose="02000B03060000020004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2433" y="2194561"/>
            <a:ext cx="486766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Combining access to </a:t>
            </a:r>
            <a:r>
              <a:rPr lang="ro-RO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innovation 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and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financial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sustainability</a:t>
            </a:r>
            <a:endParaRPr lang="ro-RO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ts val="2400"/>
              </a:lnSpc>
            </a:pPr>
            <a:endParaRPr lang="ro-RO" sz="2400" b="1" dirty="0">
              <a:solidFill>
                <a:schemeClr val="accent2">
                  <a:lumMod val="60000"/>
                  <a:lumOff val="40000"/>
                </a:schemeClr>
              </a:solidFill>
              <a:latin typeface="Frutiger LT 87 ExtraBlackCn" panose="02000B03060000020004" pitchFamily="2" charset="0"/>
            </a:endParaRPr>
          </a:p>
          <a:p>
            <a:pPr algn="ctr">
              <a:lnSpc>
                <a:spcPts val="2400"/>
              </a:lnSpc>
            </a:pPr>
            <a:endParaRPr lang="ro-RO" sz="2400" b="1" dirty="0">
              <a:solidFill>
                <a:schemeClr val="accent2">
                  <a:lumMod val="60000"/>
                  <a:lumOff val="40000"/>
                </a:schemeClr>
              </a:solidFill>
              <a:latin typeface="Frutiger LT 87 ExtraBlackCn" panose="02000B03060000020004" pitchFamily="2" charset="0"/>
            </a:endParaRPr>
          </a:p>
          <a:p>
            <a:pPr algn="r">
              <a:lnSpc>
                <a:spcPts val="2400"/>
              </a:lnSpc>
            </a:pPr>
            <a:r>
              <a:rPr lang="ro-RO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Frutiger LT 87 ExtraBlackCn" panose="02000B03060000020004" pitchFamily="2" charset="0"/>
              </a:rPr>
              <a:t>Roberto Musneci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07EC05B-22FA-4A36-8D6F-50A29801ED76}"/>
              </a:ext>
            </a:extLst>
          </p:cNvPr>
          <p:cNvGrpSpPr/>
          <p:nvPr/>
        </p:nvGrpSpPr>
        <p:grpSpPr>
          <a:xfrm>
            <a:off x="698140" y="4566431"/>
            <a:ext cx="1917585" cy="324000"/>
            <a:chOff x="4429124" y="4386665"/>
            <a:chExt cx="1917585" cy="324000"/>
          </a:xfrm>
        </p:grpSpPr>
        <p:pic>
          <p:nvPicPr>
            <p:cNvPr id="15" name="Picture 14" descr="APCO.png">
              <a:extLst>
                <a:ext uri="{FF2B5EF4-FFF2-40B4-BE49-F238E27FC236}">
                  <a16:creationId xmlns:a16="http://schemas.microsoft.com/office/drawing/2014/main" xmlns="" id="{348FED5C-BF2E-4C0E-9F74-B008315C9F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893011" y="4483650"/>
              <a:ext cx="453698" cy="216000"/>
            </a:xfrm>
            <a:prstGeom prst="rect">
              <a:avLst/>
            </a:prstGeom>
          </p:spPr>
        </p:pic>
        <p:pic>
          <p:nvPicPr>
            <p:cNvPr id="18" name="Picture 17" descr="SMA.png">
              <a:extLst>
                <a:ext uri="{FF2B5EF4-FFF2-40B4-BE49-F238E27FC236}">
                  <a16:creationId xmlns:a16="http://schemas.microsoft.com/office/drawing/2014/main" xmlns="" id="{CF39582C-33CA-4842-8DA8-227A82A89E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4429124" y="4386665"/>
              <a:ext cx="1203698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13641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o-RO" dirty="0"/>
              <a:t>Exportability of Italian experience towards CEE countries. Case for change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86B-FF75-47A1-A069-ED9CC9CD5B58}" type="slidenum">
              <a:rPr lang="en-GB" noProof="0" smtClean="0"/>
              <a:pPr/>
              <a:t>10</a:t>
            </a:fld>
            <a:endParaRPr lang="en-GB" noProof="0" dirty="0"/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xmlns="" id="{D76D45B6-1F96-4EEE-844A-6AC104E0B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463616"/>
              </p:ext>
            </p:extLst>
          </p:nvPr>
        </p:nvGraphicFramePr>
        <p:xfrm>
          <a:off x="358775" y="1406770"/>
          <a:ext cx="8325644" cy="5195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56141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97DBF-D4AF-4840-ABA6-CCB7629D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CAF9B06-1806-46A8-8134-0BCB8DB6F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23D041-8B63-490B-A8D9-35344D3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86B-FF75-47A1-A069-ED9CC9CD5B58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4F5615-9646-4283-9990-67D1EB672157}"/>
              </a:ext>
            </a:extLst>
          </p:cNvPr>
          <p:cNvSpPr txBox="1"/>
          <p:nvPr/>
        </p:nvSpPr>
        <p:spPr>
          <a:xfrm>
            <a:off x="407513" y="160847"/>
            <a:ext cx="8119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Exportability of Italian experience. </a:t>
            </a:r>
          </a:p>
          <a:p>
            <a:r>
              <a:rPr lang="en-US" sz="2400" b="1" dirty="0"/>
              <a:t>THE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034C35-D50C-4DDA-9BAE-0ECF9940B740}"/>
              </a:ext>
            </a:extLst>
          </p:cNvPr>
          <p:cNvSpPr txBox="1"/>
          <p:nvPr/>
        </p:nvSpPr>
        <p:spPr>
          <a:xfrm>
            <a:off x="2317493" y="765671"/>
            <a:ext cx="502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electronic registries will be applied in Romania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568E9F-4CFC-40C3-B30B-F90CEA4382A6}"/>
              </a:ext>
            </a:extLst>
          </p:cNvPr>
          <p:cNvSpPr txBox="1"/>
          <p:nvPr/>
        </p:nvSpPr>
        <p:spPr>
          <a:xfrm>
            <a:off x="630355" y="1135003"/>
            <a:ext cx="132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Local Needs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3B0A81-5C9D-4023-8E47-E9711FC62921}"/>
              </a:ext>
            </a:extLst>
          </p:cNvPr>
          <p:cNvSpPr txBox="1"/>
          <p:nvPr/>
        </p:nvSpPr>
        <p:spPr>
          <a:xfrm>
            <a:off x="290928" y="1639414"/>
            <a:ext cx="2000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Stakeholders acceptance for changing the current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057D7B-293E-4080-864C-239066BE8A93}"/>
              </a:ext>
            </a:extLst>
          </p:cNvPr>
          <p:cNvSpPr txBox="1"/>
          <p:nvPr/>
        </p:nvSpPr>
        <p:spPr>
          <a:xfrm>
            <a:off x="2709589" y="2318346"/>
            <a:ext cx="67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AIFA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1F37B76-5FFE-4CAD-B9F4-B982D2ADED75}"/>
              </a:ext>
            </a:extLst>
          </p:cNvPr>
          <p:cNvSpPr txBox="1"/>
          <p:nvPr/>
        </p:nvSpPr>
        <p:spPr>
          <a:xfrm>
            <a:off x="2044496" y="2794455"/>
            <a:ext cx="200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AIFA initiative to share the MEA experience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7CB0C0-3484-4DD8-B7FE-83154DC3117D}"/>
              </a:ext>
            </a:extLst>
          </p:cNvPr>
          <p:cNvSpPr txBox="1"/>
          <p:nvPr/>
        </p:nvSpPr>
        <p:spPr>
          <a:xfrm>
            <a:off x="4261548" y="2462966"/>
            <a:ext cx="200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National workshop for sharing experience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6552C88-758F-4B64-9054-1F34B3E71A93}"/>
              </a:ext>
            </a:extLst>
          </p:cNvPr>
          <p:cNvSpPr txBox="1"/>
          <p:nvPr/>
        </p:nvSpPr>
        <p:spPr>
          <a:xfrm>
            <a:off x="4460951" y="1927522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Training process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B5BB0E5-B91A-413D-896B-D5EA456EF80B}"/>
              </a:ext>
            </a:extLst>
          </p:cNvPr>
          <p:cNvSpPr txBox="1"/>
          <p:nvPr/>
        </p:nvSpPr>
        <p:spPr>
          <a:xfrm>
            <a:off x="6852768" y="1759876"/>
            <a:ext cx="167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Sharing process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599BDD2-7CDE-4BCC-A775-48763104B4EE}"/>
              </a:ext>
            </a:extLst>
          </p:cNvPr>
          <p:cNvSpPr txBox="1"/>
          <p:nvPr/>
        </p:nvSpPr>
        <p:spPr>
          <a:xfrm>
            <a:off x="6338604" y="2256809"/>
            <a:ext cx="263066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Design an offer for transfer</a:t>
            </a:r>
          </a:p>
          <a:p>
            <a:pPr marL="285750" indent="-285750" algn="ct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Implementation</a:t>
            </a:r>
          </a:p>
          <a:p>
            <a:pPr marL="285750" indent="-285750" algn="ct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Follow-up and maintenance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811F5F7-0777-4D58-A94D-09B3F487E9B7}"/>
              </a:ext>
            </a:extLst>
          </p:cNvPr>
          <p:cNvSpPr txBox="1"/>
          <p:nvPr/>
        </p:nvSpPr>
        <p:spPr>
          <a:xfrm>
            <a:off x="6513339" y="3200018"/>
            <a:ext cx="263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D4E68"/>
                </a:solidFill>
              </a:rPr>
              <a:t>Pharma Companies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xmlns="" id="{8C4DD0D2-9545-4C45-82B8-29BC6BF9F6DD}"/>
              </a:ext>
            </a:extLst>
          </p:cNvPr>
          <p:cNvSpPr/>
          <p:nvPr/>
        </p:nvSpPr>
        <p:spPr bwMode="auto">
          <a:xfrm>
            <a:off x="7694963" y="3006970"/>
            <a:ext cx="133706" cy="261610"/>
          </a:xfrm>
          <a:prstGeom prst="downArrow">
            <a:avLst/>
          </a:prstGeom>
          <a:solidFill>
            <a:srgbClr val="A86984"/>
          </a:solidFill>
          <a:ln w="9525" cap="flat" cmpd="sng" algn="ctr">
            <a:solidFill>
              <a:srgbClr val="8D4E6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ISansCo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912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xmlns="" id="{D830F7C6-A862-4BD8-8672-357455F436CE}"/>
              </a:ext>
            </a:extLst>
          </p:cNvPr>
          <p:cNvSpPr txBox="1">
            <a:spLocks/>
          </p:cNvSpPr>
          <p:nvPr/>
        </p:nvSpPr>
        <p:spPr>
          <a:xfrm>
            <a:off x="358775" y="107950"/>
            <a:ext cx="6780213" cy="6762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BISansCond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BISansCond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BISansCond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BISansCond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BISansCond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BISansCond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BISansCond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BISansCond" pitchFamily="50" charset="0"/>
              </a:defRPr>
            </a:lvl9pPr>
          </a:lstStyle>
          <a:p>
            <a:r>
              <a:rPr lang="ro-RO" kern="0" dirty="0"/>
              <a:t>ACCOUNT TEAM</a:t>
            </a:r>
            <a:endParaRPr lang="en-US" kern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828E4C-2F80-44AF-A02D-F7BDC2F39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808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14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About 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92628"/>
            <a:ext cx="8434388" cy="5343525"/>
          </a:xfrm>
        </p:spPr>
        <p:txBody>
          <a:bodyPr/>
          <a:lstStyle/>
          <a:p>
            <a:r>
              <a:rPr lang="en-GB" sz="1600" dirty="0">
                <a:solidFill>
                  <a:schemeClr val="tx1"/>
                </a:solidFill>
              </a:rPr>
              <a:t>SMA is built around a core team of senior professionals with solid track record in communication strategy, media relations, image audit and crisis communication. For over 1</a:t>
            </a:r>
            <a:r>
              <a:rPr lang="ro-RO" sz="1600" dirty="0">
                <a:solidFill>
                  <a:schemeClr val="tx1"/>
                </a:solidFill>
              </a:rPr>
              <a:t>4</a:t>
            </a:r>
            <a:r>
              <a:rPr lang="en-GB" sz="1600" dirty="0">
                <a:solidFill>
                  <a:schemeClr val="tx1"/>
                </a:solidFill>
              </a:rPr>
              <a:t> years we have been providing intelligent, integrated </a:t>
            </a:r>
            <a:r>
              <a:rPr lang="ro-RO" sz="1600" dirty="0">
                <a:solidFill>
                  <a:schemeClr val="tx1"/>
                </a:solidFill>
              </a:rPr>
              <a:t>consultancy and </a:t>
            </a:r>
            <a:r>
              <a:rPr lang="en-GB" sz="1600" dirty="0">
                <a:solidFill>
                  <a:schemeClr val="tx1"/>
                </a:solidFill>
              </a:rPr>
              <a:t>communication solutions to businesses and individuals who share our passion for sustainable success. </a:t>
            </a:r>
            <a:r>
              <a:rPr lang="en-US" sz="1600" dirty="0">
                <a:solidFill>
                  <a:schemeClr val="tx1"/>
                </a:solidFill>
              </a:rPr>
              <a:t>We are therefore well placed to support you in </a:t>
            </a:r>
            <a:r>
              <a:rPr lang="ro-RO" sz="1600" dirty="0">
                <a:solidFill>
                  <a:schemeClr val="tx1"/>
                </a:solidFill>
              </a:rPr>
              <a:t>develop Amgen </a:t>
            </a:r>
            <a:r>
              <a:rPr lang="en-US" sz="1600" dirty="0">
                <a:solidFill>
                  <a:schemeClr val="tx1"/>
                </a:solidFill>
              </a:rPr>
              <a:t>project</a:t>
            </a:r>
            <a:r>
              <a:rPr lang="ro-RO" sz="1600" dirty="0">
                <a:solidFill>
                  <a:schemeClr val="tx1"/>
                </a:solidFill>
              </a:rPr>
              <a:t>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ro-RO" sz="1600" dirty="0">
              <a:solidFill>
                <a:schemeClr val="tx1"/>
              </a:solidFill>
            </a:endParaRPr>
          </a:p>
          <a:p>
            <a:endParaRPr lang="ro-RO" sz="1600" dirty="0">
              <a:solidFill>
                <a:schemeClr val="tx1"/>
              </a:solidFill>
            </a:endParaRPr>
          </a:p>
          <a:p>
            <a:r>
              <a:rPr lang="ro-RO" sz="1600" dirty="0">
                <a:solidFill>
                  <a:schemeClr val="tx1"/>
                </a:solidFill>
              </a:rPr>
              <a:t>SMA has certification on ISO- 9001/2008 Quality management.</a:t>
            </a:r>
          </a:p>
          <a:p>
            <a:endParaRPr lang="ro-RO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SMA became affiliated with APCO Worldwide in 2012 – one of the world leaders in global communication, stakeholder engagement and business strategy, thus gaining the opportunity to approach EU institutional forums in a more powerful and complex manner</a:t>
            </a:r>
            <a:r>
              <a:rPr lang="ro-RO" sz="1600" dirty="0">
                <a:solidFill>
                  <a:schemeClr val="tx1"/>
                </a:solidFill>
              </a:rPr>
              <a:t>.</a:t>
            </a:r>
          </a:p>
          <a:p>
            <a:endParaRPr lang="ro-RO" sz="1600" dirty="0">
              <a:solidFill>
                <a:schemeClr val="tx1"/>
              </a:solidFill>
            </a:endParaRPr>
          </a:p>
          <a:p>
            <a:r>
              <a:rPr lang="ro-RO" sz="1600" dirty="0">
                <a:solidFill>
                  <a:schemeClr val="tx1"/>
                </a:solidFill>
              </a:rPr>
              <a:t>SMA is member of </a:t>
            </a:r>
            <a:r>
              <a:rPr lang="en-US" sz="1600" dirty="0">
                <a:solidFill>
                  <a:schemeClr val="tx1"/>
                </a:solidFill>
              </a:rPr>
              <a:t>TRACE International Inc</a:t>
            </a:r>
            <a:r>
              <a:rPr lang="ro-RO" sz="1600" dirty="0">
                <a:solidFill>
                  <a:schemeClr val="tx1"/>
                </a:solidFill>
              </a:rPr>
              <a:t>, a</a:t>
            </a:r>
            <a:r>
              <a:rPr lang="en-US" sz="1600" dirty="0">
                <a:solidFill>
                  <a:schemeClr val="tx1"/>
                </a:solidFill>
              </a:rPr>
              <a:t> globally recognized anti-bribery business organization</a:t>
            </a:r>
            <a:r>
              <a:rPr lang="ro-RO" sz="1600" dirty="0">
                <a:solidFill>
                  <a:schemeClr val="tx1"/>
                </a:solidFill>
              </a:rPr>
              <a:t>, also an active member of important business associations: AmCham - American Chamber of Commerce, AHK - </a:t>
            </a:r>
            <a:r>
              <a:rPr lang="en-US" sz="1600" dirty="0">
                <a:solidFill>
                  <a:schemeClr val="tx1"/>
                </a:solidFill>
              </a:rPr>
              <a:t>The German-Australian Chamber of Industry</a:t>
            </a:r>
            <a:r>
              <a:rPr lang="ro-RO" sz="1600" dirty="0">
                <a:solidFill>
                  <a:schemeClr val="tx1"/>
                </a:solidFill>
              </a:rPr>
              <a:t>, NRCC -</a:t>
            </a:r>
            <a:r>
              <a:rPr lang="en-US" sz="1600" dirty="0">
                <a:solidFill>
                  <a:schemeClr val="tx1"/>
                </a:solidFill>
              </a:rPr>
              <a:t>The Netherlands Romanian Chamber of Commerce</a:t>
            </a:r>
            <a:r>
              <a:rPr lang="ro-RO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The Romanian Lobbying Registry Association</a:t>
            </a:r>
            <a:r>
              <a:rPr lang="ro-RO" sz="1600" dirty="0">
                <a:solidFill>
                  <a:schemeClr val="tx1"/>
                </a:solidFill>
              </a:rPr>
              <a:t>. </a:t>
            </a:r>
          </a:p>
          <a:p>
            <a:endParaRPr lang="ro-RO" sz="1600" dirty="0">
              <a:solidFill>
                <a:schemeClr val="tx1"/>
              </a:solidFill>
            </a:endParaRPr>
          </a:p>
          <a:p>
            <a:endParaRPr lang="ro-RO" sz="1600" dirty="0">
              <a:solidFill>
                <a:schemeClr val="tx1"/>
              </a:solidFill>
            </a:endParaRPr>
          </a:p>
          <a:p>
            <a:endParaRPr lang="ro-RO" sz="1600" dirty="0">
              <a:solidFill>
                <a:schemeClr val="tx1"/>
              </a:solidFill>
            </a:endParaRPr>
          </a:p>
          <a:p>
            <a:endParaRPr lang="ro-RO" sz="1600" dirty="0">
              <a:solidFill>
                <a:schemeClr val="tx1"/>
              </a:solidFill>
            </a:endParaRPr>
          </a:p>
          <a:p>
            <a:endParaRPr lang="ro-RO" sz="1600" dirty="0">
              <a:solidFill>
                <a:schemeClr val="tx1"/>
              </a:solidFill>
            </a:endParaRPr>
          </a:p>
          <a:p>
            <a:endParaRPr lang="ro-RO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86B-FF75-47A1-A069-ED9CC9CD5B58}" type="slidenum">
              <a:rPr lang="en-GB" noProof="0" smtClean="0"/>
              <a:pPr/>
              <a:t>13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CDFED3-C31A-44BE-8F4E-105A790F4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86" y="5747877"/>
            <a:ext cx="696741" cy="41804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324D2AE-9C8E-4C0B-9106-F7734FC53896}"/>
              </a:ext>
            </a:extLst>
          </p:cNvPr>
          <p:cNvGrpSpPr/>
          <p:nvPr/>
        </p:nvGrpSpPr>
        <p:grpSpPr>
          <a:xfrm>
            <a:off x="471290" y="5747877"/>
            <a:ext cx="2285162" cy="414384"/>
            <a:chOff x="4429124" y="4386665"/>
            <a:chExt cx="1917585" cy="324000"/>
          </a:xfrm>
        </p:grpSpPr>
        <p:pic>
          <p:nvPicPr>
            <p:cNvPr id="8" name="Picture 7" descr="APCO.png">
              <a:extLst>
                <a:ext uri="{FF2B5EF4-FFF2-40B4-BE49-F238E27FC236}">
                  <a16:creationId xmlns:a16="http://schemas.microsoft.com/office/drawing/2014/main" xmlns="" id="{2C74A1D8-7184-4250-B0E2-7F6EC9E2AE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5893011" y="4483650"/>
              <a:ext cx="453698" cy="216000"/>
            </a:xfrm>
            <a:prstGeom prst="rect">
              <a:avLst/>
            </a:prstGeom>
          </p:spPr>
        </p:pic>
        <p:pic>
          <p:nvPicPr>
            <p:cNvPr id="9" name="Picture 8" descr="SMA.png">
              <a:extLst>
                <a:ext uri="{FF2B5EF4-FFF2-40B4-BE49-F238E27FC236}">
                  <a16:creationId xmlns:a16="http://schemas.microsoft.com/office/drawing/2014/main" xmlns="" id="{9A6F42B8-0A9E-45EE-9EF3-3CA0AF55F7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4429124" y="4386665"/>
              <a:ext cx="1203698" cy="3240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42AE2D-0A45-4D0B-B75E-3511A64DD9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61" y="5793968"/>
            <a:ext cx="1771025" cy="354205"/>
          </a:xfrm>
          <a:prstGeom prst="rect">
            <a:avLst/>
          </a:prstGeom>
        </p:spPr>
      </p:pic>
      <p:pic>
        <p:nvPicPr>
          <p:cNvPr id="1030" name="Picture 6" descr="NRCC Logo">
            <a:extLst>
              <a:ext uri="{FF2B5EF4-FFF2-40B4-BE49-F238E27FC236}">
                <a16:creationId xmlns:a16="http://schemas.microsoft.com/office/drawing/2014/main" xmlns="" id="{92805A40-6AC0-40EB-9693-F7A16D5E8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58" y="5793968"/>
            <a:ext cx="1023730" cy="36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7932772-E330-4588-9AB9-742094AAAE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67" y="5744311"/>
            <a:ext cx="936208" cy="4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918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MEA’s</a:t>
            </a:r>
            <a:r>
              <a:rPr lang="it-IT" dirty="0" smtClean="0"/>
              <a:t> and Electronic </a:t>
            </a:r>
            <a:r>
              <a:rPr lang="it-IT" dirty="0" err="1" smtClean="0"/>
              <a:t>Registers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Raising</a:t>
            </a:r>
            <a:r>
              <a:rPr lang="it-IT" dirty="0" smtClean="0"/>
              <a:t> </a:t>
            </a:r>
            <a:r>
              <a:rPr lang="it-IT" dirty="0" err="1" smtClean="0"/>
              <a:t>Awareness</a:t>
            </a:r>
            <a:r>
              <a:rPr lang="it-IT" dirty="0" smtClean="0"/>
              <a:t> in CEE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b="1" dirty="0" smtClean="0"/>
              <a:t>CORE-</a:t>
            </a:r>
            <a:r>
              <a:rPr lang="it-IT" sz="2400" b="1" dirty="0" err="1" smtClean="0"/>
              <a:t>Cineca</a:t>
            </a:r>
            <a:r>
              <a:rPr lang="it-IT" sz="2400" b="1" dirty="0" smtClean="0"/>
              <a:t> &amp; SMA          Progress 2016-2018</a:t>
            </a:r>
          </a:p>
          <a:p>
            <a:r>
              <a:rPr lang="it-IT" dirty="0" smtClean="0"/>
              <a:t>	</a:t>
            </a:r>
            <a:r>
              <a:rPr lang="it-IT" b="1" dirty="0" smtClean="0"/>
              <a:t>                                                               MAIN RESULTS</a:t>
            </a:r>
            <a:endParaRPr lang="it-IT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ROMANIA                           - </a:t>
            </a:r>
            <a:r>
              <a:rPr lang="it-IT" sz="1600" i="1" dirty="0" smtClean="0"/>
              <a:t>AWARENESS OF OPPORTUNITY</a:t>
            </a:r>
            <a:r>
              <a:rPr lang="it-IT" dirty="0" smtClean="0"/>
              <a:t>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POLAND                             - </a:t>
            </a:r>
            <a:r>
              <a:rPr lang="it-IT" sz="1600" i="1" dirty="0" smtClean="0"/>
              <a:t>AWARENESS OF OBSTACLES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BULGARIA                          - </a:t>
            </a:r>
            <a:r>
              <a:rPr lang="it-IT" sz="1600" i="1" dirty="0" smtClean="0"/>
              <a:t>AWARENESS OF SUPPORT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SLOVENIA / CROATIA       - </a:t>
            </a:r>
            <a:r>
              <a:rPr lang="it-IT" sz="1600" i="1" dirty="0" smtClean="0"/>
              <a:t>LEGISLATIVE CHANGES</a:t>
            </a:r>
          </a:p>
          <a:p>
            <a:r>
              <a:rPr lang="it-IT" dirty="0" smtClean="0"/>
              <a:t>                                                 - </a:t>
            </a:r>
            <a:r>
              <a:rPr lang="it-IT" sz="1600" i="1" dirty="0" err="1" smtClean="0"/>
              <a:t>MOU’s</a:t>
            </a:r>
            <a:endParaRPr lang="it-IT" sz="16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RUSSIA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CZECH / SLOVAKIA	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Confidential Draft for Internal Planning Purposes Only</a:t>
            </a:r>
            <a:endParaRPr lang="en-GB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86B-FF75-47A1-A069-ED9CC9CD5B58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220777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243540" y="1371600"/>
          <a:ext cx="850430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2065338" y="4233863"/>
            <a:ext cx="1102068" cy="338137"/>
          </a:xfrm>
          <a:prstGeom prst="rect">
            <a:avLst/>
          </a:prstGeom>
          <a:solidFill>
            <a:srgbClr val="F2DCDB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err="1">
                <a:solidFill>
                  <a:prstClr val="black"/>
                </a:solidFill>
                <a:latin typeface="+mn-lt"/>
                <a:ea typeface="+mn-ea"/>
              </a:rPr>
              <a:t>Principle</a:t>
            </a:r>
            <a:endParaRPr lang="it-IT" sz="16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6081713" y="4156075"/>
            <a:ext cx="1135062" cy="339725"/>
          </a:xfrm>
          <a:prstGeom prst="rect">
            <a:avLst/>
          </a:prstGeom>
          <a:solidFill>
            <a:srgbClr val="F2DCDB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+mn-lt"/>
                <a:ea typeface="+mn-ea"/>
              </a:rPr>
              <a:t>Post - MA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4038600" y="6291263"/>
            <a:ext cx="990600" cy="338137"/>
          </a:xfrm>
          <a:prstGeom prst="rect">
            <a:avLst/>
          </a:prstGeom>
          <a:solidFill>
            <a:srgbClr val="F2DCDB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err="1">
                <a:solidFill>
                  <a:prstClr val="black"/>
                </a:solidFill>
                <a:latin typeface="+mn-lt"/>
                <a:ea typeface="+mn-ea"/>
              </a:rPr>
              <a:t>Model</a:t>
            </a:r>
            <a:endParaRPr lang="it-IT" sz="16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39942" name="CasellaDiTesto 11"/>
          <p:cNvSpPr txBox="1">
            <a:spLocks noChangeArrowheads="1"/>
          </p:cNvSpPr>
          <p:nvPr/>
        </p:nvSpPr>
        <p:spPr bwMode="auto">
          <a:xfrm>
            <a:off x="838200" y="190500"/>
            <a:ext cx="7691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solidFill>
                  <a:srgbClr val="558ED5"/>
                </a:solidFill>
                <a:latin typeface="Calibri" pitchFamily="34" charset="0"/>
              </a:rPr>
              <a:t>COMPLEXITY &amp; CHALLENGES FOR FUTURE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000" b="1">
                <a:solidFill>
                  <a:srgbClr val="D99694"/>
                </a:solidFill>
                <a:latin typeface="Calibri" pitchFamily="34" charset="0"/>
              </a:rPr>
              <a:t>ONCOLOGY MARKET ACCESS</a:t>
            </a:r>
          </a:p>
        </p:txBody>
      </p:sp>
    </p:spTree>
    <p:extLst>
      <p:ext uri="{BB962C8B-B14F-4D97-AF65-F5344CB8AC3E}">
        <p14:creationId xmlns:p14="http://schemas.microsoft.com/office/powerpoint/2010/main" val="2698670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07950"/>
            <a:ext cx="8362002" cy="676275"/>
          </a:xfrm>
        </p:spPr>
        <p:txBody>
          <a:bodyPr/>
          <a:lstStyle/>
          <a:p>
            <a:r>
              <a:rPr lang="ro-RO" dirty="0"/>
              <a:t>Key indicators for CEE countries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86B-FF75-47A1-A069-ED9CC9CD5B58}" type="slidenum">
              <a:rPr lang="en-GB" noProof="0" smtClean="0"/>
              <a:pPr/>
              <a:t>4</a:t>
            </a:fld>
            <a:endParaRPr lang="en-GB" noProof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66AAF10-B8D7-4D99-B8AE-2128E4FF0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817778"/>
              </p:ext>
            </p:extLst>
          </p:nvPr>
        </p:nvGraphicFramePr>
        <p:xfrm>
          <a:off x="1" y="784225"/>
          <a:ext cx="9144001" cy="5658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0139">
                  <a:extLst>
                    <a:ext uri="{9D8B030D-6E8A-4147-A177-3AD203B41FA5}">
                      <a16:colId xmlns:a16="http://schemas.microsoft.com/office/drawing/2014/main" xmlns="" val="226326135"/>
                    </a:ext>
                  </a:extLst>
                </a:gridCol>
                <a:gridCol w="1112109">
                  <a:extLst>
                    <a:ext uri="{9D8B030D-6E8A-4147-A177-3AD203B41FA5}">
                      <a16:colId xmlns:a16="http://schemas.microsoft.com/office/drawing/2014/main" xmlns="" val="300804139"/>
                    </a:ext>
                  </a:extLst>
                </a:gridCol>
                <a:gridCol w="1112109">
                  <a:extLst>
                    <a:ext uri="{9D8B030D-6E8A-4147-A177-3AD203B41FA5}">
                      <a16:colId xmlns:a16="http://schemas.microsoft.com/office/drawing/2014/main" xmlns="" val="4151616010"/>
                    </a:ext>
                  </a:extLst>
                </a:gridCol>
                <a:gridCol w="1062681">
                  <a:extLst>
                    <a:ext uri="{9D8B030D-6E8A-4147-A177-3AD203B41FA5}">
                      <a16:colId xmlns:a16="http://schemas.microsoft.com/office/drawing/2014/main" xmlns="" val="2082655906"/>
                    </a:ext>
                  </a:extLst>
                </a:gridCol>
                <a:gridCol w="1467470">
                  <a:extLst>
                    <a:ext uri="{9D8B030D-6E8A-4147-A177-3AD203B41FA5}">
                      <a16:colId xmlns:a16="http://schemas.microsoft.com/office/drawing/2014/main" xmlns="" val="2321651130"/>
                    </a:ext>
                  </a:extLst>
                </a:gridCol>
                <a:gridCol w="1085928">
                  <a:extLst>
                    <a:ext uri="{9D8B030D-6E8A-4147-A177-3AD203B41FA5}">
                      <a16:colId xmlns:a16="http://schemas.microsoft.com/office/drawing/2014/main" xmlns="" val="3941820246"/>
                    </a:ext>
                  </a:extLst>
                </a:gridCol>
                <a:gridCol w="943565">
                  <a:extLst>
                    <a:ext uri="{9D8B030D-6E8A-4147-A177-3AD203B41FA5}">
                      <a16:colId xmlns:a16="http://schemas.microsoft.com/office/drawing/2014/main" xmlns="" val="3145366233"/>
                    </a:ext>
                  </a:extLst>
                </a:gridCol>
              </a:tblGrid>
              <a:tr h="803280"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2016</a:t>
                      </a:r>
                      <a:endParaRPr lang="ro-RO" sz="1600" b="1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Romania</a:t>
                      </a:r>
                      <a:endParaRPr lang="ro-RO" sz="16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Poland</a:t>
                      </a:r>
                      <a:endParaRPr lang="ro-RO" sz="16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CZ Republic</a:t>
                      </a:r>
                      <a:endParaRPr lang="ro-RO" sz="16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Slovakia</a:t>
                      </a:r>
                      <a:endParaRPr lang="ro-RO" sz="16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Hungary</a:t>
                      </a:r>
                      <a:endParaRPr lang="ro-RO" sz="16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815994875"/>
                  </a:ext>
                </a:extLst>
              </a:tr>
              <a:tr h="779230"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60, 665, 000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19,623,748 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38,133,679 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10,622,203 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5,448,000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9,703,156 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945943879"/>
                  </a:ext>
                </a:extLst>
              </a:tr>
              <a:tr h="677901"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GDP per capita (EUR), </a:t>
                      </a:r>
                      <a:r>
                        <a:rPr lang="ro-RO" sz="1600" b="1" i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thousand</a:t>
                      </a:r>
                      <a:endParaRPr lang="ro-RO" sz="1600" b="1" i="1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27, 514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7, 773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10, 142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15, 099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14, 515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10, 463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277082337"/>
                  </a:ext>
                </a:extLst>
              </a:tr>
              <a:tr h="677901"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Pharma market size, bil. EUR</a:t>
                      </a:r>
                      <a:endParaRPr lang="ro-RO" sz="16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21,3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2, 8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7, 57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1, 93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 1, 25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2, 62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098419351"/>
                  </a:ext>
                </a:extLst>
              </a:tr>
              <a:tr h="677901"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Healthcare expenditure/ capita</a:t>
                      </a:r>
                      <a:endParaRPr lang="ro-RO" sz="16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3, 391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816 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1, 798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2, 544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2, 150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2, 101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624638814"/>
                  </a:ext>
                </a:extLst>
              </a:tr>
              <a:tr h="677901"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% HC expenditure from GDP</a:t>
                      </a:r>
                      <a:endParaRPr lang="ro-RO" sz="16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11, 3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4, 54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6, 4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10, 6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8, 9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6, 7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56702596"/>
                  </a:ext>
                </a:extLst>
              </a:tr>
              <a:tr h="677901"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Drug expenditure (out of pocket)/capita</a:t>
                      </a:r>
                      <a:endParaRPr lang="ro-RO" sz="16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228,7 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-  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1, 464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2, 077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1, 756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1, 716</a:t>
                      </a:r>
                      <a:endParaRPr lang="ro-RO" sz="1400" b="0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80953005"/>
                  </a:ext>
                </a:extLst>
              </a:tr>
              <a:tr h="686764">
                <a:tc gridSpan="7">
                  <a:txBody>
                    <a:bodyPr/>
                    <a:lstStyle/>
                    <a:p>
                      <a:pPr algn="r" fontAlgn="b"/>
                      <a:r>
                        <a:rPr lang="ro-RO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Source: </a:t>
                      </a:r>
                      <a:r>
                        <a:rPr lang="en-US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Organization for Economic Co-operation and Development (OECD</a:t>
                      </a:r>
                      <a:r>
                        <a:rPr lang="ro-RO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o-RO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data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854170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2360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xmlns="" id="{72EBE427-B5A1-416F-908A-362D0388B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7" name="Content Placeholder 6" descr="A picture containing map, text&#10;&#10;Description generated with high confidence">
            <a:extLst>
              <a:ext uri="{FF2B5EF4-FFF2-40B4-BE49-F238E27FC236}">
                <a16:creationId xmlns:a16="http://schemas.microsoft.com/office/drawing/2014/main" xmlns="" id="{6516CB0F-57B2-4BA4-8A61-F0DCB08409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r="4529"/>
          <a:stretch>
            <a:fillRect/>
          </a:stretch>
        </p:blipFill>
        <p:spPr>
          <a:xfrm>
            <a:off x="2696" y="1005660"/>
            <a:ext cx="4540579" cy="585234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0CD8C3-BCB7-4180-8C09-BFBE36FFDC81}"/>
              </a:ext>
            </a:extLst>
          </p:cNvPr>
          <p:cNvSpPr/>
          <p:nvPr/>
        </p:nvSpPr>
        <p:spPr>
          <a:xfrm>
            <a:off x="0" y="109437"/>
            <a:ext cx="8778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</a:rPr>
              <a:t>     Status of MEAs Implementation in CEE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FEBF192C-E6EC-4D11-B7FC-90D4C0243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693296"/>
              </p:ext>
            </p:extLst>
          </p:nvPr>
        </p:nvGraphicFramePr>
        <p:xfrm>
          <a:off x="4543275" y="1005661"/>
          <a:ext cx="4603421" cy="5852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664">
                  <a:extLst>
                    <a:ext uri="{9D8B030D-6E8A-4147-A177-3AD203B41FA5}">
                      <a16:colId xmlns:a16="http://schemas.microsoft.com/office/drawing/2014/main" xmlns="" val="3983267794"/>
                    </a:ext>
                  </a:extLst>
                </a:gridCol>
                <a:gridCol w="2364757">
                  <a:extLst>
                    <a:ext uri="{9D8B030D-6E8A-4147-A177-3AD203B41FA5}">
                      <a16:colId xmlns:a16="http://schemas.microsoft.com/office/drawing/2014/main" xmlns="" val="3766693889"/>
                    </a:ext>
                  </a:extLst>
                </a:gridCol>
              </a:tblGrid>
              <a:tr h="1008497">
                <a:tc>
                  <a:txBody>
                    <a:bodyPr/>
                    <a:lstStyle/>
                    <a:p>
                      <a:r>
                        <a:rPr lang="ro-RO" b="1" dirty="0"/>
                        <a:t>Country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Year of implementation</a:t>
                      </a:r>
                    </a:p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728089"/>
                  </a:ext>
                </a:extLst>
              </a:tr>
              <a:tr h="458325">
                <a:tc>
                  <a:txBody>
                    <a:bodyPr/>
                    <a:lstStyle/>
                    <a:p>
                      <a:r>
                        <a:rPr lang="ro-RO" b="1" dirty="0"/>
                        <a:t>Bulgaria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94364"/>
                  </a:ext>
                </a:extLst>
              </a:tr>
              <a:tr h="476497">
                <a:tc>
                  <a:txBody>
                    <a:bodyPr/>
                    <a:lstStyle/>
                    <a:p>
                      <a:r>
                        <a:rPr lang="ro-RO" b="1" dirty="0"/>
                        <a:t>Czech Republic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6921460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/>
                        <a:t>Estonia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8707393"/>
                  </a:ext>
                </a:extLst>
              </a:tr>
              <a:tr h="533134">
                <a:tc>
                  <a:txBody>
                    <a:bodyPr/>
                    <a:lstStyle/>
                    <a:p>
                      <a:r>
                        <a:rPr lang="ro-RO" b="1" dirty="0"/>
                        <a:t>Hungary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7323280"/>
                  </a:ext>
                </a:extLst>
              </a:tr>
              <a:tr h="533134">
                <a:tc>
                  <a:txBody>
                    <a:bodyPr/>
                    <a:lstStyle/>
                    <a:p>
                      <a:r>
                        <a:rPr lang="ro-RO" b="1" dirty="0"/>
                        <a:t>Latvia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066817"/>
                  </a:ext>
                </a:extLst>
              </a:tr>
              <a:tr h="520441">
                <a:tc>
                  <a:txBody>
                    <a:bodyPr/>
                    <a:lstStyle/>
                    <a:p>
                      <a:r>
                        <a:rPr lang="ro-RO" b="1" dirty="0"/>
                        <a:t>Lithuania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5342799"/>
                  </a:ext>
                </a:extLst>
              </a:tr>
              <a:tr h="520440">
                <a:tc>
                  <a:txBody>
                    <a:bodyPr/>
                    <a:lstStyle/>
                    <a:p>
                      <a:r>
                        <a:rPr lang="ro-RO" b="1" dirty="0"/>
                        <a:t>Poland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7844270"/>
                  </a:ext>
                </a:extLst>
              </a:tr>
              <a:tr h="542542">
                <a:tc>
                  <a:txBody>
                    <a:bodyPr/>
                    <a:lstStyle/>
                    <a:p>
                      <a:r>
                        <a:rPr lang="ro-RO" b="1" dirty="0"/>
                        <a:t>Romania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7755416"/>
                  </a:ext>
                </a:extLst>
              </a:tr>
              <a:tr h="771652">
                <a:tc>
                  <a:txBody>
                    <a:bodyPr/>
                    <a:lstStyle/>
                    <a:p>
                      <a:r>
                        <a:rPr lang="ro-RO" b="1" dirty="0"/>
                        <a:t>Slovenia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9459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6948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99" y="128905"/>
            <a:ext cx="8362002" cy="676275"/>
          </a:xfrm>
        </p:spPr>
        <p:txBody>
          <a:bodyPr/>
          <a:lstStyle/>
          <a:p>
            <a:r>
              <a:rPr lang="ro-RO" dirty="0"/>
              <a:t> MEAs in CEE countries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86B-FF75-47A1-A069-ED9CC9CD5B58}" type="slidenum">
              <a:rPr lang="en-GB" noProof="0" smtClean="0"/>
              <a:pPr/>
              <a:t>6</a:t>
            </a:fld>
            <a:endParaRPr lang="en-GB" noProof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66AAF10-B8D7-4D99-B8AE-2128E4FF0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91361"/>
              </p:ext>
            </p:extLst>
          </p:nvPr>
        </p:nvGraphicFramePr>
        <p:xfrm>
          <a:off x="0" y="1005690"/>
          <a:ext cx="9144000" cy="6083059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63015">
                  <a:extLst>
                    <a:ext uri="{9D8B030D-6E8A-4147-A177-3AD203B41FA5}">
                      <a16:colId xmlns:a16="http://schemas.microsoft.com/office/drawing/2014/main" xmlns="" val="226326135"/>
                    </a:ext>
                  </a:extLst>
                </a:gridCol>
                <a:gridCol w="1309805">
                  <a:extLst>
                    <a:ext uri="{9D8B030D-6E8A-4147-A177-3AD203B41FA5}">
                      <a16:colId xmlns:a16="http://schemas.microsoft.com/office/drawing/2014/main" xmlns="" val="4151616010"/>
                    </a:ext>
                  </a:extLst>
                </a:gridCol>
                <a:gridCol w="1263487">
                  <a:extLst>
                    <a:ext uri="{9D8B030D-6E8A-4147-A177-3AD203B41FA5}">
                      <a16:colId xmlns:a16="http://schemas.microsoft.com/office/drawing/2014/main" xmlns="" val="2082655906"/>
                    </a:ext>
                  </a:extLst>
                </a:gridCol>
                <a:gridCol w="1250461">
                  <a:extLst>
                    <a:ext uri="{9D8B030D-6E8A-4147-A177-3AD203B41FA5}">
                      <a16:colId xmlns:a16="http://schemas.microsoft.com/office/drawing/2014/main" xmlns="" val="2321651130"/>
                    </a:ext>
                  </a:extLst>
                </a:gridCol>
                <a:gridCol w="1328616">
                  <a:extLst>
                    <a:ext uri="{9D8B030D-6E8A-4147-A177-3AD203B41FA5}">
                      <a16:colId xmlns:a16="http://schemas.microsoft.com/office/drawing/2014/main" xmlns="" val="3145366233"/>
                    </a:ext>
                  </a:extLst>
                </a:gridCol>
                <a:gridCol w="1328616">
                  <a:extLst>
                    <a:ext uri="{9D8B030D-6E8A-4147-A177-3AD203B41FA5}">
                      <a16:colId xmlns:a16="http://schemas.microsoft.com/office/drawing/2014/main" xmlns="" val="2432670286"/>
                    </a:ext>
                  </a:extLst>
                </a:gridCol>
              </a:tblGrid>
              <a:tr h="435755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Types of MEAs concluded</a:t>
                      </a:r>
                      <a:endParaRPr lang="en-US" sz="16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Romania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Poland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CZ republic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Hungary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Bulgaria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5994875"/>
                  </a:ext>
                </a:extLst>
              </a:tr>
              <a:tr h="804602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No of MEAs implemented as of March 2017</a:t>
                      </a:r>
                      <a:endParaRPr lang="en-US" sz="16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o-R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Confidential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Confidential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o-R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098419351"/>
                  </a:ext>
                </a:extLst>
              </a:tr>
              <a:tr h="6119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Discounts implemented</a:t>
                      </a:r>
                      <a:endParaRPr lang="en-US" sz="16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r>
                        <a:rPr lang="ro-R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624638814"/>
                  </a:ext>
                </a:extLst>
              </a:tr>
              <a:tr h="616403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Price Volume/ financial agreements </a:t>
                      </a:r>
                      <a:endParaRPr lang="en-US" sz="16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o-R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80953005"/>
                  </a:ext>
                </a:extLst>
              </a:tr>
              <a:tr h="533702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Free doses</a:t>
                      </a:r>
                      <a:endParaRPr lang="en-US" sz="16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59237603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Payback</a:t>
                      </a:r>
                      <a:endParaRPr lang="en-US" sz="16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551428546"/>
                  </a:ext>
                </a:extLst>
              </a:tr>
              <a:tr h="462320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Bundle agreements &amp; others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011303540"/>
                  </a:ext>
                </a:extLst>
              </a:tr>
              <a:tr h="543520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Payment by result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510219118"/>
                  </a:ext>
                </a:extLst>
              </a:tr>
              <a:tr h="776112">
                <a:tc gridSpan="6"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ro-RO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endParaRPr lang="ro-RO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97162164"/>
                  </a:ext>
                </a:extLst>
              </a:tr>
              <a:tr h="77611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Source: Study  „MEAs in CEE countries”, A. Ferrario et al.</a:t>
                      </a:r>
                    </a:p>
                    <a:p>
                      <a:pPr algn="l" fontAlgn="b"/>
                      <a:endParaRPr lang="ro-R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o-R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336842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695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99" y="128905"/>
            <a:ext cx="8362002" cy="676275"/>
          </a:xfrm>
        </p:spPr>
        <p:txBody>
          <a:bodyPr/>
          <a:lstStyle/>
          <a:p>
            <a:r>
              <a:rPr lang="ro-RO" dirty="0"/>
              <a:t> Duration of MEAs and next steps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86B-FF75-47A1-A069-ED9CC9CD5B58}" type="slidenum">
              <a:rPr lang="en-GB" noProof="0" smtClean="0"/>
              <a:pPr/>
              <a:t>7</a:t>
            </a:fld>
            <a:endParaRPr lang="en-GB" noProof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66AAF10-B8D7-4D99-B8AE-2128E4FF0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223722"/>
              </p:ext>
            </p:extLst>
          </p:nvPr>
        </p:nvGraphicFramePr>
        <p:xfrm>
          <a:off x="1" y="703385"/>
          <a:ext cx="9115864" cy="6255580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86856">
                  <a:extLst>
                    <a:ext uri="{9D8B030D-6E8A-4147-A177-3AD203B41FA5}">
                      <a16:colId xmlns:a16="http://schemas.microsoft.com/office/drawing/2014/main" xmlns="" val="226326135"/>
                    </a:ext>
                  </a:extLst>
                </a:gridCol>
                <a:gridCol w="5906645">
                  <a:extLst>
                    <a:ext uri="{9D8B030D-6E8A-4147-A177-3AD203B41FA5}">
                      <a16:colId xmlns:a16="http://schemas.microsoft.com/office/drawing/2014/main" xmlns="" val="4151616010"/>
                    </a:ext>
                  </a:extLst>
                </a:gridCol>
                <a:gridCol w="1322363">
                  <a:extLst>
                    <a:ext uri="{9D8B030D-6E8A-4147-A177-3AD203B41FA5}">
                      <a16:colId xmlns:a16="http://schemas.microsoft.com/office/drawing/2014/main" xmlns="" val="3145366233"/>
                    </a:ext>
                  </a:extLst>
                </a:gridCol>
              </a:tblGrid>
              <a:tr h="980272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Duration of MEAs per country</a:t>
                      </a:r>
                      <a:endParaRPr lang="en-US" sz="1600" b="1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Possibility of renewal</a:t>
                      </a:r>
                      <a:endParaRPr lang="en-US" sz="1600" b="1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D3DE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1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5994875"/>
                  </a:ext>
                </a:extLst>
              </a:tr>
              <a:tr h="677026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Bulgaria</a:t>
                      </a:r>
                      <a:endParaRPr lang="en-US" sz="1600" b="1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13366"/>
                          </a:solidFill>
                          <a:effectLst/>
                          <a:latin typeface="Calibri" panose="020F0502020204030204" pitchFamily="34" charset="0"/>
                        </a:rPr>
                        <a:t>1 - year validity with annual renegotiation of discounts. If no discount is provided, funding for the medicine stops.</a:t>
                      </a:r>
                      <a:endParaRPr lang="en-US" sz="1600" b="0" i="0" u="none" strike="noStrike" dirty="0">
                        <a:solidFill>
                          <a:srgbClr val="01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13366"/>
                          </a:solidFill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  <a:endParaRPr lang="en-US" sz="1600" b="0" i="0" u="none" strike="noStrike" dirty="0">
                        <a:solidFill>
                          <a:srgbClr val="01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098419351"/>
                  </a:ext>
                </a:extLst>
              </a:tr>
              <a:tr h="811984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Czech Republic</a:t>
                      </a:r>
                      <a:endParaRPr lang="en-US" sz="1600" b="1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 dirty="0">
                          <a:solidFill>
                            <a:srgbClr val="013366"/>
                          </a:solidFill>
                          <a:effectLst/>
                        </a:rPr>
                        <a:t>MEAs between payers and manufacturers: unlimited with contractual notice terms, or for 3 years </a:t>
                      </a:r>
                      <a:r>
                        <a:rPr lang="en-US" sz="1600" u="none" strike="noStrike" dirty="0">
                          <a:solidFill>
                            <a:srgbClr val="013366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1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i="0" u="none" strike="noStrike" dirty="0">
                          <a:solidFill>
                            <a:srgbClr val="013366"/>
                          </a:solidFill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  <a:endParaRPr lang="en-US" sz="1600" b="0" i="0" u="none" strike="noStrike" dirty="0">
                        <a:solidFill>
                          <a:srgbClr val="01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624638814"/>
                  </a:ext>
                </a:extLst>
              </a:tr>
              <a:tr h="374684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Hungary</a:t>
                      </a:r>
                      <a:endParaRPr lang="en-US" sz="1600" b="1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i="0" u="none" strike="noStrike" dirty="0">
                          <a:solidFill>
                            <a:srgbClr val="013366"/>
                          </a:solidFill>
                          <a:effectLst/>
                          <a:latin typeface="Calibri" panose="020F0502020204030204" pitchFamily="34" charset="0"/>
                        </a:rPr>
                        <a:t>Retail sector: Contract duration can be 1 – 4 years by law. In practice, many schemes are for 2 years. Hospital sector: for contract – based schemes, usual duration is 12 months.</a:t>
                      </a:r>
                      <a:endParaRPr lang="en-US" sz="1600" b="0" i="0" u="none" strike="noStrike" dirty="0">
                        <a:solidFill>
                          <a:srgbClr val="01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13366"/>
                          </a:solidFill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  <a:endParaRPr lang="en-US" sz="1600" b="0" i="0" u="none" strike="noStrike" dirty="0">
                        <a:solidFill>
                          <a:srgbClr val="01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80953005"/>
                  </a:ext>
                </a:extLst>
              </a:tr>
              <a:tr h="616085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Poland</a:t>
                      </a:r>
                      <a:endParaRPr lang="en-US" sz="1600" b="1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13366"/>
                          </a:solidFill>
                          <a:effectLst/>
                          <a:latin typeface="Calibri" panose="020F0502020204030204" pitchFamily="34" charset="0"/>
                        </a:rPr>
                        <a:t>Between 2 - 5 years before reassessment</a:t>
                      </a:r>
                      <a:endParaRPr lang="en-US" sz="1600" b="0" i="0" u="none" strike="noStrike" dirty="0">
                        <a:solidFill>
                          <a:srgbClr val="01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i="0" u="none" strike="noStrike" dirty="0">
                          <a:solidFill>
                            <a:srgbClr val="013366"/>
                          </a:solidFill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  <a:endParaRPr lang="en-US" sz="1600" b="0" i="0" u="none" strike="noStrike" dirty="0">
                        <a:solidFill>
                          <a:srgbClr val="01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592376032"/>
                  </a:ext>
                </a:extLst>
              </a:tr>
              <a:tr h="463284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Romania</a:t>
                      </a:r>
                      <a:endParaRPr lang="en-US" sz="1600" b="1" i="0" u="none" strike="noStrike" dirty="0">
                        <a:solidFill>
                          <a:srgbClr val="0133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i="0" u="none" strike="noStrike" dirty="0">
                          <a:solidFill>
                            <a:srgbClr val="013366"/>
                          </a:solidFill>
                          <a:effectLst/>
                          <a:latin typeface="Calibri" panose="020F0502020204030204" pitchFamily="34" charset="0"/>
                        </a:rPr>
                        <a:t>1 year, after which they may be renegotiated. To date, it seems only 1 product was not renegotiated after the end of the agreement. </a:t>
                      </a:r>
                      <a:endParaRPr lang="en-US" sz="1600" b="0" i="0" u="none" strike="noStrike" dirty="0">
                        <a:solidFill>
                          <a:srgbClr val="01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i="0" u="none" strike="noStrike" dirty="0">
                          <a:solidFill>
                            <a:srgbClr val="013366"/>
                          </a:solidFill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  <a:endParaRPr lang="en-US" sz="1600" b="0" i="0" u="none" strike="noStrike" dirty="0">
                        <a:solidFill>
                          <a:srgbClr val="01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551428546"/>
                  </a:ext>
                </a:extLst>
              </a:tr>
              <a:tr h="508373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Slovakia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13366"/>
                          </a:solidFill>
                          <a:effectLst/>
                          <a:latin typeface="Calibri" panose="020F0502020204030204" pitchFamily="34" charset="0"/>
                        </a:rPr>
                        <a:t>Not yet implemented 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i="0" u="none" strike="noStrike" dirty="0">
                          <a:solidFill>
                            <a:srgbClr val="013366"/>
                          </a:solidFill>
                          <a:effectLst/>
                          <a:latin typeface="Calibri" panose="020F0502020204030204" pitchFamily="34" charset="0"/>
                        </a:rPr>
                        <a:t>Not applicable</a:t>
                      </a:r>
                      <a:endParaRPr lang="en-US" sz="1600" b="0" i="0" u="none" strike="noStrike" dirty="0">
                        <a:solidFill>
                          <a:srgbClr val="01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011303540"/>
                  </a:ext>
                </a:extLst>
              </a:tr>
              <a:tr h="773985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13366"/>
                          </a:solidFill>
                          <a:effectLst/>
                          <a:latin typeface="+mn-lt"/>
                        </a:rPr>
                        <a:t>Slovenia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13366"/>
                          </a:solidFill>
                          <a:effectLst/>
                          <a:latin typeface="Calibri" panose="020F0502020204030204" pitchFamily="34" charset="0"/>
                        </a:rPr>
                        <a:t>Initially 3 years. If the agreement is not prolonged, medicine is included in the portfolio discount or another type of agreement.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13366"/>
                          </a:solidFill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561001675"/>
                  </a:ext>
                </a:extLst>
              </a:tr>
              <a:tr h="48485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Source: Study  „MEAs in CEE countries”, A. Ferrario et al.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ro-R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854170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0282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64" y="76200"/>
            <a:ext cx="8362002" cy="676275"/>
          </a:xfrm>
        </p:spPr>
        <p:txBody>
          <a:bodyPr/>
          <a:lstStyle/>
          <a:p>
            <a:r>
              <a:rPr lang="ro-RO" dirty="0"/>
              <a:t> Number of products associated with one or more MEAs by therapeutic group in CEE countries in 2015/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86B-FF75-47A1-A069-ED9CC9CD5B58}" type="slidenum">
              <a:rPr lang="en-GB" noProof="0" smtClean="0"/>
              <a:pPr/>
              <a:t>8</a:t>
            </a:fld>
            <a:endParaRPr lang="en-GB" noProof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66AAF10-B8D7-4D99-B8AE-2128E4FF0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870139"/>
              </p:ext>
            </p:extLst>
          </p:nvPr>
        </p:nvGraphicFramePr>
        <p:xfrm>
          <a:off x="0" y="929641"/>
          <a:ext cx="9144000" cy="6161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2945">
                  <a:extLst>
                    <a:ext uri="{9D8B030D-6E8A-4147-A177-3AD203B41FA5}">
                      <a16:colId xmlns:a16="http://schemas.microsoft.com/office/drawing/2014/main" xmlns="" val="226326135"/>
                    </a:ext>
                  </a:extLst>
                </a:gridCol>
                <a:gridCol w="895865">
                  <a:extLst>
                    <a:ext uri="{9D8B030D-6E8A-4147-A177-3AD203B41FA5}">
                      <a16:colId xmlns:a16="http://schemas.microsoft.com/office/drawing/2014/main" xmlns="" val="3130599"/>
                    </a:ext>
                  </a:extLst>
                </a:gridCol>
                <a:gridCol w="895865">
                  <a:extLst>
                    <a:ext uri="{9D8B030D-6E8A-4147-A177-3AD203B41FA5}">
                      <a16:colId xmlns:a16="http://schemas.microsoft.com/office/drawing/2014/main" xmlns="" val="4151616010"/>
                    </a:ext>
                  </a:extLst>
                </a:gridCol>
                <a:gridCol w="895865">
                  <a:extLst>
                    <a:ext uri="{9D8B030D-6E8A-4147-A177-3AD203B41FA5}">
                      <a16:colId xmlns:a16="http://schemas.microsoft.com/office/drawing/2014/main" xmlns="" val="2082655906"/>
                    </a:ext>
                  </a:extLst>
                </a:gridCol>
                <a:gridCol w="895865">
                  <a:extLst>
                    <a:ext uri="{9D8B030D-6E8A-4147-A177-3AD203B41FA5}">
                      <a16:colId xmlns:a16="http://schemas.microsoft.com/office/drawing/2014/main" xmlns="" val="2321651130"/>
                    </a:ext>
                  </a:extLst>
                </a:gridCol>
                <a:gridCol w="895865">
                  <a:extLst>
                    <a:ext uri="{9D8B030D-6E8A-4147-A177-3AD203B41FA5}">
                      <a16:colId xmlns:a16="http://schemas.microsoft.com/office/drawing/2014/main" xmlns="" val="3941820246"/>
                    </a:ext>
                  </a:extLst>
                </a:gridCol>
                <a:gridCol w="895865">
                  <a:extLst>
                    <a:ext uri="{9D8B030D-6E8A-4147-A177-3AD203B41FA5}">
                      <a16:colId xmlns:a16="http://schemas.microsoft.com/office/drawing/2014/main" xmlns="" val="3145366233"/>
                    </a:ext>
                  </a:extLst>
                </a:gridCol>
                <a:gridCol w="895865">
                  <a:extLst>
                    <a:ext uri="{9D8B030D-6E8A-4147-A177-3AD203B41FA5}">
                      <a16:colId xmlns:a16="http://schemas.microsoft.com/office/drawing/2014/main" xmlns="" val="3567169604"/>
                    </a:ext>
                  </a:extLst>
                </a:gridCol>
              </a:tblGrid>
              <a:tr h="469726">
                <a:tc rowSpan="2">
                  <a:txBody>
                    <a:bodyPr/>
                    <a:lstStyle/>
                    <a:p>
                      <a:pPr algn="l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Antineoplastic &amp; immunomodulating agents (ATC - L)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13366"/>
                          </a:solidFill>
                          <a:effectLst/>
                          <a:latin typeface="+mj-lt"/>
                        </a:rPr>
                        <a:t>Bulgaria</a:t>
                      </a:r>
                    </a:p>
                  </a:txBody>
                  <a:tcPr marL="9525" marR="9525" marT="9525" marB="0" anchor="ctr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solidFill>
                            <a:srgbClr val="013366"/>
                          </a:solidFill>
                          <a:effectLst/>
                          <a:latin typeface="+mj-lt"/>
                        </a:rPr>
                        <a:t>Estonia</a:t>
                      </a:r>
                      <a:endParaRPr lang="ro-RO" sz="1600" b="1" i="0" u="none" strike="noStrike" dirty="0">
                        <a:solidFill>
                          <a:srgbClr val="01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solidFill>
                            <a:srgbClr val="013366"/>
                          </a:solidFill>
                          <a:effectLst/>
                          <a:latin typeface="+mj-lt"/>
                        </a:rPr>
                        <a:t>Hungary</a:t>
                      </a:r>
                      <a:endParaRPr lang="ro-RO" sz="1600" b="1" i="0" u="none" strike="noStrike" dirty="0">
                        <a:solidFill>
                          <a:srgbClr val="01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solidFill>
                            <a:srgbClr val="013366"/>
                          </a:solidFill>
                          <a:effectLst/>
                          <a:latin typeface="+mj-lt"/>
                        </a:rPr>
                        <a:t>Lithuania</a:t>
                      </a:r>
                      <a:endParaRPr lang="ro-RO" sz="1600" b="1" i="0" u="none" strike="noStrike" dirty="0">
                        <a:solidFill>
                          <a:srgbClr val="01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solidFill>
                            <a:srgbClr val="013366"/>
                          </a:solidFill>
                          <a:effectLst/>
                          <a:latin typeface="+mj-lt"/>
                        </a:rPr>
                        <a:t>Latvia</a:t>
                      </a:r>
                      <a:endParaRPr lang="ro-RO" sz="1600" b="1" i="0" u="none" strike="noStrike" dirty="0">
                        <a:solidFill>
                          <a:srgbClr val="01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solidFill>
                            <a:srgbClr val="013366"/>
                          </a:solidFill>
                          <a:effectLst/>
                          <a:latin typeface="+mj-lt"/>
                        </a:rPr>
                        <a:t>Serbia</a:t>
                      </a:r>
                      <a:endParaRPr lang="ro-RO" sz="1600" b="1" i="0" u="none" strike="noStrike" dirty="0">
                        <a:solidFill>
                          <a:srgbClr val="01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13366"/>
                          </a:solidFill>
                          <a:effectLst/>
                          <a:latin typeface="+mj-lt"/>
                        </a:rPr>
                        <a:t>Romania</a:t>
                      </a:r>
                    </a:p>
                  </a:txBody>
                  <a:tcPr marL="9525" marR="9525" marT="9525" marB="0" anchor="ctr">
                    <a:solidFill>
                      <a:srgbClr val="D3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5994875"/>
                  </a:ext>
                </a:extLst>
              </a:tr>
              <a:tr h="366756"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96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624638814"/>
                  </a:ext>
                </a:extLst>
              </a:tr>
              <a:tr h="46972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Alimentary tract &amp; metabolism (ATC - A)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56702596"/>
                  </a:ext>
                </a:extLst>
              </a:tr>
              <a:tr h="389589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Nervous system (ATC - N)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80953005"/>
                  </a:ext>
                </a:extLst>
              </a:tr>
              <a:tr h="46972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Anti – infectives for systemic use (ATC - J)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592376032"/>
                  </a:ext>
                </a:extLst>
              </a:tr>
              <a:tr h="46972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Cardiovascular system (ATC - C)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551428546"/>
                  </a:ext>
                </a:extLst>
              </a:tr>
              <a:tr h="46972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Blood &amp; blood forming  organs (ATC - B)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011303540"/>
                  </a:ext>
                </a:extLst>
              </a:tr>
              <a:tr h="35248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Respiratory system (ATC - 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561001675"/>
                  </a:ext>
                </a:extLst>
              </a:tr>
              <a:tr h="380313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Sensory organs (ATC - 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510219118"/>
                  </a:ext>
                </a:extLst>
              </a:tr>
              <a:tr h="46972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Genitourinary system &amp;sex hormones (ATC - G)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74645302"/>
                  </a:ext>
                </a:extLst>
              </a:tr>
              <a:tr h="700090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Systemic hormonal preparations, excl. insulines &amp; sex hormones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336842024"/>
                  </a:ext>
                </a:extLst>
              </a:tr>
              <a:tr h="46972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Musculoskeletal system (ATC -M)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933043455"/>
                  </a:ext>
                </a:extLst>
              </a:tr>
              <a:tr h="451042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Various (ATC - V)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RO" sz="1400" b="0" i="0" u="none" strike="noStrike" dirty="0">
                        <a:solidFill>
                          <a:srgbClr val="00336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22205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4050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94D24-626E-4D24-86E9-26FD5BF0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Electronic registers in CEE countries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368F8A5D-B31A-49AF-AA13-4B6E05840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157867"/>
              </p:ext>
            </p:extLst>
          </p:nvPr>
        </p:nvGraphicFramePr>
        <p:xfrm>
          <a:off x="0" y="867587"/>
          <a:ext cx="9143999" cy="6308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1761">
                  <a:extLst>
                    <a:ext uri="{9D8B030D-6E8A-4147-A177-3AD203B41FA5}">
                      <a16:colId xmlns:a16="http://schemas.microsoft.com/office/drawing/2014/main" xmlns="" val="2037969327"/>
                    </a:ext>
                  </a:extLst>
                </a:gridCol>
                <a:gridCol w="853439">
                  <a:extLst>
                    <a:ext uri="{9D8B030D-6E8A-4147-A177-3AD203B41FA5}">
                      <a16:colId xmlns:a16="http://schemas.microsoft.com/office/drawing/2014/main" xmlns="" val="3224923274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xmlns="" val="27376649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1854662471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xmlns="" val="4068001329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xmlns="" val="3264640458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216023162"/>
                    </a:ext>
                  </a:extLst>
                </a:gridCol>
                <a:gridCol w="883921">
                  <a:extLst>
                    <a:ext uri="{9D8B030D-6E8A-4147-A177-3AD203B41FA5}">
                      <a16:colId xmlns:a16="http://schemas.microsoft.com/office/drawing/2014/main" xmlns="" val="3373321526"/>
                    </a:ext>
                  </a:extLst>
                </a:gridCol>
                <a:gridCol w="761998">
                  <a:extLst>
                    <a:ext uri="{9D8B030D-6E8A-4147-A177-3AD203B41FA5}">
                      <a16:colId xmlns:a16="http://schemas.microsoft.com/office/drawing/2014/main" xmlns="" val="838920768"/>
                    </a:ext>
                  </a:extLst>
                </a:gridCol>
              </a:tblGrid>
              <a:tr h="485212">
                <a:tc rowSpan="2">
                  <a:txBody>
                    <a:bodyPr/>
                    <a:lstStyle/>
                    <a:p>
                      <a:pPr algn="l" fontAlgn="b"/>
                      <a:endParaRPr lang="ro-RO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How many electronic patient registers are available?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effectLst/>
                        </a:rPr>
                        <a:t>Poland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effectLst/>
                        </a:rPr>
                        <a:t>CZ Rep.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effectLst/>
                        </a:rPr>
                        <a:t>Slovakia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effectLst/>
                        </a:rPr>
                        <a:t>Hungary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effectLst/>
                        </a:rPr>
                        <a:t>Romania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effectLst/>
                        </a:rPr>
                        <a:t>Latvia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effectLst/>
                        </a:rPr>
                        <a:t>Estonia*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effectLst/>
                        </a:rPr>
                        <a:t>Lithuania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3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4332566"/>
                  </a:ext>
                </a:extLst>
              </a:tr>
              <a:tr h="247253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4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1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1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773147002"/>
                  </a:ext>
                </a:extLst>
              </a:tr>
              <a:tr h="247253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Drug registers</a:t>
                      </a:r>
                      <a:endParaRPr lang="ro-RO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5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1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7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5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1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4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927856713"/>
                  </a:ext>
                </a:extLst>
              </a:tr>
              <a:tr h="247253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Disease registers</a:t>
                      </a:r>
                      <a:endParaRPr lang="ro-RO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3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20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16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20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4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6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829571613"/>
                  </a:ext>
                </a:extLst>
              </a:tr>
              <a:tr h="247253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Others (epidemiologic  e.g.)</a:t>
                      </a:r>
                      <a:endParaRPr lang="ro-RO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4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3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  1 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383796960"/>
                  </a:ext>
                </a:extLst>
              </a:tr>
              <a:tr h="485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Are they used for access negotiations?                Yes/ No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Yes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613374573"/>
                  </a:ext>
                </a:extLst>
              </a:tr>
              <a:tr h="3578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 there a legislation on patient registries? If yes, for what type of registry and please specify the legislation (national law, ministerial decree etc.)               Yes/ No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Yes. All types of medical registries, national law, ministerial regulation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* Estonia shares with Finland patient data as of 2017 – namely digital prescriptions &amp; medical history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88551280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ABD2AE-243A-4DF9-95DB-FD665980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935" y="6405692"/>
            <a:ext cx="6478588" cy="360363"/>
          </a:xfrm>
        </p:spPr>
        <p:txBody>
          <a:bodyPr/>
          <a:lstStyle/>
          <a:p>
            <a:r>
              <a:rPr lang="ro-RO" sz="1200" noProof="0" dirty="0">
                <a:solidFill>
                  <a:schemeClr val="tx1"/>
                </a:solidFill>
              </a:rPr>
              <a:t>Source: SMA Research</a:t>
            </a:r>
            <a:endParaRPr lang="en-GB" sz="1200" noProof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DC714D8-6AA2-49F8-AC1C-694454A2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86B-FF75-47A1-A069-ED9CC9CD5B58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06415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_Template_2007_V2">
  <a:themeElements>
    <a:clrScheme name="BI_Colors">
      <a:dk1>
        <a:srgbClr val="003366"/>
      </a:dk1>
      <a:lt1>
        <a:srgbClr val="FFFFFF"/>
      </a:lt1>
      <a:dk2>
        <a:srgbClr val="000000"/>
      </a:dk2>
      <a:lt2>
        <a:srgbClr val="EBEBEB"/>
      </a:lt2>
      <a:accent1>
        <a:srgbClr val="FF9900"/>
      </a:accent1>
      <a:accent2>
        <a:srgbClr val="FF0000"/>
      </a:accent2>
      <a:accent3>
        <a:srgbClr val="CCCC00"/>
      </a:accent3>
      <a:accent4>
        <a:srgbClr val="6699CC"/>
      </a:accent4>
      <a:accent5>
        <a:srgbClr val="006666"/>
      </a:accent5>
      <a:accent6>
        <a:srgbClr val="CC3333"/>
      </a:accent6>
      <a:hlink>
        <a:srgbClr val="006699"/>
      </a:hlink>
      <a:folHlink>
        <a:srgbClr val="669999"/>
      </a:folHlink>
    </a:clrScheme>
    <a:fontScheme name="BI Sans Cond TT">
      <a:majorFont>
        <a:latin typeface="BISansCond"/>
        <a:ea typeface=""/>
        <a:cs typeface=""/>
      </a:majorFont>
      <a:minorFont>
        <a:latin typeface="BISansC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FFFFFF"/>
        </a:dk2>
        <a:lt2>
          <a:srgbClr val="EBEBEB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5F5F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EBEBEB"/>
        </a:lt1>
        <a:dk2>
          <a:srgbClr val="FFFFFF"/>
        </a:dk2>
        <a:lt2>
          <a:srgbClr val="EBEBEB"/>
        </a:lt2>
        <a:accent1>
          <a:srgbClr val="003366"/>
        </a:accent1>
        <a:accent2>
          <a:srgbClr val="6699CC"/>
        </a:accent2>
        <a:accent3>
          <a:srgbClr val="F3F3F3"/>
        </a:accent3>
        <a:accent4>
          <a:srgbClr val="000000"/>
        </a:accent4>
        <a:accent5>
          <a:srgbClr val="AAADB8"/>
        </a:accent5>
        <a:accent6>
          <a:srgbClr val="5C8AB9"/>
        </a:accent6>
        <a:hlink>
          <a:srgbClr val="FF9900"/>
        </a:hlink>
        <a:folHlink>
          <a:srgbClr val="99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_x0020_Tool xmlns="febf085e-bc50-4d03-911d-013f8fce6cda">Plans, presentations, timelines</PR_x0020_Tool>
    <Status xmlns="febf085e-bc50-4d03-911d-013f8fce6cda">DRAFT</Status>
    <Topic xmlns="febf085e-bc50-4d03-911d-013f8fce6cda">Administrative (internal meetings, contact sheets, project trackers, budgets/billing, org charts, policies/procedures)</Topi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87896B106E5A41A9B174EE5CEACC56" ma:contentTypeVersion="3" ma:contentTypeDescription="Create a new document." ma:contentTypeScope="" ma:versionID="1e586015e3d008d6f95b34cc7e56bd67">
  <xsd:schema xmlns:xsd="http://www.w3.org/2001/XMLSchema" xmlns:xs="http://www.w3.org/2001/XMLSchema" xmlns:p="http://schemas.microsoft.com/office/2006/metadata/properties" xmlns:ns2="febf085e-bc50-4d03-911d-013f8fce6cda" targetNamespace="http://schemas.microsoft.com/office/2006/metadata/properties" ma:root="true" ma:fieldsID="0b9f659f2738f0b53b55c7174345277f" ns2:_="">
    <xsd:import namespace="febf085e-bc50-4d03-911d-013f8fce6cda"/>
    <xsd:element name="properties">
      <xsd:complexType>
        <xsd:sequence>
          <xsd:element name="documentManagement">
            <xsd:complexType>
              <xsd:all>
                <xsd:element ref="ns2:Topic"/>
                <xsd:element ref="ns2:PR_x0020_Tool"/>
                <xsd:element ref="ns2: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f085e-bc50-4d03-911d-013f8fce6cda" elementFormDefault="qualified">
    <xsd:import namespace="http://schemas.microsoft.com/office/2006/documentManagement/types"/>
    <xsd:import namespace="http://schemas.microsoft.com/office/infopath/2007/PartnerControls"/>
    <xsd:element name="Topic" ma:index="8" ma:displayName="Category" ma:format="Dropdown" ma:internalName="Topic">
      <xsd:simpleType>
        <xsd:restriction base="dms:Choice">
          <xsd:enumeration value="Administrative (internal meetings, contact sheets, project trackers, budgets/billing, org charts, policies/procedures)"/>
          <xsd:enumeration value="Business Development and Licensing (R&amp;D Collaboration)"/>
          <xsd:enumeration value="Clinical Milestones (Data, FPI, LPI, EAP, Recruitment, HEOR)"/>
          <xsd:enumeration value="Corporate Topics"/>
          <xsd:enumeration value="Disease Awareness"/>
          <xsd:enumeration value="Issues / Rapid Response"/>
          <xsd:enumeration value="Marketing and Sales Materials (POA)"/>
          <xsd:enumeration value="News Bureau"/>
          <xsd:enumeration value="Regulatory Milestones (NDA Filing, Adcom, Approvals, Label Updates, Warning Letter, Complete Response Letter)"/>
          <xsd:enumeration value="Results Reporting &amp; Measurement (includes measurement tracker, results slides, highlights/sizzle reels)"/>
          <xsd:enumeration value="Spokespeople (includes contracts, receipts, recommendations, databases, media prep)"/>
        </xsd:restriction>
      </xsd:simpleType>
    </xsd:element>
    <xsd:element name="PR_x0020_Tool" ma:index="9" ma:displayName="Tools" ma:format="Dropdown" ma:internalName="PR_x0020_Tool">
      <xsd:simpleType>
        <xsd:restriction base="dms:Choice">
          <xsd:enumeration value="Brochure"/>
          <xsd:enumeration value="Budget tracker"/>
          <xsd:enumeration value="Communications Cascade"/>
          <xsd:enumeration value="Concept Brief"/>
          <xsd:enumeration value="Contact Sheet"/>
          <xsd:enumeration value="Contract"/>
          <xsd:enumeration value="Controlled Media (ANR/MAT release)"/>
          <xsd:enumeration value="Editorial Calendar"/>
          <xsd:enumeration value="Fact Sheet"/>
          <xsd:enumeration value="Infographic"/>
          <xsd:enumeration value="Internal communications (MyBI article )"/>
          <xsd:enumeration value="Itinerary"/>
          <xsd:enumeration value="Media and stakeholder notification (invitation)"/>
          <xsd:enumeration value="Media audit"/>
          <xsd:enumeration value="Media statement"/>
          <xsd:enumeration value="Messages"/>
          <xsd:enumeration value="Microsite/website"/>
          <xsd:enumeration value="News release"/>
          <xsd:enumeration value="Org chart"/>
          <xsd:enumeration value="Plans, presentations, timelines"/>
          <xsd:enumeration value="Policies and Procedures"/>
          <xsd:enumeration value="Pre-read/brief"/>
          <xsd:enumeration value="Profile/Bio"/>
          <xsd:enumeration value="Results Report"/>
          <xsd:enumeration value="SMT/RMT"/>
          <xsd:enumeration value="Social Media Content"/>
          <xsd:enumeration value="Survey"/>
          <xsd:enumeration value="Transcript"/>
        </xsd:restriction>
      </xsd:simpleType>
    </xsd:element>
    <xsd:element name="Status" ma:index="10" ma:displayName="Status" ma:default="DRAFT" ma:format="Dropdown" ma:internalName="Status">
      <xsd:simpleType>
        <xsd:restriction base="dms:Choice">
          <xsd:enumeration value="DRAFT"/>
          <xsd:enumeration value="FI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64F16D-B753-4433-AC6B-663C911B3F73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febf085e-bc50-4d03-911d-013f8fce6cda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DB81624-B665-41E4-9084-C8ACA93E9D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2DA1CD-05F9-43BC-B79B-75DCFD2965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bf085e-bc50-4d03-911d-013f8fce6c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BI_Template_2007_V2</Template>
  <TotalTime>0</TotalTime>
  <Words>1149</Words>
  <Application>Microsoft Office PowerPoint</Application>
  <PresentationFormat>Presentazione su schermo (4:3)</PresentationFormat>
  <Paragraphs>363</Paragraphs>
  <Slides>13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BI_Template_2007_V2</vt:lpstr>
      <vt:lpstr>Presentazione standard di PowerPoint</vt:lpstr>
      <vt:lpstr>MEA’s and Electronic Registers  Raising Awareness in CEE</vt:lpstr>
      <vt:lpstr>Presentazione standard di PowerPoint</vt:lpstr>
      <vt:lpstr>Key indicators for CEE countries</vt:lpstr>
      <vt:lpstr>Presentazione standard di PowerPoint</vt:lpstr>
      <vt:lpstr> MEAs in CEE countries</vt:lpstr>
      <vt:lpstr> Duration of MEAs and next steps</vt:lpstr>
      <vt:lpstr> Number of products associated with one or more MEAs by therapeutic group in CEE countries in 2015/ 2016</vt:lpstr>
      <vt:lpstr>Electronic registers in CEE countries</vt:lpstr>
      <vt:lpstr>Exportability of Italian experience towards CEE countries. Case for change</vt:lpstr>
      <vt:lpstr>t</vt:lpstr>
      <vt:lpstr>Presentazione standard di PowerPoint</vt:lpstr>
      <vt:lpstr>About SMA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Biosimilars Communications Plan</dc:title>
  <dc:creator/>
  <cp:lastModifiedBy/>
  <cp:revision>1</cp:revision>
  <cp:lastPrinted>2016-02-03T16:44:51Z</cp:lastPrinted>
  <dcterms:created xsi:type="dcterms:W3CDTF">2015-03-24T14:28:56Z</dcterms:created>
  <dcterms:modified xsi:type="dcterms:W3CDTF">2018-02-16T10:15:54Z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0x0101004187896B106E5A41A9B174EE5CEACC56</vt:lpwstr>
  </property>
</Properties>
</file>