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sldIdLst>
    <p:sldId id="257" r:id="rId2"/>
    <p:sldId id="258" r:id="rId3"/>
    <p:sldId id="259" r:id="rId4"/>
    <p:sldId id="289" r:id="rId5"/>
    <p:sldId id="281" r:id="rId6"/>
    <p:sldId id="269" r:id="rId7"/>
    <p:sldId id="288" r:id="rId8"/>
    <p:sldId id="309" r:id="rId9"/>
    <p:sldId id="292" r:id="rId10"/>
    <p:sldId id="293" r:id="rId11"/>
    <p:sldId id="268" r:id="rId12"/>
    <p:sldId id="273" r:id="rId13"/>
    <p:sldId id="270" r:id="rId14"/>
    <p:sldId id="271" r:id="rId15"/>
    <p:sldId id="272" r:id="rId16"/>
    <p:sldId id="315" r:id="rId17"/>
    <p:sldId id="316" r:id="rId18"/>
    <p:sldId id="317" r:id="rId19"/>
    <p:sldId id="318" r:id="rId20"/>
    <p:sldId id="311" r:id="rId21"/>
    <p:sldId id="324" r:id="rId22"/>
    <p:sldId id="320" r:id="rId23"/>
    <p:sldId id="321" r:id="rId24"/>
    <p:sldId id="322" r:id="rId25"/>
    <p:sldId id="327" r:id="rId26"/>
    <p:sldId id="328" r:id="rId27"/>
    <p:sldId id="329" r:id="rId28"/>
    <p:sldId id="323" r:id="rId29"/>
    <p:sldId id="330" r:id="rId30"/>
    <p:sldId id="319" r:id="rId31"/>
    <p:sldId id="263" r:id="rId32"/>
    <p:sldId id="264" r:id="rId33"/>
    <p:sldId id="331" r:id="rId34"/>
    <p:sldId id="332" r:id="rId35"/>
    <p:sldId id="333" r:id="rId36"/>
    <p:sldId id="334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36" r:id="rId49"/>
    <p:sldId id="338" r:id="rId5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39"/>
    <p:restoredTop sz="94658"/>
  </p:normalViewPr>
  <p:slideViewPr>
    <p:cSldViewPr snapToGrid="0" snapToObjects="1">
      <p:cViewPr varScale="1">
        <p:scale>
          <a:sx n="91" d="100"/>
          <a:sy n="91" d="100"/>
        </p:scale>
        <p:origin x="200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24B510-772A-A243-AB31-CFFAD2DC2C24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7A054-A817-FC43-B3B4-4D4869F78A8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1144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63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A6DA69-7CC7-4F5D-92E3-30E8BE0C1F79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5478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366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3EF4C63-CDB8-DA43-B5DF-AF144EC1814D}" type="slidenum">
              <a:rPr lang="it-IT" altLang="it-IT" sz="1200" b="0"/>
              <a:pPr eaLnBrk="1" hangingPunct="1"/>
              <a:t>14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829408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674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A10A68A-860B-6F42-90E6-1C2001553DFC}" type="slidenum">
              <a:rPr lang="it-IT" altLang="it-IT" sz="1200" b="0"/>
              <a:pPr eaLnBrk="1" hangingPunct="1"/>
              <a:t>15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745329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0957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FA6893-D41E-0E49-9CF5-C00BB34B4B88}" type="slidenum">
              <a:rPr lang="it-IT" altLang="it-IT" sz="1200" b="0"/>
              <a:pPr eaLnBrk="1" hangingPunct="1"/>
              <a:t>20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5090086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0854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C60450-64A3-0E43-9F8F-8EBFEA7C6337}" type="slidenum">
              <a:rPr lang="it-IT" altLang="it-IT" sz="1200" b="0"/>
              <a:pPr eaLnBrk="1" hangingPunct="1"/>
              <a:t>23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2020271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0547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864E98-E864-E14B-AAB4-87FA3FB5E6EF}" type="slidenum">
              <a:rPr lang="it-IT" altLang="it-IT" sz="1200" b="0"/>
              <a:pPr eaLnBrk="1" hangingPunct="1"/>
              <a:t>31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2106743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065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493E98A-C288-9142-8D14-DC96D1C5A8D0}" type="slidenum">
              <a:rPr lang="it-IT" altLang="it-IT" sz="1200" b="0"/>
              <a:pPr eaLnBrk="1" hangingPunct="1"/>
              <a:t>32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5327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0752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434ADB-2B8F-9944-BBE6-212C6CF01A75}" type="slidenum">
              <a:rPr lang="it-IT" altLang="it-IT" sz="1200" b="0"/>
              <a:pPr eaLnBrk="1" hangingPunct="1"/>
              <a:t>33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9082796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057069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266691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776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CE21FA-2977-094F-A0A2-FB2852128F60}" type="slidenum">
              <a:rPr lang="it-IT" altLang="it-IT" sz="1200" b="0"/>
              <a:pPr eaLnBrk="1" hangingPunct="1"/>
              <a:t>37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562201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fld id="{A0D9470A-1D18-3D45-A6F9-898800BE00ED}" type="slidenum">
              <a:rPr lang="it-IT" altLang="it-IT">
                <a:latin typeface="Tahoma" charset="0"/>
              </a:rPr>
              <a:pPr/>
              <a:t>2</a:t>
            </a:fld>
            <a:endParaRPr lang="it-IT" altLang="it-IT">
              <a:latin typeface="Tahoma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739894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87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FA345E-ABA4-7244-A978-CECF348472D8}" type="slidenum">
              <a:rPr lang="it-IT" altLang="it-IT" sz="1200" b="0"/>
              <a:pPr eaLnBrk="1" hangingPunct="1"/>
              <a:t>38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8158372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981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1D439A7-F631-5B43-97E1-C73700F4EF7F}" type="slidenum">
              <a:rPr lang="it-IT" altLang="it-IT" sz="1200" b="0"/>
              <a:pPr eaLnBrk="1" hangingPunct="1"/>
              <a:t>39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240726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208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A0F17B-FE6C-654D-96D1-51B4FFC441BD}" type="slidenum">
              <a:rPr lang="it-IT" altLang="it-IT" sz="1200" b="0"/>
              <a:pPr eaLnBrk="1" hangingPunct="1"/>
              <a:t>40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20878197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/>
            <a:fld id="{2C2BF995-75BC-524B-A2FF-A6620FA9BB01}" type="slidenum">
              <a:rPr lang="it-IT" altLang="it-IT" sz="1200">
                <a:latin typeface="Arial" charset="0"/>
              </a:rPr>
              <a:pPr algn="r"/>
              <a:t>41</a:t>
            </a:fld>
            <a:endParaRPr lang="it-IT" altLang="it-IT" sz="1200">
              <a:latin typeface="Arial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73636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fld id="{3EBD2E47-98DA-0147-879A-9626B46C7137}" type="slidenum">
              <a:rPr lang="it-IT" altLang="it-IT">
                <a:latin typeface="Tahoma" charset="0"/>
              </a:rPr>
              <a:pPr/>
              <a:t>42</a:t>
            </a:fld>
            <a:endParaRPr lang="it-IT" altLang="it-IT">
              <a:latin typeface="Tahoma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140178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2186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0DBB06-3114-F448-91F3-A8FFF5DABE70}" type="slidenum">
              <a:rPr lang="it-IT" altLang="it-IT" sz="1200" b="0"/>
              <a:pPr eaLnBrk="1" hangingPunct="1"/>
              <a:t>43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6918279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2493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C6C2D1D-24C7-9242-94F3-491B01F1353B}" type="slidenum">
              <a:rPr lang="it-IT" altLang="it-IT" sz="1200" b="0"/>
              <a:pPr eaLnBrk="1" hangingPunct="1"/>
              <a:t>44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5752738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2595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CDDE93-7FC4-FC40-A7DC-2E54DF3BC44B}" type="slidenum">
              <a:rPr lang="it-IT" altLang="it-IT" sz="1200" b="0"/>
              <a:pPr eaLnBrk="1" hangingPunct="1"/>
              <a:t>45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9404333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2698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17AD7F7-92B7-5D45-8075-8BB181B26758}" type="slidenum">
              <a:rPr lang="it-IT" altLang="it-IT" sz="1200" b="0"/>
              <a:pPr eaLnBrk="1" hangingPunct="1"/>
              <a:t>46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20162900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/>
            <a:fld id="{A30E83ED-33BA-6049-A19A-66EF55895D84}" type="slidenum">
              <a:rPr lang="it-IT" altLang="it-IT" sz="1200">
                <a:latin typeface="Tahoma" charset="0"/>
              </a:rPr>
              <a:pPr algn="r"/>
              <a:t>47</a:t>
            </a:fld>
            <a:endParaRPr lang="it-IT" altLang="it-IT" sz="1200">
              <a:latin typeface="Tahoma" charset="0"/>
            </a:endParaRPr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altLang="it-IT"/>
              <a:t>Desaturazione durante il test del cammino dei 6 minuti: Insufficienza Respiratoria Latente</a:t>
            </a:r>
          </a:p>
          <a:p>
            <a:pPr>
              <a:spcBef>
                <a:spcPct val="0"/>
              </a:spcBef>
            </a:pPr>
            <a:r>
              <a:rPr lang="it-IT" altLang="it-IT"/>
              <a:t>Ipossiemia non OSAS nel paziente con BPCO</a:t>
            </a:r>
          </a:p>
        </p:txBody>
      </p:sp>
    </p:spTree>
    <p:extLst>
      <p:ext uri="{BB962C8B-B14F-4D97-AF65-F5344CB8AC3E}">
        <p14:creationId xmlns:p14="http://schemas.microsoft.com/office/powerpoint/2010/main" val="366280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/>
            <a:fld id="{0F3A5EC6-33E2-5442-8C6D-553843B0A50D}" type="slidenum">
              <a:rPr lang="it-IT" altLang="it-IT" sz="1200">
                <a:latin typeface="Arial" charset="0"/>
              </a:rPr>
              <a:pPr algn="r"/>
              <a:t>3</a:t>
            </a:fld>
            <a:endParaRPr lang="it-IT" altLang="it-IT" sz="1200">
              <a:latin typeface="Arial" charset="0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2017961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7C6386F-9DAF-4C48-A228-6D9BE3725221}" type="slidenum">
              <a:rPr lang="it-IT" altLang="it-IT"/>
              <a:pPr/>
              <a:t>4</a:t>
            </a:fld>
            <a:endParaRPr lang="it-IT" altLang="it-IT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13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469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9F5741-560E-6543-889D-71CCA75E3A73}" type="slidenum">
              <a:rPr lang="it-IT" altLang="it-IT" sz="1200" b="0"/>
              <a:pPr eaLnBrk="1" hangingPunct="1"/>
              <a:t>6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591478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F4299E7-1751-BE48-9455-23336FBADFA5}" type="slidenum">
              <a:rPr lang="it-IT" altLang="it-IT" sz="1200" b="0"/>
              <a:pPr eaLnBrk="1" hangingPunct="1"/>
              <a:t>9</a:t>
            </a:fld>
            <a:endParaRPr lang="it-IT" altLang="it-IT" sz="1200" b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793889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162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7FE8565-879B-A941-9D3E-C7F52B2687DB}" type="slidenum">
              <a:rPr lang="it-IT" altLang="it-IT" sz="1200" b="0"/>
              <a:pPr eaLnBrk="1" hangingPunct="1"/>
              <a:t>11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708882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571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6E9B4B-7724-CC4D-B6B6-06282CFC44EF}" type="slidenum">
              <a:rPr lang="it-IT" altLang="it-IT" sz="1200" b="0"/>
              <a:pPr eaLnBrk="1" hangingPunct="1"/>
              <a:t>12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32621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 altLang="it-IT"/>
          </a:p>
        </p:txBody>
      </p:sp>
      <p:sp>
        <p:nvSpPr>
          <p:cNvPr id="11264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72E21A-BA60-3940-8E13-533852D6A79B}" type="slidenum">
              <a:rPr lang="it-IT" altLang="it-IT" sz="1200" b="0"/>
              <a:pPr eaLnBrk="1" hangingPunct="1"/>
              <a:t>13</a:t>
            </a:fld>
            <a:endParaRPr lang="it-IT" altLang="it-IT" sz="1200" b="0"/>
          </a:p>
        </p:txBody>
      </p:sp>
    </p:spTree>
    <p:extLst>
      <p:ext uri="{BB962C8B-B14F-4D97-AF65-F5344CB8AC3E}">
        <p14:creationId xmlns:p14="http://schemas.microsoft.com/office/powerpoint/2010/main" val="14418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7385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5825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105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90651" y="115889"/>
            <a:ext cx="10801349" cy="9366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727994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3412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09600" y="1052513"/>
            <a:ext cx="5384800" cy="50736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052513"/>
            <a:ext cx="5384800" cy="50736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6746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olo, testo e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3716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848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lipArt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384800" cy="4114800"/>
          </a:xfrm>
        </p:spPr>
        <p:txBody>
          <a:bodyPr rtlCol="0">
            <a:normAutofit/>
          </a:bodyPr>
          <a:lstStyle/>
          <a:p>
            <a:pPr lvl="0"/>
            <a:endParaRPr lang="it-IT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03CAF-6A8F-E046-9E79-0AFE79CB0A3F}" type="slidenum">
              <a:rPr lang="it-IT" altLang="it-IT"/>
              <a:pPr/>
              <a:t>‹n.›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60713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3412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09600" y="1052513"/>
            <a:ext cx="5384800" cy="50736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6197600" y="1052514"/>
            <a:ext cx="5384800" cy="24606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6197600" y="3665539"/>
            <a:ext cx="5384800" cy="24606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328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13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8701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515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5970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0258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8239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664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2913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 dello schema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B7F69-AF87-9E44-B69D-1A089CDFEC59}" type="datetimeFigureOut">
              <a:rPr lang="it-IT" smtClean="0"/>
              <a:t>26/02/18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0F67A-7D00-C443-A22B-8CCE0453382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772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liclinico.unict.it/" TargetMode="External"/><Relationship Id="rId4" Type="http://schemas.openxmlformats.org/officeDocument/2006/relationships/image" Target="../media/image1.jpeg"/><Relationship Id="rId5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file:///D:\ARCHIVI\CD%20LAVORI%20RECENTI\Insufficienza%20respiratoria\Insufficienza%20respiratoria\cuore.AVI" TargetMode="External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3.xml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gif"/><Relationship Id="rId9" Type="http://schemas.openxmlformats.org/officeDocument/2006/relationships/image" Target="../media/image7.png"/><Relationship Id="rId10" Type="http://schemas.openxmlformats.org/officeDocument/2006/relationships/image" Target="../media/image8.jpeg"/><Relationship Id="rId11" Type="http://schemas.openxmlformats.org/officeDocument/2006/relationships/image" Target="../media/image9.jpeg"/><Relationship Id="rId1" Type="http://schemas.openxmlformats.org/officeDocument/2006/relationships/tags" Target="../tags/tag1.xml"/><Relationship Id="rId2" Type="http://schemas.microsoft.com/office/2007/relationships/media" Target="file:///D:\ARCHIVI\CD%20LAVORI%20RECENTI\Insufficienza%20respiratoria\Insufficienza%20respiratoria\cuore.AVI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7" Type="http://schemas.openxmlformats.org/officeDocument/2006/relationships/image" Target="../media/image22.jpeg"/><Relationship Id="rId8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6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4" Type="http://schemas.openxmlformats.org/officeDocument/2006/relationships/image" Target="../media/image33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3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3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096542" y="4395691"/>
            <a:ext cx="8424862" cy="13628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lIns="81711" tIns="40855" rIns="81711" bIns="40855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it-IT" sz="3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it-IT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nsufficienza Respiratoria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it-IT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Definizione e Meccanismi di sviluppo nelle patologie respiratorie</a:t>
            </a:r>
          </a:p>
        </p:txBody>
      </p:sp>
      <p:grpSp>
        <p:nvGrpSpPr>
          <p:cNvPr id="15363" name="Gruppo 9"/>
          <p:cNvGrpSpPr>
            <a:grpSpLocks/>
          </p:cNvGrpSpPr>
          <p:nvPr/>
        </p:nvGrpSpPr>
        <p:grpSpPr bwMode="auto">
          <a:xfrm>
            <a:off x="7457092" y="287423"/>
            <a:ext cx="4461640" cy="2912979"/>
            <a:chOff x="5247456" y="313924"/>
            <a:chExt cx="3429000" cy="1876686"/>
          </a:xfrm>
        </p:grpSpPr>
        <p:sp>
          <p:nvSpPr>
            <p:cNvPr id="15365" name="Text Box 8"/>
            <p:cNvSpPr txBox="1">
              <a:spLocks noChangeArrowheads="1"/>
            </p:cNvSpPr>
            <p:nvPr/>
          </p:nvSpPr>
          <p:spPr bwMode="auto">
            <a:xfrm>
              <a:off x="5247456" y="1580761"/>
              <a:ext cx="3429000" cy="60984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t-IT" sz="1100" b="1" dirty="0">
                  <a:latin typeface="Calibri" pitchFamily="34" charset="0"/>
                </a:rPr>
                <a:t>AZIENDA OSPEDALIERO–UNIVERSITARIA</a:t>
              </a:r>
            </a:p>
            <a:p>
              <a:pPr algn="ctr">
                <a:spcAft>
                  <a:spcPts val="1000"/>
                </a:spcAft>
              </a:pPr>
              <a:r>
                <a:rPr lang="it-IT" sz="1100" b="1" dirty="0">
                  <a:latin typeface="Calibri" pitchFamily="34" charset="0"/>
                </a:rPr>
                <a:t>POLICLINICO VITTORIO EMANUELE</a:t>
              </a:r>
            </a:p>
            <a:p>
              <a:pPr algn="ctr">
                <a:spcAft>
                  <a:spcPts val="1000"/>
                </a:spcAft>
              </a:pPr>
              <a:r>
                <a:rPr lang="it-IT" sz="1100" b="1" dirty="0">
                  <a:latin typeface="Calibri" pitchFamily="34" charset="0"/>
                </a:rPr>
                <a:t>CATANIA</a:t>
              </a:r>
              <a:endParaRPr lang="it-IT" sz="2400" dirty="0"/>
            </a:p>
          </p:txBody>
        </p:sp>
        <p:pic>
          <p:nvPicPr>
            <p:cNvPr id="15366" name="Immagine 1" descr="Logo aziendal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31405" y="313924"/>
              <a:ext cx="1190972" cy="10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5"/>
          <a:srcRect t="1699" b="1427"/>
          <a:stretch/>
        </p:blipFill>
        <p:spPr>
          <a:xfrm>
            <a:off x="838193" y="137589"/>
            <a:ext cx="4490552" cy="329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1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0156" y="1659212"/>
            <a:ext cx="8405570" cy="4772173"/>
          </a:xfrm>
          <a:noFill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097374" y="409576"/>
            <a:ext cx="7772400" cy="96202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Variazioni della PaO2 </a:t>
            </a: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 l’età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165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49211" y="115889"/>
            <a:ext cx="10801349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smtClean="0">
                <a:solidFill>
                  <a:schemeClr val="bg1"/>
                </a:solidFill>
              </a:rPr>
              <a:t>CLASSIFICAZIONE</a:t>
            </a:r>
            <a:endParaRPr lang="it-IT" dirty="0" smtClean="0">
              <a:solidFill>
                <a:schemeClr val="bg1"/>
              </a:solidFill>
            </a:endParaRPr>
          </a:p>
        </p:txBody>
      </p:sp>
      <p:graphicFrame>
        <p:nvGraphicFramePr>
          <p:cNvPr id="412698" name="Group 2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62817717"/>
              </p:ext>
            </p:extLst>
          </p:nvPr>
        </p:nvGraphicFramePr>
        <p:xfrm>
          <a:off x="2000250" y="1491182"/>
          <a:ext cx="8229600" cy="518301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921911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INSORGENZA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CARATTERISTICHE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921911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IR ACUTA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3"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IPOSSIEMICA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(PaO2&lt;60 </a:t>
                      </a:r>
                      <a:r>
                        <a:rPr kumimoji="0" lang="it-IT" altLang="it-IT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mmHg</a:t>
                      </a: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(Tipo I o parziale)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IPOSSIEMICA ED </a:t>
                      </a: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IPERCAPNICA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(PaO2&lt;60 </a:t>
                      </a:r>
                      <a:r>
                        <a:rPr kumimoji="0" lang="it-IT" altLang="it-IT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mmHg</a:t>
                      </a: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e PCO2 &gt;45 </a:t>
                      </a:r>
                      <a:r>
                        <a:rPr kumimoji="0" lang="it-IT" altLang="it-IT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mmHg</a:t>
                      </a: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(Tipo II o Globale)</a:t>
                      </a: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921911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IR CRONICA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220085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IR CRONICA RIACUTIZZATA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it-IT" altLang="it-IT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55354" y="272538"/>
            <a:ext cx="7772400" cy="992867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Classificazione dell’IR</a:t>
            </a:r>
          </a:p>
        </p:txBody>
      </p:sp>
    </p:spTree>
    <p:extLst>
      <p:ext uri="{BB962C8B-B14F-4D97-AF65-F5344CB8AC3E}">
        <p14:creationId xmlns:p14="http://schemas.microsoft.com/office/powerpoint/2010/main" val="46212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135188" y="1104948"/>
            <a:ext cx="7848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it-IT" altLang="it-IT" sz="2200" b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Esistono due quadri di insufficienza funzionale respiratoria correlati all’interessamento di due entità funzionali distinte :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727326" y="2063145"/>
            <a:ext cx="6913563" cy="6678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85000"/>
              </a:lnSpc>
              <a:spcBef>
                <a:spcPct val="50000"/>
              </a:spcBef>
              <a:buClrTx/>
              <a:buSzTx/>
            </a:pPr>
            <a:r>
              <a:rPr lang="it-IT" altLang="it-IT" sz="2200" b="0" u="sng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il polmone</a:t>
            </a:r>
            <a:r>
              <a:rPr lang="it-IT" altLang="it-IT" sz="2200" b="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, comprendente il parenchima, le vie aeree e i vasi polmonari, con funzione di scambiatore di gas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3089944" y="2916238"/>
            <a:ext cx="6913563" cy="95564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85000"/>
              </a:lnSpc>
              <a:spcBef>
                <a:spcPct val="50000"/>
              </a:spcBef>
              <a:buClrTx/>
              <a:buSzTx/>
            </a:pPr>
            <a:r>
              <a:rPr lang="it-IT" altLang="it-IT" sz="2200" b="0" u="sng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la pompa </a:t>
            </a:r>
            <a:r>
              <a:rPr lang="it-IT" altLang="it-IT" sz="2200" b="0" u="sng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ventilatoria</a:t>
            </a:r>
            <a:r>
              <a:rPr lang="it-IT" altLang="it-IT" sz="2200" b="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, costituita dai centri respiratori, muscoli respiratori e il torace, che ha la funzione di sostenere la ventilazione alveolare</a:t>
            </a:r>
          </a:p>
        </p:txBody>
      </p:sp>
      <p:sp>
        <p:nvSpPr>
          <p:cNvPr id="743430" name="AutoShape 6"/>
          <p:cNvSpPr>
            <a:spLocks noChangeArrowheads="1"/>
          </p:cNvSpPr>
          <p:nvPr/>
        </p:nvSpPr>
        <p:spPr bwMode="auto">
          <a:xfrm>
            <a:off x="10007715" y="2916238"/>
            <a:ext cx="865187" cy="2323544"/>
          </a:xfrm>
          <a:prstGeom prst="curvedLeftArrow">
            <a:avLst>
              <a:gd name="adj1" fmla="val 109743"/>
              <a:gd name="adj2" fmla="val 144607"/>
              <a:gd name="adj3" fmla="val 28806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3431" name="Text Box 7"/>
          <p:cNvSpPr txBox="1">
            <a:spLocks noChangeArrowheads="1"/>
          </p:cNvSpPr>
          <p:nvPr/>
        </p:nvSpPr>
        <p:spPr bwMode="auto">
          <a:xfrm>
            <a:off x="2727326" y="5360989"/>
            <a:ext cx="6913563" cy="116955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INSUFFICIENZA POLMONARE CRONICA</a:t>
            </a:r>
            <a:r>
              <a:rPr lang="it-IT" sz="2400" dirty="0">
                <a:solidFill>
                  <a:schemeClr val="bg1"/>
                </a:solidFill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2200" dirty="0">
                <a:solidFill>
                  <a:schemeClr val="accent1">
                    <a:lumMod val="50000"/>
                  </a:schemeClr>
                </a:solidFill>
              </a:rPr>
              <a:t>TIPO 1 (PARZIALE) insufficienza di scambio : ipossiemia</a:t>
            </a:r>
            <a:r>
              <a:rPr lang="it-IT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t-IT" sz="2200" dirty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it-IT" sz="2200" dirty="0" err="1">
                <a:solidFill>
                  <a:schemeClr val="accent1">
                    <a:lumMod val="50000"/>
                  </a:schemeClr>
                </a:solidFill>
              </a:rPr>
              <a:t>es.fibrosi</a:t>
            </a:r>
            <a:r>
              <a:rPr lang="it-IT" sz="2200" dirty="0">
                <a:solidFill>
                  <a:schemeClr val="accent1">
                    <a:lumMod val="50000"/>
                  </a:schemeClr>
                </a:solidFill>
              </a:rPr>
              <a:t> polmonare)</a:t>
            </a:r>
          </a:p>
        </p:txBody>
      </p:sp>
      <p:sp>
        <p:nvSpPr>
          <p:cNvPr id="743432" name="Text Box 8"/>
          <p:cNvSpPr txBox="1">
            <a:spLocks noChangeArrowheads="1"/>
          </p:cNvSpPr>
          <p:nvPr/>
        </p:nvSpPr>
        <p:spPr bwMode="auto">
          <a:xfrm>
            <a:off x="3089939" y="3979802"/>
            <a:ext cx="6913563" cy="113877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INSUFFICIENZA VENTILATORIA CRONICA</a:t>
            </a:r>
            <a:r>
              <a:rPr lang="it-IT" sz="2400" dirty="0">
                <a:solidFill>
                  <a:schemeClr val="bg1"/>
                </a:solidFill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2200" dirty="0">
                <a:solidFill>
                  <a:schemeClr val="bg1"/>
                </a:solidFill>
              </a:rPr>
              <a:t>TIPO 2 (GLOBALE) insufficienza di pompa : ipercapnia (es. malattie neuromuscolari, BPCO)</a:t>
            </a:r>
          </a:p>
        </p:txBody>
      </p:sp>
      <p:sp>
        <p:nvSpPr>
          <p:cNvPr id="743433" name="AutoShape 9"/>
          <p:cNvSpPr>
            <a:spLocks noChangeArrowheads="1"/>
          </p:cNvSpPr>
          <p:nvPr/>
        </p:nvSpPr>
        <p:spPr bwMode="auto">
          <a:xfrm>
            <a:off x="1719264" y="2063145"/>
            <a:ext cx="1008062" cy="4794855"/>
          </a:xfrm>
          <a:prstGeom prst="curvedRightArrow">
            <a:avLst>
              <a:gd name="adj1" fmla="val 65685"/>
              <a:gd name="adj2" fmla="val 152915"/>
              <a:gd name="adj3" fmla="val 47378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173288" y="222849"/>
            <a:ext cx="7772400" cy="742649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Classificazione fisiopatologica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454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524005"/>
            <a:ext cx="8229600" cy="4766439"/>
          </a:xfrm>
        </p:spPr>
        <p:txBody>
          <a:bodyPr/>
          <a:lstStyle/>
          <a:p>
            <a:pPr eaLnBrk="1" hangingPunct="1">
              <a:buFont typeface="Wingdings" charset="2"/>
              <a:buChar char="ü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Si instaura in 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tempi molto brevi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, con quadri di severa entità </a:t>
            </a:r>
          </a:p>
          <a:p>
            <a:pPr eaLnBrk="1" hangingPunct="1">
              <a:buFont typeface="Wingdings" charset="2"/>
              <a:buChar char="ü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Può essere </a:t>
            </a:r>
            <a:r>
              <a:rPr lang="it-IT" dirty="0" err="1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ipossiemica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o </a:t>
            </a:r>
            <a:r>
              <a:rPr lang="it-IT" dirty="0" err="1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ipossiemica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ed </a:t>
            </a:r>
            <a:r>
              <a:rPr lang="it-IT" dirty="0" err="1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ipercapnica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: in questo caso si associa sempre il quadro dell’acidosi respiratoria scompensata, in quanto i meccanismi di compenso renale richiedono tempi prolungati per instaurarsi. </a:t>
            </a:r>
            <a:endParaRPr lang="it-IT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>
              <a:buFont typeface="Wingdings" charset="2"/>
              <a:buChar char="ü"/>
              <a:defRPr/>
            </a:pPr>
            <a:endParaRPr lang="it-IT" dirty="0" smtClean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1">
              <a:buClr>
                <a:schemeClr val="tx1"/>
              </a:buClr>
              <a:buFont typeface="Wingdings" charset="2"/>
              <a:buChar char="ü"/>
              <a:defRPr/>
            </a:pP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PaO</a:t>
            </a:r>
            <a:r>
              <a:rPr lang="it-IT" baseline="-25000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&lt; 55mmHg</a:t>
            </a:r>
          </a:p>
          <a:p>
            <a:pPr lvl="1">
              <a:buClr>
                <a:schemeClr val="tx1"/>
              </a:buClr>
              <a:buFont typeface="Wingdings" charset="2"/>
              <a:buChar char="ü"/>
              <a:defRPr/>
            </a:pP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PaCO</a:t>
            </a:r>
            <a:r>
              <a:rPr lang="it-IT" baseline="-25000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&gt; 50mmHg</a:t>
            </a:r>
          </a:p>
          <a:p>
            <a:pPr lvl="1">
              <a:buClr>
                <a:schemeClr val="tx1"/>
              </a:buClr>
              <a:buFont typeface="Wingdings" charset="2"/>
              <a:buChar char="ü"/>
              <a:defRPr/>
            </a:pPr>
            <a:r>
              <a:rPr lang="it-IT" dirty="0" err="1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pH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&lt; 7.35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55354" y="189408"/>
            <a:ext cx="7772400" cy="992867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Insufficienza Respiratoria Acuta (IRA)</a:t>
            </a:r>
          </a:p>
        </p:txBody>
      </p:sp>
    </p:spTree>
    <p:extLst>
      <p:ext uri="{BB962C8B-B14F-4D97-AF65-F5344CB8AC3E}">
        <p14:creationId xmlns:p14="http://schemas.microsoft.com/office/powerpoint/2010/main" val="1076880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3" name="Rectangle 3"/>
          <p:cNvSpPr>
            <a:spLocks noGrp="1" noChangeArrowheads="1"/>
          </p:cNvSpPr>
          <p:nvPr>
            <p:ph idx="1"/>
          </p:nvPr>
        </p:nvSpPr>
        <p:spPr>
          <a:xfrm>
            <a:off x="2012732" y="1515647"/>
            <a:ext cx="8229600" cy="47339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Char char="ü"/>
              <a:defRPr/>
            </a:pP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A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 lenta insorgenza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, con 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minore severità del quadro clinico</a:t>
            </a:r>
          </a:p>
          <a:p>
            <a:pPr eaLnBrk="1" hangingPunct="1">
              <a:lnSpc>
                <a:spcPct val="90000"/>
              </a:lnSpc>
              <a:buFont typeface="Wingdings" charset="2"/>
              <a:buChar char="ü"/>
              <a:defRPr/>
            </a:pP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Può essere</a:t>
            </a: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err="1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ipossiemica</a:t>
            </a: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o</a:t>
            </a: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err="1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ipossiemica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 ed </a:t>
            </a:r>
            <a:r>
              <a:rPr lang="it-IT" dirty="0" err="1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ipercapnica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in questo caso si osserva  in genere un aumento dei bicarbonati plasmatici e un </a:t>
            </a:r>
            <a:r>
              <a:rPr lang="it-IT" dirty="0" err="1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pH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vicino alla norma (per il compenso renale)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it-IT" dirty="0" smtClean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1">
              <a:buClr>
                <a:schemeClr val="tx1"/>
              </a:buClr>
              <a:buFont typeface="Wingdings" charset="2"/>
              <a:buChar char="ü"/>
              <a:defRPr/>
            </a:pP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PaO</a:t>
            </a:r>
            <a:r>
              <a:rPr lang="it-IT" b="1" baseline="-25000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&lt; 55 </a:t>
            </a:r>
            <a:r>
              <a:rPr lang="it-IT" dirty="0" err="1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mmHg</a:t>
            </a:r>
            <a:endParaRPr lang="it-IT" dirty="0" smtClean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1">
              <a:buClr>
                <a:schemeClr val="tx1"/>
              </a:buClr>
              <a:buFont typeface="Wingdings" charset="2"/>
              <a:buChar char="ü"/>
              <a:defRPr/>
            </a:pP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PaCO</a:t>
            </a:r>
            <a:r>
              <a:rPr lang="it-IT" b="1" baseline="-25000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&gt; 50mmHg</a:t>
            </a:r>
          </a:p>
          <a:p>
            <a:pPr lvl="1">
              <a:buClr>
                <a:schemeClr val="tx1"/>
              </a:buClr>
              <a:buFont typeface="Wingdings" charset="2"/>
              <a:buChar char="ü"/>
              <a:defRPr/>
            </a:pPr>
            <a:r>
              <a:rPr lang="it-IT" dirty="0" err="1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pH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 &gt; 7.35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55354" y="203273"/>
            <a:ext cx="7772400" cy="992867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Insufficienza </a:t>
            </a: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Respiratoria Cronica (IRC)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724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7" name="Rectangle 3"/>
          <p:cNvSpPr>
            <a:spLocks noGrp="1" noChangeArrowheads="1"/>
          </p:cNvSpPr>
          <p:nvPr>
            <p:ph idx="1"/>
          </p:nvPr>
        </p:nvSpPr>
        <p:spPr>
          <a:xfrm>
            <a:off x="885498" y="2188239"/>
            <a:ext cx="10515600" cy="3566177"/>
          </a:xfrm>
        </p:spPr>
        <p:txBody>
          <a:bodyPr>
            <a:normAutofit/>
          </a:bodyPr>
          <a:lstStyle/>
          <a:p>
            <a:pPr eaLnBrk="1" hangingPunct="1">
              <a:buFont typeface="Wingdings" charset="2"/>
              <a:buChar char="Ø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Se in un paziente con IR cronica, interviene un aumento rapido della PaCO</a:t>
            </a:r>
            <a:r>
              <a:rPr lang="it-IT" b="1" baseline="-250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, che non riesca ad essere compensato da meccanismi cronicamente già impegnati, si ha una</a:t>
            </a: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riduzione del pH</a:t>
            </a: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e compare  il quadro dell’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IR cronica riacutizzata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  <a:r>
              <a:rPr lang="it-IT" u="sng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marL="0" indent="0" eaLnBrk="1" hangingPunct="1">
              <a:buNone/>
              <a:defRPr/>
            </a:pPr>
            <a:endParaRPr lang="it-IT" u="sng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>
              <a:buFont typeface="Wingdings" charset="2"/>
              <a:buChar char="Ø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L’ IR cronica riacutizzata  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differisce</a:t>
            </a:r>
            <a:r>
              <a:rPr lang="it-IT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dall’ IR acuta perché, una volta risolta la riacutizzazione, si ripristina il quadro dell’</a:t>
            </a:r>
            <a:r>
              <a:rPr lang="it-IT" dirty="0" smtClean="0">
                <a:solidFill>
                  <a:srgbClr val="FFFF66"/>
                </a:solidFill>
                <a:latin typeface="Times New Roman" charset="0"/>
                <a:ea typeface="Times New Roman" charset="0"/>
                <a:cs typeface="Times New Roman" charset="0"/>
              </a:rPr>
              <a:t>insufficienza respiratoria cronica compensata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eaLnBrk="1" hangingPunct="1">
              <a:buFont typeface="Wingdings" charset="2"/>
              <a:buChar char="Ø"/>
              <a:defRPr/>
            </a:pPr>
            <a:endParaRPr lang="it-IT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55354" y="521920"/>
            <a:ext cx="7772400" cy="992867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IRC riacutizzata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360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5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74225" y="574993"/>
            <a:ext cx="4330700" cy="6334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t-IT" sz="3600" b="1" dirty="0" smtClean="0">
                <a:solidFill>
                  <a:srgbClr val="FFFF00"/>
                </a:solidFill>
              </a:rPr>
              <a:t>ETIOPATOGENESI</a:t>
            </a:r>
            <a:endParaRPr lang="it-IT" sz="3600" b="1" dirty="0">
              <a:solidFill>
                <a:srgbClr val="FFFF00"/>
              </a:solidFill>
            </a:endParaRPr>
          </a:p>
        </p:txBody>
      </p:sp>
      <p:sp>
        <p:nvSpPr>
          <p:cNvPr id="621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74225" y="2276475"/>
            <a:ext cx="4932851" cy="13107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400" dirty="0">
                <a:solidFill>
                  <a:schemeClr val="bg1"/>
                </a:solidFill>
              </a:rPr>
              <a:t>L’ IR può essere causata da un danno che intervenga a </a:t>
            </a:r>
            <a:r>
              <a:rPr lang="it-IT" sz="2400" dirty="0">
                <a:solidFill>
                  <a:srgbClr val="FFFF66"/>
                </a:solidFill>
              </a:rPr>
              <a:t>livello di qualsiasi anello della catena.</a:t>
            </a:r>
          </a:p>
          <a:p>
            <a:pPr algn="ctr" eaLnBrk="1" hangingPunct="1">
              <a:buFont typeface="Wingdings" pitchFamily="2" charset="2"/>
              <a:buChar char="n"/>
              <a:defRPr/>
            </a:pPr>
            <a:endParaRPr lang="it-IT" sz="2400" dirty="0">
              <a:solidFill>
                <a:srgbClr val="FFFF66"/>
              </a:solidFill>
            </a:endParaRPr>
          </a:p>
        </p:txBody>
      </p:sp>
      <p:pic>
        <p:nvPicPr>
          <p:cNvPr id="25604" name="Picture 4" descr="manu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92850" y="0"/>
            <a:ext cx="3373438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86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13059" y="203200"/>
            <a:ext cx="8982075" cy="5969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it-IT" b="1" smtClean="0">
                <a:solidFill>
                  <a:srgbClr val="FFFF00"/>
                </a:solidFill>
              </a:rPr>
              <a:t>I 4 Meccanismi Patogenetici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60696" y="1270000"/>
            <a:ext cx="8686800" cy="5588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  <a:defRPr/>
            </a:pPr>
            <a:r>
              <a:rPr lang="it-IT" dirty="0" smtClean="0">
                <a:solidFill>
                  <a:srgbClr val="FFFF00"/>
                </a:solidFill>
              </a:rPr>
              <a:t>Alterazione rapporto ventilazione/perfusione</a:t>
            </a:r>
          </a:p>
          <a:p>
            <a:pPr lvl="1">
              <a:buFont typeface="Wingdings" charset="2"/>
              <a:buChar char="ü"/>
              <a:defRPr/>
            </a:pPr>
            <a:r>
              <a:rPr lang="it-IT" dirty="0" smtClean="0">
                <a:solidFill>
                  <a:schemeClr val="bg1"/>
                </a:solidFill>
              </a:rPr>
              <a:t>BPCO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n"/>
              <a:defRPr/>
            </a:pPr>
            <a:r>
              <a:rPr lang="it-IT" dirty="0" smtClean="0">
                <a:solidFill>
                  <a:srgbClr val="FFFF00"/>
                </a:solidFill>
              </a:rPr>
              <a:t>Shunt</a:t>
            </a:r>
          </a:p>
          <a:p>
            <a:pPr lvl="1">
              <a:buFont typeface="Wingdings" charset="2"/>
              <a:buChar char="ü"/>
              <a:defRPr/>
            </a:pPr>
            <a:r>
              <a:rPr lang="it-IT" dirty="0" smtClean="0">
                <a:solidFill>
                  <a:schemeClr val="bg1"/>
                </a:solidFill>
              </a:rPr>
              <a:t>Polmonite, </a:t>
            </a:r>
            <a:r>
              <a:rPr lang="it-IT" dirty="0" smtClean="0">
                <a:solidFill>
                  <a:schemeClr val="bg1"/>
                </a:solidFill>
                <a:cs typeface="Times New Roman" pitchFamily="18" charset="0"/>
              </a:rPr>
              <a:t>edema polmonare e </a:t>
            </a:r>
            <a:r>
              <a:rPr lang="it-IT" dirty="0" err="1" smtClean="0">
                <a:solidFill>
                  <a:schemeClr val="bg1"/>
                </a:solidFill>
                <a:cs typeface="Times New Roman" pitchFamily="18" charset="0"/>
              </a:rPr>
              <a:t>atelectasie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n"/>
              <a:defRPr/>
            </a:pPr>
            <a:r>
              <a:rPr lang="it-IT" dirty="0" smtClean="0">
                <a:solidFill>
                  <a:srgbClr val="FFFF00"/>
                </a:solidFill>
              </a:rPr>
              <a:t>Ridotta diffusione alveolo-capillare dell’O</a:t>
            </a:r>
            <a:r>
              <a:rPr lang="it-IT" baseline="-25000" dirty="0" smtClean="0">
                <a:solidFill>
                  <a:srgbClr val="FFFF00"/>
                </a:solidFill>
              </a:rPr>
              <a:t>2</a:t>
            </a:r>
          </a:p>
          <a:p>
            <a:pPr lvl="1" eaLnBrk="1" hangingPunct="1">
              <a:buFont typeface="Wingdings" charset="2"/>
              <a:buChar char="ü"/>
              <a:defRPr/>
            </a:pPr>
            <a:r>
              <a:rPr lang="it-IT" dirty="0" smtClean="0">
                <a:solidFill>
                  <a:schemeClr val="bg1"/>
                </a:solidFill>
              </a:rPr>
              <a:t>Fibrosi polmonare (sotto sforzo)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n"/>
              <a:defRPr/>
            </a:pPr>
            <a:r>
              <a:rPr lang="it-IT" dirty="0" err="1" smtClean="0">
                <a:solidFill>
                  <a:srgbClr val="FFFF00"/>
                </a:solidFill>
              </a:rPr>
              <a:t>Ipoventivazione</a:t>
            </a:r>
            <a:r>
              <a:rPr lang="it-IT" dirty="0" smtClean="0">
                <a:solidFill>
                  <a:srgbClr val="FFFF00"/>
                </a:solidFill>
              </a:rPr>
              <a:t> alveolare</a:t>
            </a:r>
          </a:p>
          <a:p>
            <a:pPr lvl="1" eaLnBrk="1" hangingPunct="1">
              <a:buFont typeface="Wingdings" charset="2"/>
              <a:buChar char="ü"/>
              <a:defRPr/>
            </a:pPr>
            <a:r>
              <a:rPr lang="it-IT" dirty="0" smtClean="0">
                <a:solidFill>
                  <a:schemeClr val="bg1"/>
                </a:solidFill>
              </a:rPr>
              <a:t>Fatica dei muscoli respiratori (BPCO, asma grave acuto)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284295" y="5490699"/>
            <a:ext cx="4497387" cy="673100"/>
            <a:chOff x="1555" y="3840"/>
            <a:chExt cx="2833" cy="424"/>
          </a:xfrm>
        </p:grpSpPr>
        <p:sp>
          <p:nvSpPr>
            <p:cNvPr id="11269" name="AutoShape 4"/>
            <p:cNvSpPr>
              <a:spLocks noChangeArrowheads="1"/>
            </p:cNvSpPr>
            <p:nvPr/>
          </p:nvSpPr>
          <p:spPr bwMode="auto">
            <a:xfrm>
              <a:off x="1555" y="3905"/>
              <a:ext cx="873" cy="288"/>
            </a:xfrm>
            <a:prstGeom prst="rightArrow">
              <a:avLst>
                <a:gd name="adj1" fmla="val 50000"/>
                <a:gd name="adj2" fmla="val 75781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70" name="Rectangle 5"/>
            <p:cNvSpPr>
              <a:spLocks noChangeArrowheads="1"/>
            </p:cNvSpPr>
            <p:nvPr/>
          </p:nvSpPr>
          <p:spPr bwMode="auto">
            <a:xfrm>
              <a:off x="2482" y="3840"/>
              <a:ext cx="1906" cy="42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it-IT" sz="3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ipercapnia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336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9984" y="222787"/>
            <a:ext cx="4193856" cy="727075"/>
          </a:xfrm>
        </p:spPr>
        <p:txBody>
          <a:bodyPr/>
          <a:lstStyle/>
          <a:p>
            <a:pPr eaLnBrk="1" hangingPunct="1">
              <a:defRPr/>
            </a:pPr>
            <a:r>
              <a:rPr lang="it-IT" altLang="it-IT" b="1" smtClean="0">
                <a:solidFill>
                  <a:srgbClr val="FFFF00"/>
                </a:solidFill>
              </a:rPr>
              <a:t>Cause di IR acuta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62139" y="1243917"/>
            <a:ext cx="8104187" cy="596265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Riacutizzazione della BPCO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Asma acuto grave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intossicazioni da barbiturici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encefaliti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traumi cranici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ARDS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edema polmonare acuto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embolia polmonare massiva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polmoniti</a:t>
            </a:r>
          </a:p>
          <a:p>
            <a:pPr algn="just">
              <a:defRPr/>
            </a:pPr>
            <a:r>
              <a:rPr lang="it-IT" altLang="it-IT" dirty="0">
                <a:solidFill>
                  <a:schemeClr val="bg1"/>
                </a:solidFill>
                <a:latin typeface="Geneva" charset="0"/>
                <a:cs typeface="Times New Roman" pitchFamily="18" charset="0"/>
              </a:rPr>
              <a:t>pneumotorace iperteso</a:t>
            </a:r>
            <a:endParaRPr lang="it-IT" alt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070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79324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altLang="it-IT" b="1" dirty="0" smtClean="0">
                <a:solidFill>
                  <a:srgbClr val="FFFF00"/>
                </a:solidFill>
                <a:cs typeface="Times New Roman" pitchFamily="18" charset="0"/>
              </a:rPr>
              <a:t>Cause di IR cronica</a:t>
            </a:r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1104900"/>
            <a:ext cx="7772400" cy="56261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n"/>
              <a:defRPr/>
            </a:pP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Sindromi </a:t>
            </a:r>
            <a:r>
              <a:rPr lang="it-IT" altLang="it-IT" dirty="0" err="1" smtClean="0">
                <a:solidFill>
                  <a:schemeClr val="bg1"/>
                </a:solidFill>
                <a:cs typeface="Times New Roman" pitchFamily="18" charset="0"/>
              </a:rPr>
              <a:t>disventilatorie</a:t>
            </a: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 di tipo </a:t>
            </a:r>
            <a:r>
              <a:rPr lang="it-IT" altLang="it-IT" dirty="0" smtClean="0">
                <a:solidFill>
                  <a:srgbClr val="FFFF00"/>
                </a:solidFill>
                <a:cs typeface="Times New Roman" pitchFamily="18" charset="0"/>
              </a:rPr>
              <a:t>ostruttivo </a:t>
            </a:r>
          </a:p>
          <a:p>
            <a:pPr lvl="1" algn="just" eaLnBrk="1" hangingPunct="1">
              <a:buFont typeface="Wingdings" charset="2"/>
              <a:buChar char="Ø"/>
              <a:defRPr/>
            </a:pPr>
            <a:r>
              <a:rPr lang="it-IT" altLang="it-IT" dirty="0">
                <a:solidFill>
                  <a:srgbClr val="FFFF00"/>
                </a:solidFill>
                <a:cs typeface="Times New Roman" pitchFamily="18" charset="0"/>
              </a:rPr>
              <a:t>BPCO</a:t>
            </a:r>
          </a:p>
          <a:p>
            <a:pPr algn="just" eaLnBrk="1" hangingPunct="1">
              <a:buFont typeface="Wingdings" pitchFamily="2" charset="2"/>
              <a:buChar char="n"/>
              <a:defRPr/>
            </a:pPr>
            <a:endParaRPr lang="it-IT" altLang="it-IT" dirty="0" smtClean="0"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n"/>
              <a:defRPr/>
            </a:pP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Sindromi </a:t>
            </a:r>
            <a:r>
              <a:rPr lang="it-IT" altLang="it-IT" dirty="0" err="1" smtClean="0">
                <a:solidFill>
                  <a:schemeClr val="bg1"/>
                </a:solidFill>
                <a:cs typeface="Times New Roman" pitchFamily="18" charset="0"/>
              </a:rPr>
              <a:t>disventilatorie</a:t>
            </a: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 di tipo </a:t>
            </a:r>
            <a:r>
              <a:rPr lang="it-IT" altLang="it-IT" dirty="0" smtClean="0">
                <a:solidFill>
                  <a:srgbClr val="FFFF00"/>
                </a:solidFill>
                <a:cs typeface="Times New Roman" pitchFamily="18" charset="0"/>
              </a:rPr>
              <a:t>restrittivo</a:t>
            </a:r>
          </a:p>
          <a:p>
            <a:pPr lvl="1" algn="just" eaLnBrk="1" hangingPunct="1">
              <a:buFont typeface="Wingdings" charset="2"/>
              <a:buChar char="Ø"/>
              <a:defRPr/>
            </a:pPr>
            <a:r>
              <a:rPr lang="it-IT" altLang="it-IT" dirty="0">
                <a:solidFill>
                  <a:srgbClr val="FFFF00"/>
                </a:solidFill>
                <a:cs typeface="Times New Roman" pitchFamily="18" charset="0"/>
              </a:rPr>
              <a:t>Malattie della parete toracica e neuromuscolari</a:t>
            </a:r>
          </a:p>
          <a:p>
            <a:pPr lvl="1" algn="just" eaLnBrk="1" hangingPunct="1">
              <a:buFont typeface="Wingdings" charset="2"/>
              <a:buChar char="Ø"/>
              <a:defRPr/>
            </a:pPr>
            <a:r>
              <a:rPr lang="it-IT" altLang="it-IT" dirty="0" err="1">
                <a:solidFill>
                  <a:srgbClr val="FFFF00"/>
                </a:solidFill>
                <a:cs typeface="Times New Roman" pitchFamily="18" charset="0"/>
              </a:rPr>
              <a:t>Interstiziopatie</a:t>
            </a:r>
            <a:endParaRPr lang="it-IT" altLang="it-IT" dirty="0">
              <a:solidFill>
                <a:srgbClr val="FFFF00"/>
              </a:solidFill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n"/>
              <a:defRPr/>
            </a:pPr>
            <a:endParaRPr lang="it-IT" altLang="it-IT" dirty="0" smtClean="0"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n"/>
              <a:defRPr/>
            </a:pP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Disordini del controllo </a:t>
            </a:r>
            <a:r>
              <a:rPr lang="it-IT" altLang="it-IT" dirty="0" err="1" smtClean="0">
                <a:solidFill>
                  <a:schemeClr val="bg1"/>
                </a:solidFill>
                <a:cs typeface="Times New Roman" pitchFamily="18" charset="0"/>
              </a:rPr>
              <a:t>ventilatorio</a:t>
            </a:r>
            <a:endParaRPr lang="it-IT" altLang="it-IT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1" algn="just" eaLnBrk="1" hangingPunct="1">
              <a:buFont typeface="Wingdings" charset="2"/>
              <a:buChar char="Ø"/>
              <a:defRPr/>
            </a:pPr>
            <a:r>
              <a:rPr lang="it-IT" altLang="it-IT" dirty="0">
                <a:solidFill>
                  <a:schemeClr val="bg1"/>
                </a:solidFill>
                <a:cs typeface="Times New Roman" pitchFamily="18" charset="0"/>
              </a:rPr>
              <a:t>da uso cronico di farmaci ad azione depressiva sui centri respiratori</a:t>
            </a:r>
          </a:p>
          <a:p>
            <a:pPr lvl="1" algn="just" eaLnBrk="1" hangingPunct="1">
              <a:buFont typeface="Wingdings" charset="2"/>
              <a:buChar char="Ø"/>
              <a:defRPr/>
            </a:pPr>
            <a:r>
              <a:rPr lang="it-IT" altLang="it-IT" dirty="0" err="1">
                <a:solidFill>
                  <a:schemeClr val="bg1"/>
                </a:solidFill>
                <a:cs typeface="Times New Roman" pitchFamily="18" charset="0"/>
              </a:rPr>
              <a:t>ipoventilazione</a:t>
            </a:r>
            <a:r>
              <a:rPr lang="it-IT" altLang="it-IT" dirty="0">
                <a:solidFill>
                  <a:schemeClr val="bg1"/>
                </a:solidFill>
                <a:cs typeface="Times New Roman" pitchFamily="18" charset="0"/>
              </a:rPr>
              <a:t> alveolare primaria</a:t>
            </a:r>
          </a:p>
        </p:txBody>
      </p:sp>
    </p:spTree>
    <p:extLst>
      <p:ext uri="{BB962C8B-B14F-4D97-AF65-F5344CB8AC3E}">
        <p14:creationId xmlns:p14="http://schemas.microsoft.com/office/powerpoint/2010/main" val="873894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78592" y="309708"/>
            <a:ext cx="7772400" cy="903428"/>
          </a:xfr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it-IT" sz="4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Insufficienza respiratoria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83437" y="1628801"/>
            <a:ext cx="8316416" cy="4032721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just">
              <a:defRPr/>
            </a:pPr>
            <a:r>
              <a:rPr lang="it-IT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Si definisce insufficienza respiratoria la condizione in cui il sangue che dovrebbe essere "</a:t>
            </a:r>
            <a:r>
              <a:rPr lang="it-IT" sz="2800" i="1" u="sng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arterializzato</a:t>
            </a:r>
            <a:r>
              <a:rPr lang="it-IT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" passando attraverso i polmoni non raggiunge livelli normali di  PaO2 e PaCO2. </a:t>
            </a:r>
            <a:endParaRPr lang="it-IT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r>
              <a:rPr lang="it-IT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Ipossiemia con o senza ipercapnia</a:t>
            </a:r>
            <a:endParaRPr lang="it-IT" sz="2800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r>
              <a:rPr lang="it-IT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La diagnosi di IR non 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è </a:t>
            </a:r>
            <a:r>
              <a:rPr lang="it-IT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clinica, ma </a:t>
            </a:r>
            <a:r>
              <a:rPr lang="it-IT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emogasanalitica</a:t>
            </a:r>
            <a:endParaRPr lang="it-IT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5447929" y="4509120"/>
            <a:ext cx="3328045" cy="220825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</p:pic>
      <p:sp>
        <p:nvSpPr>
          <p:cNvPr id="5" name="CasellaDiTesto 4"/>
          <p:cNvSpPr txBox="1"/>
          <p:nvPr/>
        </p:nvSpPr>
        <p:spPr>
          <a:xfrm>
            <a:off x="118692" y="6347488"/>
            <a:ext cx="53292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 JB, Fisiopatologia polmonare. Mc </a:t>
            </a:r>
            <a:r>
              <a:rPr lang="it-IT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Graw</a:t>
            </a:r>
            <a:r>
              <a:rPr lang="it-IT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Hill 1999</a:t>
            </a:r>
          </a:p>
        </p:txBody>
      </p:sp>
    </p:spTree>
    <p:extLst>
      <p:ext uri="{BB962C8B-B14F-4D97-AF65-F5344CB8AC3E}">
        <p14:creationId xmlns:p14="http://schemas.microsoft.com/office/powerpoint/2010/main" val="18295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6259" name="Group 3"/>
          <p:cNvGraphicFramePr>
            <a:graphicFrameLocks noGrp="1"/>
          </p:cNvGraphicFramePr>
          <p:nvPr>
            <p:ph type="tbl" idx="1"/>
            <p:extLst/>
          </p:nvPr>
        </p:nvGraphicFramePr>
        <p:xfrm>
          <a:off x="983672" y="1243917"/>
          <a:ext cx="10320204" cy="5448393"/>
        </p:xfrm>
        <a:graphic>
          <a:graphicData uri="http://schemas.openxmlformats.org/drawingml/2006/table">
            <a:tbl>
              <a:tblPr/>
              <a:tblGrid>
                <a:gridCol w="5160102"/>
                <a:gridCol w="5160102"/>
              </a:tblGrid>
              <a:tr h="314068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Non polmonari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Polmonari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</a:tr>
              <a:tr h="2639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Sistema Nervoso Centrale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Ostruzione delle prime vie aeree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38869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Effetto di farmaci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Bronchiali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Infezioni e loro conseguenze (es</a:t>
                      </a:r>
                      <a:r>
                        <a:rPr kumimoji="0" lang="it-IT" altLang="it-IT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. poliomielite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bulbare)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Flogosi acute e croniche (</a:t>
                      </a:r>
                      <a:r>
                        <a:rPr kumimoji="0" lang="it-IT" altLang="it-IT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infettive,irritative,allergiche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Traumi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Iperplasia ghiandolare/iperplasia delle cellule caliciformi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37837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Depressione del drive respiratorio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Funzionali (senza lesioni dimostrabili)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639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Sistema Nervoso Periferico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Parenchimali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Sclerosi Laterale Amiotrofica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Enfisema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Poliomielite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Difetto di sviluppo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Neuropatie Tossiche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Fibrosi post-infiammatorie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Sindrome di </a:t>
                      </a:r>
                      <a:r>
                        <a:rPr kumimoji="0" lang="it-IT" altLang="it-IT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Guillain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</a:t>
                      </a:r>
                      <a:r>
                        <a:rPr kumimoji="0" lang="it-IT" altLang="it-IT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Barrè</a:t>
                      </a:r>
                      <a:endParaRPr kumimoji="0" lang="it-IT" altLang="it-IT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Infiltrati interstiziali/fibrosi da varie cause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Gravi neuropatie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Processi </a:t>
                      </a:r>
                      <a:r>
                        <a:rPr kumimoji="0" lang="it-IT" altLang="it-IT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intraalveolari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cronici (infezioni specifiche, proteinosi)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639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Miopatie primarie o secondarie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Tumori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38869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Distrofia muscolare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2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Vascolari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Miastenia grave, Amiotonia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Congestione cronica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Miopatie metaboliche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Embolie recidivanti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Alcalosi metabolica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Flogosi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38869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Mixedema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2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Pleuriche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639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Alterazioni della parete toracica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Pleuriti sierose o fibrinose croniche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Cifoscoliosi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   </a:t>
                      </a: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charset="0"/>
                        </a:rPr>
                        <a:t>Fibrosi pleurica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26335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Obesità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rebuchet MS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238869"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</a:rPr>
                        <a:t>   Traumi, interventi chirurgici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496A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85000"/>
                        </a:lnSpc>
                        <a:buClr>
                          <a:srgbClr val="FFCC00"/>
                        </a:buClr>
                        <a:defRPr sz="2800">
                          <a:solidFill>
                            <a:schemeClr val="bg1"/>
                          </a:solidFill>
                          <a:latin typeface="Arial Narrow" charset="0"/>
                        </a:defRPr>
                      </a:lvl1pPr>
                      <a:lvl2pPr marL="742950" indent="-285750" ea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defRPr sz="2400">
                          <a:solidFill>
                            <a:schemeClr val="bg1"/>
                          </a:solidFill>
                          <a:latin typeface="Arial Narrow" charset="0"/>
                        </a:defRPr>
                      </a:lvl2pPr>
                      <a:lvl3pPr marL="1143000" indent="-228600" eaLnBrk="0" hangingPunct="0">
                        <a:buClr>
                          <a:srgbClr val="FFCC00"/>
                        </a:buClr>
                        <a:defRPr sz="2000">
                          <a:solidFill>
                            <a:schemeClr val="bg1"/>
                          </a:solidFill>
                          <a:latin typeface="Arial Narrow" charset="0"/>
                        </a:defRPr>
                      </a:lvl3pPr>
                      <a:lvl4pPr marL="16002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4pPr>
                      <a:lvl5pPr marL="2057400" indent="-228600" eaLnBrk="0" hangingPunct="0"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defRPr>
                          <a:solidFill>
                            <a:schemeClr val="bg1"/>
                          </a:solidFill>
                          <a:latin typeface="Arial Narrow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alt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rebuchet MS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97373" y="284650"/>
            <a:ext cx="7772400" cy="75444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Cause di Insufficienza respiratoria</a:t>
            </a:r>
          </a:p>
        </p:txBody>
      </p:sp>
    </p:spTree>
    <p:extLst>
      <p:ext uri="{BB962C8B-B14F-4D97-AF65-F5344CB8AC3E}">
        <p14:creationId xmlns:p14="http://schemas.microsoft.com/office/powerpoint/2010/main" val="111810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97373" y="2704000"/>
            <a:ext cx="7772400" cy="75444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Meccanismi Fisiopatologici</a:t>
            </a:r>
          </a:p>
        </p:txBody>
      </p:sp>
    </p:spTree>
    <p:extLst>
      <p:ext uri="{BB962C8B-B14F-4D97-AF65-F5344CB8AC3E}">
        <p14:creationId xmlns:p14="http://schemas.microsoft.com/office/powerpoint/2010/main" val="1506168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b="1" dirty="0" smtClean="0">
                <a:solidFill>
                  <a:srgbClr val="FFFF00"/>
                </a:solidFill>
              </a:rPr>
              <a:t>IPOSSIA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7750" y="2076450"/>
            <a:ext cx="10039350" cy="24003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  <a:defRPr/>
            </a:pPr>
            <a:r>
              <a:rPr lang="it-IT" sz="4000" dirty="0" smtClean="0">
                <a:solidFill>
                  <a:srgbClr val="FFFF00"/>
                </a:solidFill>
              </a:rPr>
              <a:t>L’IPOSSIA</a:t>
            </a:r>
            <a:r>
              <a:rPr lang="it-IT" sz="4000" dirty="0" smtClean="0"/>
              <a:t> </a:t>
            </a:r>
            <a:r>
              <a:rPr lang="it-IT" sz="4000" dirty="0" smtClean="0">
                <a:solidFill>
                  <a:schemeClr val="bg1"/>
                </a:solidFill>
              </a:rPr>
              <a:t>ha effetti negativi sulle prestazioni muscolari, ma anche sulle funzioni cognitive ed affettive (il metabolismo cerebrale è aerobio e consuma circa 20% dell’O</a:t>
            </a:r>
            <a:r>
              <a:rPr lang="it-IT" sz="4800" b="1" baseline="-25000" dirty="0">
                <a:solidFill>
                  <a:schemeClr val="bg1"/>
                </a:solidFill>
              </a:rPr>
              <a:t>2</a:t>
            </a:r>
            <a:r>
              <a:rPr lang="it-IT" sz="4000" dirty="0" smtClean="0">
                <a:solidFill>
                  <a:schemeClr val="bg1"/>
                </a:solidFill>
              </a:rPr>
              <a:t> circolante)</a:t>
            </a:r>
          </a:p>
        </p:txBody>
      </p:sp>
    </p:spTree>
    <p:extLst>
      <p:ext uri="{BB962C8B-B14F-4D97-AF65-F5344CB8AC3E}">
        <p14:creationId xmlns:p14="http://schemas.microsoft.com/office/powerpoint/2010/main" val="1433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973322"/>
            <a:ext cx="9429750" cy="4446528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ü"/>
              <a:defRPr/>
            </a:pPr>
            <a:endParaRPr lang="it-IT" sz="3200" dirty="0" smtClean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Font typeface="Wingdings" charset="2"/>
              <a:buChar char="ü"/>
              <a:defRPr/>
            </a:pPr>
            <a:r>
              <a:rPr lang="it-IT" sz="3200" dirty="0" err="1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Ipoventilazione</a:t>
            </a:r>
            <a:r>
              <a:rPr lang="it-IT" sz="32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: Il </a:t>
            </a:r>
            <a:r>
              <a:rPr lang="it-IT" altLang="it-IT" sz="32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volume di aria inspirata che arriva agli alveoli nell’unità di tempo (ventilazione alveolare) risulta diminuito e si associa sempre ad aumento della CO2</a:t>
            </a:r>
            <a:endParaRPr lang="it-IT" sz="3200" dirty="0" smtClean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Font typeface="Wingdings" charset="2"/>
              <a:buChar char="ü"/>
              <a:defRPr/>
            </a:pPr>
            <a:r>
              <a:rPr lang="it-IT" sz="3200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Squilibrio Va/</a:t>
            </a:r>
            <a:r>
              <a:rPr lang="it-IT" sz="3200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Q</a:t>
            </a:r>
            <a:endParaRPr lang="it-IT" sz="3200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Font typeface="Wingdings" charset="2"/>
              <a:buChar char="ü"/>
              <a:defRPr/>
            </a:pPr>
            <a:r>
              <a:rPr lang="it-IT" sz="3200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Shunt</a:t>
            </a:r>
          </a:p>
          <a:p>
            <a:pPr>
              <a:buFont typeface="Wingdings" charset="2"/>
              <a:buChar char="ü"/>
              <a:defRPr/>
            </a:pPr>
            <a:r>
              <a:rPr lang="it-IT" sz="3200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Alterazione della diffusione </a:t>
            </a:r>
            <a:r>
              <a:rPr lang="it-IT" sz="32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(alterazione interstiziali)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39588" y="484909"/>
            <a:ext cx="7772400" cy="103274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39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Meccanismi fisiopatologici dell’ipossiemia</a:t>
            </a:r>
          </a:p>
        </p:txBody>
      </p:sp>
    </p:spTree>
    <p:extLst>
      <p:ext uri="{BB962C8B-B14F-4D97-AF65-F5344CB8AC3E}">
        <p14:creationId xmlns:p14="http://schemas.microsoft.com/office/powerpoint/2010/main" val="47249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8200" y="60325"/>
            <a:ext cx="10515600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b="1" smtClean="0">
                <a:solidFill>
                  <a:srgbClr val="FFFF00"/>
                </a:solidFill>
              </a:rPr>
              <a:t>SQUILIBRIO Va/</a:t>
            </a:r>
            <a:r>
              <a:rPr lang="it-IT" b="1" dirty="0" err="1" smtClean="0">
                <a:solidFill>
                  <a:srgbClr val="FFFF00"/>
                </a:solidFill>
              </a:rPr>
              <a:t>Q</a:t>
            </a:r>
            <a:endParaRPr lang="it-IT" b="1" dirty="0" smtClean="0">
              <a:solidFill>
                <a:srgbClr val="FFFF00"/>
              </a:solidFill>
            </a:endParaRP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0150" y="1738315"/>
            <a:ext cx="9848850" cy="4605336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90000"/>
              </a:lnSpc>
              <a:buNone/>
              <a:defRPr/>
            </a:pPr>
            <a:r>
              <a:rPr lang="it-IT" sz="3200" dirty="0" smtClean="0">
                <a:solidFill>
                  <a:schemeClr val="bg1"/>
                </a:solidFill>
              </a:rPr>
              <a:t>Nel </a:t>
            </a:r>
            <a:r>
              <a:rPr lang="it-IT" sz="3200" dirty="0" smtClean="0">
                <a:solidFill>
                  <a:srgbClr val="FFFF66"/>
                </a:solidFill>
              </a:rPr>
              <a:t>polmone normale</a:t>
            </a:r>
            <a:r>
              <a:rPr lang="it-IT" sz="3200" dirty="0" smtClean="0">
                <a:solidFill>
                  <a:schemeClr val="bg1"/>
                </a:solidFill>
              </a:rPr>
              <a:t>, di un soggetto in posizione eretta</a:t>
            </a:r>
            <a:r>
              <a:rPr lang="it-IT" sz="3200" smtClean="0">
                <a:solidFill>
                  <a:schemeClr val="bg1"/>
                </a:solidFill>
              </a:rPr>
              <a:t>, il </a:t>
            </a:r>
            <a:r>
              <a:rPr lang="it-IT" sz="3200" dirty="0" smtClean="0">
                <a:solidFill>
                  <a:schemeClr val="bg1"/>
                </a:solidFill>
              </a:rPr>
              <a:t>rapporto ventilazione-perfusione </a:t>
            </a:r>
            <a:r>
              <a:rPr lang="it-IT" sz="3200" dirty="0" smtClean="0">
                <a:solidFill>
                  <a:srgbClr val="FFFF66"/>
                </a:solidFill>
              </a:rPr>
              <a:t>decresce dall’apice verso la base</a:t>
            </a:r>
            <a:r>
              <a:rPr lang="it-IT" sz="3200" dirty="0" smtClean="0">
                <a:solidFill>
                  <a:schemeClr val="bg1"/>
                </a:solidFill>
              </a:rPr>
              <a:t>.</a:t>
            </a:r>
            <a:r>
              <a:rPr lang="it-IT" sz="3200" dirty="0" smtClean="0"/>
              <a:t> </a:t>
            </a:r>
            <a:r>
              <a:rPr lang="it-IT" sz="3200" dirty="0" smtClean="0">
                <a:solidFill>
                  <a:schemeClr val="bg1"/>
                </a:solidFill>
              </a:rPr>
              <a:t>Nel soggetto con patologie bronco-polmonari si osserva una ingravescente e progressiva disorganizzazione di tale profilo.</a:t>
            </a:r>
          </a:p>
          <a:p>
            <a:pPr marL="0" indent="0" algn="just" eaLnBrk="1" hangingPunct="1">
              <a:lnSpc>
                <a:spcPct val="90000"/>
              </a:lnSpc>
              <a:buNone/>
              <a:defRPr/>
            </a:pPr>
            <a:r>
              <a:rPr lang="it-IT" sz="3200" dirty="0" smtClean="0">
                <a:solidFill>
                  <a:schemeClr val="bg1"/>
                </a:solidFill>
              </a:rPr>
              <a:t>Questo meccanismo è, per la maggior parte, responsabile dell’ipossiemia che si determina nelle </a:t>
            </a:r>
            <a:r>
              <a:rPr lang="it-IT" sz="3200" dirty="0" smtClean="0">
                <a:solidFill>
                  <a:srgbClr val="FFFF66"/>
                </a:solidFill>
              </a:rPr>
              <a:t>patologie croniche ostruttive, nelle malattie interstiziali del polmone e nelle patologie vascolari come l’embolia polmonare.</a:t>
            </a:r>
          </a:p>
        </p:txBody>
      </p:sp>
    </p:spTree>
    <p:extLst>
      <p:ext uri="{BB962C8B-B14F-4D97-AF65-F5344CB8AC3E}">
        <p14:creationId xmlns:p14="http://schemas.microsoft.com/office/powerpoint/2010/main" val="83922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it-IT" b="1" dirty="0" smtClean="0">
                <a:solidFill>
                  <a:srgbClr val="FFFF00"/>
                </a:solidFill>
              </a:rPr>
              <a:t>SHUNT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109665"/>
            <a:ext cx="10839449" cy="1252536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3200" dirty="0" smtClean="0">
                <a:solidFill>
                  <a:schemeClr val="bg1"/>
                </a:solidFill>
              </a:rPr>
              <a:t>Una certa quota di sangue raggiunge il circolo arterioso dopo aver attraversato </a:t>
            </a:r>
            <a:r>
              <a:rPr lang="it-IT" sz="3200" dirty="0" smtClean="0">
                <a:solidFill>
                  <a:srgbClr val="FFFF66"/>
                </a:solidFill>
              </a:rPr>
              <a:t>regioni alveolari non ventilate</a:t>
            </a:r>
          </a:p>
        </p:txBody>
      </p:sp>
      <p:pic>
        <p:nvPicPr>
          <p:cNvPr id="38916" name="Picture 4" descr="manu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" r="2281"/>
          <a:stretch>
            <a:fillRect/>
          </a:stretch>
        </p:blipFill>
        <p:spPr>
          <a:xfrm>
            <a:off x="2063750" y="2708276"/>
            <a:ext cx="3600450" cy="37576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manu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56364" y="2708275"/>
            <a:ext cx="3400425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6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8200" y="250825"/>
            <a:ext cx="10515600" cy="110648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it-IT" b="1" smtClean="0">
                <a:solidFill>
                  <a:srgbClr val="FFFF00"/>
                </a:solidFill>
              </a:rPr>
              <a:t>SHUNT</a:t>
            </a:r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04900" y="1585913"/>
            <a:ext cx="10668000" cy="3843337"/>
          </a:xfrm>
        </p:spPr>
        <p:txBody>
          <a:bodyPr>
            <a:normAutofit/>
          </a:bodyPr>
          <a:lstStyle/>
          <a:p>
            <a:pPr marL="0" indent="0" algn="just" eaLnBrk="1" hangingPunct="1">
              <a:buNone/>
              <a:defRPr/>
            </a:pPr>
            <a:r>
              <a:rPr lang="it-IT" sz="3200" dirty="0" smtClean="0">
                <a:solidFill>
                  <a:srgbClr val="FFFF66"/>
                </a:solidFill>
              </a:rPr>
              <a:t>Shunt intrapolmonari</a:t>
            </a: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it-IT" sz="2800" dirty="0">
                <a:solidFill>
                  <a:schemeClr val="bg1"/>
                </a:solidFill>
              </a:rPr>
              <a:t>Settori polmonari non ventilatati ma perfusi, come ad esempio un </a:t>
            </a:r>
            <a:r>
              <a:rPr lang="it-IT" sz="2800" dirty="0">
                <a:solidFill>
                  <a:srgbClr val="FFFF66"/>
                </a:solidFill>
              </a:rPr>
              <a:t>lobo in fase di consolidamento polmonitico</a:t>
            </a: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it-IT" sz="2800" dirty="0">
                <a:solidFill>
                  <a:schemeClr val="bg1"/>
                </a:solidFill>
              </a:rPr>
              <a:t>Alterazioni da </a:t>
            </a:r>
            <a:r>
              <a:rPr lang="it-IT" sz="2800" dirty="0">
                <a:solidFill>
                  <a:srgbClr val="FFFF66"/>
                </a:solidFill>
              </a:rPr>
              <a:t>“</a:t>
            </a:r>
            <a:r>
              <a:rPr lang="it-IT" sz="2800" dirty="0" err="1">
                <a:solidFill>
                  <a:srgbClr val="FFFF66"/>
                </a:solidFill>
              </a:rPr>
              <a:t>distress</a:t>
            </a:r>
            <a:r>
              <a:rPr lang="it-IT" sz="2800" dirty="0">
                <a:solidFill>
                  <a:srgbClr val="FFFF66"/>
                </a:solidFill>
              </a:rPr>
              <a:t> respiratorio”</a:t>
            </a: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it-IT" sz="2800" dirty="0">
                <a:solidFill>
                  <a:schemeClr val="bg1"/>
                </a:solidFill>
              </a:rPr>
              <a:t>Fistole </a:t>
            </a:r>
            <a:r>
              <a:rPr lang="it-IT" sz="2800" dirty="0" err="1">
                <a:solidFill>
                  <a:schemeClr val="bg1"/>
                </a:solidFill>
              </a:rPr>
              <a:t>artero</a:t>
            </a:r>
            <a:r>
              <a:rPr lang="it-IT" sz="2800" dirty="0">
                <a:solidFill>
                  <a:schemeClr val="bg1"/>
                </a:solidFill>
              </a:rPr>
              <a:t>-venose, rare</a:t>
            </a:r>
          </a:p>
          <a:p>
            <a:pPr marL="0" indent="0" algn="just" eaLnBrk="1" hangingPunct="1">
              <a:buNone/>
              <a:defRPr/>
            </a:pPr>
            <a:r>
              <a:rPr lang="it-IT" sz="3200" dirty="0" smtClean="0">
                <a:solidFill>
                  <a:srgbClr val="FFFF66"/>
                </a:solidFill>
              </a:rPr>
              <a:t>Shunt </a:t>
            </a:r>
            <a:r>
              <a:rPr lang="it-IT" sz="3200" dirty="0" err="1" smtClean="0">
                <a:solidFill>
                  <a:srgbClr val="FFFF66"/>
                </a:solidFill>
              </a:rPr>
              <a:t>extrapolmonari</a:t>
            </a:r>
            <a:endParaRPr lang="it-IT" sz="3200" dirty="0" smtClean="0">
              <a:solidFill>
                <a:srgbClr val="FFFF66"/>
              </a:solidFill>
            </a:endParaRP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it-IT" sz="2800" dirty="0">
                <a:solidFill>
                  <a:schemeClr val="bg1"/>
                </a:solidFill>
              </a:rPr>
              <a:t>difetti del setto interatriale</a:t>
            </a: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it-IT" sz="2800" dirty="0">
                <a:solidFill>
                  <a:schemeClr val="bg1"/>
                </a:solidFill>
              </a:rPr>
              <a:t>difetti del setto interventricolare</a:t>
            </a:r>
          </a:p>
        </p:txBody>
      </p:sp>
    </p:spTree>
    <p:extLst>
      <p:ext uri="{BB962C8B-B14F-4D97-AF65-F5344CB8AC3E}">
        <p14:creationId xmlns:p14="http://schemas.microsoft.com/office/powerpoint/2010/main" val="112909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427038"/>
            <a:ext cx="8229600" cy="63341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it-IT" b="1" smtClean="0">
                <a:solidFill>
                  <a:srgbClr val="FFFF00"/>
                </a:solidFill>
              </a:rPr>
              <a:t>ALTERAZIONE DELLA DIFFUSIONE</a:t>
            </a:r>
          </a:p>
        </p:txBody>
      </p:sp>
      <p:sp>
        <p:nvSpPr>
          <p:cNvPr id="627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1050" y="1776413"/>
            <a:ext cx="11087100" cy="2681287"/>
          </a:xfrm>
        </p:spPr>
        <p:txBody>
          <a:bodyPr>
            <a:noAutofit/>
          </a:bodyPr>
          <a:lstStyle/>
          <a:p>
            <a:pPr marL="0" indent="0" eaLnBrk="1" hangingPunct="1">
              <a:buNone/>
              <a:defRPr/>
            </a:pPr>
            <a:r>
              <a:rPr lang="it-IT" sz="3200" dirty="0" smtClean="0">
                <a:solidFill>
                  <a:schemeClr val="bg1"/>
                </a:solidFill>
              </a:rPr>
              <a:t>Nelle patologie interstiziali la membrana può essere </a:t>
            </a:r>
            <a:r>
              <a:rPr lang="it-IT" sz="3200" dirty="0" smtClean="0">
                <a:solidFill>
                  <a:srgbClr val="FFFF66"/>
                </a:solidFill>
              </a:rPr>
              <a:t>ispessita</a:t>
            </a:r>
            <a:r>
              <a:rPr lang="it-IT" sz="3200" dirty="0" smtClean="0"/>
              <a:t> </a:t>
            </a:r>
            <a:r>
              <a:rPr lang="it-IT" sz="3200" dirty="0" smtClean="0">
                <a:solidFill>
                  <a:schemeClr val="bg1"/>
                </a:solidFill>
              </a:rPr>
              <a:t>e la diffusione ne risulta così</a:t>
            </a:r>
            <a:r>
              <a:rPr lang="it-IT" sz="3200" dirty="0" smtClean="0"/>
              <a:t> </a:t>
            </a:r>
            <a:r>
              <a:rPr lang="it-IT" sz="3200" dirty="0" smtClean="0">
                <a:solidFill>
                  <a:srgbClr val="FFFF66"/>
                </a:solidFill>
              </a:rPr>
              <a:t>rallentata</a:t>
            </a:r>
            <a:r>
              <a:rPr lang="it-IT" sz="3200" dirty="0" smtClean="0">
                <a:solidFill>
                  <a:schemeClr val="bg1"/>
                </a:solidFill>
              </a:rPr>
              <a:t>, contribuendo all’instaurarsi dell’ipossiemia.</a:t>
            </a:r>
          </a:p>
          <a:p>
            <a:pPr marL="0" indent="0" eaLnBrk="1" hangingPunct="1">
              <a:buNone/>
              <a:defRPr/>
            </a:pPr>
            <a:r>
              <a:rPr lang="it-IT" sz="3200" dirty="0" smtClean="0">
                <a:solidFill>
                  <a:srgbClr val="FFFF66"/>
                </a:solidFill>
              </a:rPr>
              <a:t>Patologie interstiziali</a:t>
            </a:r>
            <a:r>
              <a:rPr lang="it-IT" sz="3200" dirty="0" smtClean="0">
                <a:solidFill>
                  <a:schemeClr val="bg1"/>
                </a:solidFill>
              </a:rPr>
              <a:t>: polmonite interstiziale, fibrosi polmonare idiopatica, sarcoidosi, pneumoconiosi (asbestosi, silicosi, etc.), connettiviti (sclerodermia, artrite reumatoide, etc.), </a:t>
            </a:r>
            <a:r>
              <a:rPr lang="it-IT" sz="3200" dirty="0" err="1" smtClean="0">
                <a:solidFill>
                  <a:schemeClr val="bg1"/>
                </a:solidFill>
              </a:rPr>
              <a:t>vasculiti</a:t>
            </a:r>
            <a:r>
              <a:rPr lang="it-IT" sz="3200" dirty="0" smtClean="0">
                <a:solidFill>
                  <a:schemeClr val="bg1"/>
                </a:solidFill>
              </a:rPr>
              <a:t> (</a:t>
            </a:r>
            <a:r>
              <a:rPr lang="it-IT" sz="3200" dirty="0" err="1" smtClean="0">
                <a:solidFill>
                  <a:schemeClr val="bg1"/>
                </a:solidFill>
              </a:rPr>
              <a:t>Wegener</a:t>
            </a:r>
            <a:r>
              <a:rPr lang="it-IT" sz="3200" dirty="0" smtClean="0">
                <a:solidFill>
                  <a:schemeClr val="bg1"/>
                </a:solidFill>
              </a:rPr>
              <a:t>, </a:t>
            </a:r>
            <a:r>
              <a:rPr lang="it-IT" sz="3200" dirty="0" err="1" smtClean="0">
                <a:solidFill>
                  <a:schemeClr val="bg1"/>
                </a:solidFill>
              </a:rPr>
              <a:t>Churg</a:t>
            </a:r>
            <a:r>
              <a:rPr lang="it-IT" sz="3200" dirty="0" smtClean="0">
                <a:solidFill>
                  <a:schemeClr val="bg1"/>
                </a:solidFill>
              </a:rPr>
              <a:t> Strauss, etc.), etc. </a:t>
            </a:r>
          </a:p>
        </p:txBody>
      </p:sp>
    </p:spTree>
    <p:extLst>
      <p:ext uri="{BB962C8B-B14F-4D97-AF65-F5344CB8AC3E}">
        <p14:creationId xmlns:p14="http://schemas.microsoft.com/office/powerpoint/2010/main" val="159069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altLang="it-IT" b="1" smtClean="0">
                <a:solidFill>
                  <a:srgbClr val="FFFF00"/>
                </a:solidFill>
              </a:rPr>
              <a:t>Ipercapnia</a:t>
            </a:r>
            <a:endParaRPr lang="it-IT" altLang="it-IT" b="1" dirty="0" smtClean="0">
              <a:solidFill>
                <a:srgbClr val="FFFF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74864" y="1674813"/>
            <a:ext cx="8167687" cy="22685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it-IT" altLang="it-IT" dirty="0">
                <a:solidFill>
                  <a:srgbClr val="FFFF00"/>
                </a:solidFill>
                <a:cs typeface="Times New Roman" pitchFamily="18" charset="0"/>
              </a:rPr>
              <a:t>È sempre conseguenza </a:t>
            </a:r>
            <a:r>
              <a:rPr lang="it-IT" altLang="it-IT" dirty="0" smtClean="0">
                <a:solidFill>
                  <a:srgbClr val="FFFF00"/>
                </a:solidFill>
                <a:cs typeface="Times New Roman" pitchFamily="18" charset="0"/>
              </a:rPr>
              <a:t>dell’</a:t>
            </a:r>
            <a:r>
              <a:rPr lang="it-IT" altLang="it-IT" dirty="0" err="1" smtClean="0">
                <a:solidFill>
                  <a:srgbClr val="FFFF00"/>
                </a:solidFill>
                <a:cs typeface="Times New Roman" pitchFamily="18" charset="0"/>
              </a:rPr>
              <a:t>ipoventilazione</a:t>
            </a:r>
            <a:r>
              <a:rPr lang="it-IT" altLang="it-IT" dirty="0" smtClean="0">
                <a:solidFill>
                  <a:srgbClr val="FFFF00"/>
                </a:solidFill>
                <a:cs typeface="Times New Roman" pitchFamily="18" charset="0"/>
              </a:rPr>
              <a:t> e degli squilibri V/</a:t>
            </a:r>
            <a:r>
              <a:rPr lang="it-IT" altLang="it-IT" dirty="0" err="1" smtClean="0">
                <a:solidFill>
                  <a:srgbClr val="FFFF00"/>
                </a:solidFill>
                <a:cs typeface="Times New Roman" pitchFamily="18" charset="0"/>
              </a:rPr>
              <a:t>Q</a:t>
            </a:r>
            <a:r>
              <a:rPr lang="it-IT" altLang="it-IT" dirty="0" smtClean="0">
                <a:solidFill>
                  <a:srgbClr val="FFFF00"/>
                </a:solidFill>
                <a:cs typeface="Times New Roman" pitchFamily="18" charset="0"/>
              </a:rPr>
              <a:t>. </a:t>
            </a:r>
            <a:r>
              <a:rPr lang="it-IT" altLang="it-IT" dirty="0">
                <a:solidFill>
                  <a:schemeClr val="bg1"/>
                </a:solidFill>
                <a:cs typeface="Times New Roman" pitchFamily="18" charset="0"/>
              </a:rPr>
              <a:t>C</a:t>
            </a: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ompare </a:t>
            </a:r>
            <a:r>
              <a:rPr lang="it-IT" altLang="it-IT" dirty="0">
                <a:solidFill>
                  <a:schemeClr val="bg1"/>
                </a:solidFill>
                <a:cs typeface="Times New Roman" pitchFamily="18" charset="0"/>
              </a:rPr>
              <a:t>spesso come conseguenza di </a:t>
            </a: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prolungata </a:t>
            </a:r>
            <a:r>
              <a:rPr lang="it-IT" altLang="it-IT" dirty="0">
                <a:solidFill>
                  <a:schemeClr val="bg1"/>
                </a:solidFill>
                <a:cs typeface="Times New Roman" pitchFamily="18" charset="0"/>
              </a:rPr>
              <a:t>ipossiemia</a:t>
            </a:r>
            <a:endParaRPr lang="it-IT" altLang="it-IT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La </a:t>
            </a:r>
            <a:r>
              <a:rPr lang="it-IT" altLang="it-IT" dirty="0">
                <a:solidFill>
                  <a:schemeClr val="bg1"/>
                </a:solidFill>
                <a:cs typeface="Times New Roman" pitchFamily="18" charset="0"/>
              </a:rPr>
              <a:t>condizione di ipercapnia è definita da un livello di </a:t>
            </a:r>
            <a:r>
              <a:rPr lang="it-IT" altLang="it-IT" dirty="0">
                <a:solidFill>
                  <a:srgbClr val="FFFF00"/>
                </a:solidFill>
                <a:cs typeface="Times New Roman" pitchFamily="18" charset="0"/>
              </a:rPr>
              <a:t>PaCO</a:t>
            </a:r>
            <a:r>
              <a:rPr lang="it-IT" altLang="it-IT" sz="2400" dirty="0">
                <a:solidFill>
                  <a:srgbClr val="FFFF00"/>
                </a:solidFill>
                <a:cs typeface="Times New Roman" pitchFamily="18" charset="0"/>
              </a:rPr>
              <a:t>2</a:t>
            </a:r>
            <a:r>
              <a:rPr lang="it-IT" altLang="it-IT" dirty="0">
                <a:solidFill>
                  <a:srgbClr val="FFFF00"/>
                </a:solidFill>
                <a:cs typeface="Times New Roman" pitchFamily="18" charset="0"/>
              </a:rPr>
              <a:t> &gt;45 </a:t>
            </a:r>
            <a:r>
              <a:rPr lang="it-IT" altLang="it-IT" dirty="0" err="1" smtClean="0">
                <a:solidFill>
                  <a:srgbClr val="FFFF00"/>
                </a:solidFill>
                <a:cs typeface="Times New Roman" pitchFamily="18" charset="0"/>
              </a:rPr>
              <a:t>mmHg</a:t>
            </a:r>
            <a:endParaRPr lang="it-IT" altLang="it-IT" dirty="0" smtClean="0">
              <a:solidFill>
                <a:srgbClr val="FFFF00"/>
              </a:solidFill>
              <a:cs typeface="Times New Roman" pitchFamily="18" charset="0"/>
            </a:endParaRPr>
          </a:p>
          <a:p>
            <a:pPr>
              <a:defRPr/>
            </a:pP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La variabilità della PCO</a:t>
            </a:r>
            <a:r>
              <a:rPr lang="it-IT" altLang="it-IT" sz="2400" dirty="0" smtClean="0">
                <a:solidFill>
                  <a:schemeClr val="bg1"/>
                </a:solidFill>
                <a:cs typeface="Times New Roman" pitchFamily="18" charset="0"/>
              </a:rPr>
              <a:t>2</a:t>
            </a: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 nei soggetti normali è limitata</a:t>
            </a:r>
          </a:p>
          <a:p>
            <a:pPr>
              <a:defRPr/>
            </a:pPr>
            <a:r>
              <a:rPr lang="it-IT" altLang="it-IT" dirty="0" smtClean="0">
                <a:solidFill>
                  <a:schemeClr val="bg1"/>
                </a:solidFill>
                <a:cs typeface="Times New Roman" pitchFamily="18" charset="0"/>
              </a:rPr>
              <a:t>Se si dimezza la ventilazione alveolare la PCO2 raddoppia</a:t>
            </a:r>
          </a:p>
        </p:txBody>
      </p:sp>
    </p:spTree>
    <p:extLst>
      <p:ext uri="{BB962C8B-B14F-4D97-AF65-F5344CB8AC3E}">
        <p14:creationId xmlns:p14="http://schemas.microsoft.com/office/powerpoint/2010/main" val="182166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108326" y="250825"/>
            <a:ext cx="61436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altLang="it-IT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RIASSUMENDO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295400" y="1476375"/>
            <a:ext cx="100203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70000"/>
              </a:spcBef>
              <a:defRPr/>
            </a:pPr>
            <a:r>
              <a:rPr lang="it-IT" altLang="it-IT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L’ipossiemia</a:t>
            </a:r>
            <a:r>
              <a:rPr lang="it-IT" altLang="it-IT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alt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riduce l’efficienza dei muscoli respiratori</a:t>
            </a:r>
          </a:p>
          <a:p>
            <a:pPr>
              <a:spcBef>
                <a:spcPct val="70000"/>
              </a:spcBef>
              <a:defRPr/>
            </a:pPr>
            <a:r>
              <a:rPr lang="it-IT" altLang="it-IT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L’ipercapnia</a:t>
            </a:r>
            <a:r>
              <a:rPr lang="it-IT" altLang="it-IT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alt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è un importante segno clinico di </a:t>
            </a:r>
            <a:r>
              <a:rPr lang="it-IT" altLang="it-IT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gravità</a:t>
            </a:r>
          </a:p>
          <a:p>
            <a:pPr>
              <a:spcBef>
                <a:spcPct val="70000"/>
              </a:spcBef>
              <a:defRPr/>
            </a:pPr>
            <a:r>
              <a:rPr lang="it-IT" alt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it-IT" altLang="it-IT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’aumento </a:t>
            </a:r>
            <a:r>
              <a:rPr lang="it-IT" alt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della</a:t>
            </a:r>
            <a:r>
              <a:rPr lang="it-IT" altLang="it-IT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altLang="it-IT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frequenza respiratoria</a:t>
            </a:r>
            <a:r>
              <a:rPr lang="it-IT" alt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 la conseguente  fatica dei muscoli respiratori, riduce ulteriormente la ventilazione alveolare</a:t>
            </a:r>
          </a:p>
        </p:txBody>
      </p:sp>
    </p:spTree>
    <p:extLst>
      <p:ext uri="{BB962C8B-B14F-4D97-AF65-F5344CB8AC3E}">
        <p14:creationId xmlns:p14="http://schemas.microsoft.com/office/powerpoint/2010/main" val="851751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>
            <a:spLocks noChangeArrowheads="1"/>
          </p:cNvSpPr>
          <p:nvPr/>
        </p:nvSpPr>
        <p:spPr bwMode="auto">
          <a:xfrm>
            <a:off x="2268708" y="2349501"/>
            <a:ext cx="8280400" cy="3871913"/>
          </a:xfrm>
          <a:prstGeom prst="rect">
            <a:avLst/>
          </a:prstGeom>
          <a:gradFill rotWithShape="1">
            <a:gsLst>
              <a:gs pos="0">
                <a:srgbClr val="FFBE86"/>
              </a:gs>
              <a:gs pos="35001">
                <a:srgbClr val="FFD0AA"/>
              </a:gs>
              <a:gs pos="100000">
                <a:srgbClr val="FFEBDB"/>
              </a:gs>
            </a:gsLst>
            <a:lin ang="16200000" scaled="1"/>
          </a:gradFill>
          <a:ln w="9525">
            <a:solidFill>
              <a:srgbClr val="F69240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125982" name="cuore.AVI">
            <a:hlinkClick r:id="" action="ppaction://media"/>
          </p:cNvPr>
          <p:cNvPicPr>
            <a:picLocks noGrp="1" noRot="1" noChangeAspect="1" noChangeArrowheads="1"/>
          </p:cNvPicPr>
          <p:nvPr>
            <p:ph idx="4294967295"/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0625" y="2519363"/>
            <a:ext cx="2224087" cy="167005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5968" name="Rectangle 16"/>
          <p:cNvSpPr>
            <a:spLocks noChangeArrowheads="1"/>
          </p:cNvSpPr>
          <p:nvPr/>
        </p:nvSpPr>
        <p:spPr bwMode="auto">
          <a:xfrm>
            <a:off x="4712169" y="6436311"/>
            <a:ext cx="7249869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r" eaLnBrk="0" hangingPunct="0">
              <a:defRPr/>
            </a:pP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Roussos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C,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Koutsoukou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A.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Respiratory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failure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Eur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Respir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J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Suppl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 2003 </a:t>
            </a:r>
            <a:r>
              <a:rPr lang="it-IT" sz="16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Nov</a:t>
            </a:r>
            <a:r>
              <a:rPr lang="it-IT" sz="16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 47: 3s-14s</a:t>
            </a:r>
          </a:p>
        </p:txBody>
      </p:sp>
      <p:sp>
        <p:nvSpPr>
          <p:cNvPr id="125970" name="Text Box 18"/>
          <p:cNvSpPr txBox="1">
            <a:spLocks noChangeArrowheads="1"/>
          </p:cNvSpPr>
          <p:nvPr/>
        </p:nvSpPr>
        <p:spPr bwMode="auto">
          <a:xfrm>
            <a:off x="2380596" y="944567"/>
            <a:ext cx="8058150" cy="1357305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82305" tIns="41153" rIns="82305" bIns="41153" anchor="ctr">
            <a:spAutoFit/>
          </a:bodyPr>
          <a:lstStyle/>
          <a:p>
            <a:pPr algn="ctr" defTabSz="822325" eaLnBrk="0" hangingPunct="0">
              <a:lnSpc>
                <a:spcPct val="115000"/>
              </a:lnSpc>
              <a:defRPr/>
            </a:pPr>
            <a:r>
              <a:rPr lang="it-IT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  <a:reflection stA="0" endPos="0" dist="50800" dir="5400000" sy="-100000" algn="bl" rotWithShape="0"/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  <a:reflection stA="0" endPos="0" dist="50800" dir="5400000" sy="-100000" algn="bl" rotWithShape="0"/>
                </a:effectLst>
                <a:latin typeface="Times New Roman" charset="0"/>
                <a:ea typeface="Times New Roman" charset="0"/>
                <a:cs typeface="Times New Roman" charset="0"/>
              </a:rPr>
              <a:t>Può essere causata da un’alterazione che si realizza a livello di uno o più dei livelli che concorrono al complesso meccanismo della respirazione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  <a:reflection stA="0" endPos="0" dist="50800" dir="5400000" sy="-100000" algn="bl" rotWithShape="0"/>
                </a:effectLst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it-IT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  <a:reflection stA="0" endPos="0" dist="50800" dir="5400000" sy="-100000" algn="bl" rotWithShape="0"/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8441" name="Picture 19" descr="brainste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487" y="2517775"/>
            <a:ext cx="1620837" cy="167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20" descr="Resp_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233" y="2517775"/>
            <a:ext cx="16779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21" descr="erythrocyte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" r="10274"/>
          <a:stretch>
            <a:fillRect/>
          </a:stretch>
        </p:blipFill>
        <p:spPr bwMode="auto">
          <a:xfrm>
            <a:off x="4311650" y="4492625"/>
            <a:ext cx="1989138" cy="1500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22" descr="11465a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39" y="4492626"/>
            <a:ext cx="1876425" cy="1495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5" name="Text Box 23"/>
          <p:cNvSpPr txBox="1">
            <a:spLocks noChangeArrowheads="1"/>
          </p:cNvSpPr>
          <p:nvPr/>
        </p:nvSpPr>
        <p:spPr bwMode="auto">
          <a:xfrm>
            <a:off x="2487068" y="4157664"/>
            <a:ext cx="1554162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05" tIns="41153" rIns="82305" bIns="41153">
            <a:spAutoFit/>
          </a:bodyPr>
          <a:lstStyle>
            <a:lvl1pPr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it-IT" altLang="it-IT" sz="1100" b="1">
                <a:latin typeface="Arial" charset="0"/>
              </a:rPr>
              <a:t>Tronco encefalico</a:t>
            </a:r>
          </a:p>
        </p:txBody>
      </p:sp>
      <p:sp>
        <p:nvSpPr>
          <p:cNvPr id="18446" name="Text Box 24"/>
          <p:cNvSpPr txBox="1">
            <a:spLocks noChangeArrowheads="1"/>
          </p:cNvSpPr>
          <p:nvPr/>
        </p:nvSpPr>
        <p:spPr bwMode="auto">
          <a:xfrm>
            <a:off x="4310016" y="4157664"/>
            <a:ext cx="155257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05" tIns="41153" rIns="82305" bIns="41153">
            <a:spAutoFit/>
          </a:bodyPr>
          <a:lstStyle>
            <a:lvl1pPr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it-IT" altLang="it-IT" sz="1100" b="1">
                <a:latin typeface="Arial" charset="0"/>
              </a:rPr>
              <a:t>Gabbia toracica</a:t>
            </a:r>
          </a:p>
        </p:txBody>
      </p:sp>
      <p:sp>
        <p:nvSpPr>
          <p:cNvPr id="18447" name="Text Box 25"/>
          <p:cNvSpPr txBox="1">
            <a:spLocks noChangeArrowheads="1"/>
          </p:cNvSpPr>
          <p:nvPr/>
        </p:nvSpPr>
        <p:spPr bwMode="auto">
          <a:xfrm>
            <a:off x="6028127" y="4157664"/>
            <a:ext cx="19780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05" tIns="41153" rIns="82305" bIns="41153">
            <a:spAutoFit/>
          </a:bodyPr>
          <a:lstStyle>
            <a:lvl1pPr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it-IT" altLang="it-IT" sz="1100" b="1">
                <a:latin typeface="Arial" charset="0"/>
              </a:rPr>
              <a:t>Diffusione alveolo-capillare</a:t>
            </a:r>
          </a:p>
        </p:txBody>
      </p:sp>
      <p:sp>
        <p:nvSpPr>
          <p:cNvPr id="18448" name="Text Box 26"/>
          <p:cNvSpPr txBox="1">
            <a:spLocks noChangeArrowheads="1"/>
          </p:cNvSpPr>
          <p:nvPr/>
        </p:nvSpPr>
        <p:spPr bwMode="auto">
          <a:xfrm>
            <a:off x="8198948" y="4157664"/>
            <a:ext cx="216693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05" tIns="41153" rIns="82305" bIns="41153">
            <a:spAutoFit/>
          </a:bodyPr>
          <a:lstStyle>
            <a:lvl1pPr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it-IT" altLang="it-IT" sz="1100" b="1">
                <a:latin typeface="Arial" charset="0"/>
              </a:rPr>
              <a:t>Apparato cardio-circolatorio</a:t>
            </a:r>
          </a:p>
        </p:txBody>
      </p:sp>
      <p:sp>
        <p:nvSpPr>
          <p:cNvPr id="18449" name="Text Box 27"/>
          <p:cNvSpPr txBox="1">
            <a:spLocks noChangeArrowheads="1"/>
          </p:cNvSpPr>
          <p:nvPr/>
        </p:nvSpPr>
        <p:spPr bwMode="auto">
          <a:xfrm>
            <a:off x="4303713" y="5970589"/>
            <a:ext cx="19875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05" tIns="41153" rIns="82305" bIns="41153">
            <a:spAutoFit/>
          </a:bodyPr>
          <a:lstStyle>
            <a:lvl1pPr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it-IT" altLang="it-IT" sz="1100" b="1">
                <a:latin typeface="Arial" charset="0"/>
              </a:rPr>
              <a:t>Emazie (Hb)</a:t>
            </a:r>
          </a:p>
        </p:txBody>
      </p:sp>
      <p:sp>
        <p:nvSpPr>
          <p:cNvPr id="18450" name="Text Box 28"/>
          <p:cNvSpPr txBox="1">
            <a:spLocks noChangeArrowheads="1"/>
          </p:cNvSpPr>
          <p:nvPr/>
        </p:nvSpPr>
        <p:spPr bwMode="auto">
          <a:xfrm>
            <a:off x="6040438" y="5970589"/>
            <a:ext cx="2851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05" tIns="41153" rIns="82305" bIns="41153">
            <a:spAutoFit/>
          </a:bodyPr>
          <a:lstStyle>
            <a:lvl1pPr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defTabSz="822325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822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it-IT" altLang="it-IT" sz="1100" b="1">
                <a:latin typeface="Arial" charset="0"/>
              </a:rPr>
              <a:t>Mitocondri (resp. cellulare)</a:t>
            </a:r>
          </a:p>
        </p:txBody>
      </p:sp>
      <p:pic>
        <p:nvPicPr>
          <p:cNvPr id="18451" name="Picture 29" descr="diffusion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" r="1013" b="4391"/>
          <a:stretch>
            <a:fillRect/>
          </a:stretch>
        </p:blipFill>
        <p:spPr bwMode="auto">
          <a:xfrm>
            <a:off x="6042306" y="2519363"/>
            <a:ext cx="1976437" cy="1662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53" name="Rectangle 32"/>
          <p:cNvSpPr>
            <a:spLocks noChangeArrowheads="1"/>
          </p:cNvSpPr>
          <p:nvPr/>
        </p:nvSpPr>
        <p:spPr bwMode="auto">
          <a:xfrm>
            <a:off x="4086226" y="2513013"/>
            <a:ext cx="1693863" cy="1681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endParaRPr lang="it-IT" altLang="it-IT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222944" y="159949"/>
            <a:ext cx="8397848" cy="71484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Insufficienza respiratoria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5989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59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59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59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982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598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97373" y="2704000"/>
            <a:ext cx="7772400" cy="75444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Quadro clinico</a:t>
            </a:r>
            <a:endParaRPr lang="it-IT" sz="40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9086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903856"/>
            <a:ext cx="8458200" cy="4538508"/>
          </a:xfrm>
        </p:spPr>
        <p:txBody>
          <a:bodyPr>
            <a:normAutofit/>
          </a:bodyPr>
          <a:lstStyle/>
          <a:p>
            <a:pPr eaLnBrk="1" hangingPunct="1">
              <a:buFont typeface="Wingdings" charset="2"/>
              <a:buChar char="Ø"/>
              <a:defRPr/>
            </a:pP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Cianosi</a:t>
            </a:r>
          </a:p>
          <a:p>
            <a:pPr eaLnBrk="1" hangingPunct="1">
              <a:buFont typeface="Wingdings" charset="2"/>
              <a:buChar char="Ø"/>
              <a:defRPr/>
            </a:pP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Tachicardia (per aumento della portata cardiaca)</a:t>
            </a:r>
          </a:p>
          <a:p>
            <a:pPr eaLnBrk="1" hangingPunct="1">
              <a:buFont typeface="Wingdings" charset="2"/>
              <a:buChar char="Ø"/>
              <a:defRPr/>
            </a:pP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Dispnea con tachipnea</a:t>
            </a:r>
          </a:p>
          <a:p>
            <a:pPr eaLnBrk="1" hangingPunct="1">
              <a:buFont typeface="Wingdings" charset="2"/>
              <a:buChar char="Ø"/>
              <a:defRPr/>
            </a:pP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Turbe neurologiche (attenzione, umore, incoordinazione motoria, agitazione psicomotoria, insonnia)</a:t>
            </a:r>
          </a:p>
          <a:p>
            <a:pPr eaLnBrk="1" hangingPunct="1">
              <a:buFont typeface="Wingdings" charset="2"/>
              <a:buChar char="Ø"/>
              <a:defRPr/>
            </a:pP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Aumento </a:t>
            </a:r>
            <a:r>
              <a:rPr lang="it-IT" sz="2400" dirty="0" err="1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</a:t>
            </a: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polmonare </a:t>
            </a:r>
          </a:p>
          <a:p>
            <a:pPr eaLnBrk="1" hangingPunct="1">
              <a:buFont typeface="Wingdings" charset="2"/>
              <a:buChar char="Ø"/>
              <a:defRPr/>
            </a:pP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Poliglobulia (nell’ipossiemia cronica)</a:t>
            </a:r>
          </a:p>
          <a:p>
            <a:pPr eaLnBrk="1" hangingPunct="1">
              <a:buFont typeface="Wingdings" charset="2"/>
              <a:buChar char="Ø"/>
              <a:defRPr/>
            </a:pPr>
            <a:r>
              <a:rPr lang="it-IT" sz="24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Cuore polmonare cronico (nell’ipossiemia cronica)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97374" y="381866"/>
            <a:ext cx="7772400" cy="96202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Segni e sintomi </a:t>
            </a:r>
            <a:r>
              <a:rPr lang="it-IT" sz="40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 Ipossiemia</a:t>
            </a:r>
            <a:endParaRPr lang="it-IT" sz="40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8612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1" name="Rectangle 1027"/>
          <p:cNvSpPr>
            <a:spLocks noGrp="1" noChangeArrowheads="1"/>
          </p:cNvSpPr>
          <p:nvPr>
            <p:ph idx="1"/>
          </p:nvPr>
        </p:nvSpPr>
        <p:spPr>
          <a:xfrm>
            <a:off x="1981200" y="1683141"/>
            <a:ext cx="8229600" cy="4764959"/>
          </a:xfrm>
        </p:spPr>
        <p:txBody>
          <a:bodyPr>
            <a:normAutofit/>
          </a:bodyPr>
          <a:lstStyle/>
          <a:p>
            <a:pPr eaLnBrk="1" hangingPunct="1">
              <a:buFont typeface="Wingdings" charset="2"/>
              <a:buChar char="Ø"/>
              <a:defRPr/>
            </a:pPr>
            <a:r>
              <a:rPr lang="it-IT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Encefalopatia </a:t>
            </a:r>
            <a:r>
              <a:rPr lang="it-IT" dirty="0" err="1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ipercapnica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: quadro neurologico che si instaura in corso di IR, causato dalla sofferenza dell’encefalo a causa dell’ipossia, ma soprattutto dell’ipercapnia. </a:t>
            </a:r>
            <a:endParaRPr lang="it-IT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eaLnBrk="1" hangingPunct="1">
              <a:buNone/>
              <a:defRPr/>
            </a:pPr>
            <a:endParaRPr lang="it-IT" dirty="0" smtClean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1">
              <a:buClr>
                <a:schemeClr val="tx1"/>
              </a:buClr>
              <a:buFont typeface="Wingdings" charset="2"/>
              <a:buChar char="Ø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Turbe della coscienza (attenzione, orientamento, comprensione, percezione, vigilanza)</a:t>
            </a:r>
          </a:p>
          <a:p>
            <a:pPr lvl="1">
              <a:buClr>
                <a:schemeClr val="tx1"/>
              </a:buClr>
              <a:buFont typeface="Wingdings" charset="2"/>
              <a:buChar char="Ø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Turbe motorie (tremori, </a:t>
            </a:r>
            <a:r>
              <a:rPr lang="it-IT" dirty="0" err="1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asterixis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it-IT" dirty="0" err="1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mioclono</a:t>
            </a: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multifocale)</a:t>
            </a:r>
          </a:p>
          <a:p>
            <a:pPr marL="457200" lvl="1" indent="0">
              <a:buClr>
                <a:schemeClr val="tx1"/>
              </a:buClr>
              <a:buNone/>
              <a:defRPr/>
            </a:pPr>
            <a:endParaRPr lang="it-IT" dirty="0" smtClean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>
              <a:buFont typeface="Wingdings" charset="2"/>
              <a:buChar char="Ø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Stupor</a:t>
            </a:r>
          </a:p>
          <a:p>
            <a:pPr eaLnBrk="1" hangingPunct="1">
              <a:buFont typeface="Wingdings" charset="2"/>
              <a:buChar char="Ø"/>
              <a:defRPr/>
            </a:pPr>
            <a:r>
              <a:rPr lang="it-IT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Coma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97374" y="243321"/>
            <a:ext cx="7772400" cy="96202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Segni e sintomi di Ipercapnia</a:t>
            </a:r>
          </a:p>
        </p:txBody>
      </p:sp>
    </p:spTree>
    <p:extLst>
      <p:ext uri="{BB962C8B-B14F-4D97-AF65-F5344CB8AC3E}">
        <p14:creationId xmlns:p14="http://schemas.microsoft.com/office/powerpoint/2010/main" val="331700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7" name="AutoShape 3"/>
          <p:cNvSpPr>
            <a:spLocks noChangeArrowheads="1"/>
          </p:cNvSpPr>
          <p:nvPr/>
        </p:nvSpPr>
        <p:spPr bwMode="auto">
          <a:xfrm rot="-3421620">
            <a:off x="5312570" y="-199231"/>
            <a:ext cx="1171575" cy="8101013"/>
          </a:xfrm>
          <a:prstGeom prst="downArrow">
            <a:avLst>
              <a:gd name="adj1" fmla="val 50000"/>
              <a:gd name="adj2" fmla="val 172866"/>
            </a:avLst>
          </a:prstGeom>
          <a:gradFill rotWithShape="1">
            <a:gsLst>
              <a:gs pos="0">
                <a:srgbClr val="003366"/>
              </a:gs>
              <a:gs pos="100000">
                <a:srgbClr val="003366">
                  <a:gamma/>
                  <a:tint val="73725"/>
                  <a:invGamma/>
                </a:srgbClr>
              </a:gs>
            </a:gsLst>
            <a:lin ang="5400000" scaled="1"/>
          </a:gradFill>
          <a:ln w="9525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25668" name="Text Box 4"/>
          <p:cNvSpPr txBox="1">
            <a:spLocks noChangeArrowheads="1"/>
          </p:cNvSpPr>
          <p:nvPr/>
        </p:nvSpPr>
        <p:spPr bwMode="auto">
          <a:xfrm>
            <a:off x="1761628" y="1219201"/>
            <a:ext cx="6575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3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pH</a:t>
            </a:r>
            <a:endParaRPr lang="it-IT" sz="3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25669" name="Text Box 5"/>
          <p:cNvSpPr txBox="1">
            <a:spLocks noChangeArrowheads="1"/>
          </p:cNvSpPr>
          <p:nvPr/>
        </p:nvSpPr>
        <p:spPr bwMode="auto">
          <a:xfrm>
            <a:off x="5951538" y="3917950"/>
            <a:ext cx="593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7.15</a:t>
            </a:r>
          </a:p>
        </p:txBody>
      </p:sp>
      <p:sp>
        <p:nvSpPr>
          <p:cNvPr id="625670" name="Text Box 6"/>
          <p:cNvSpPr txBox="1">
            <a:spLocks noChangeArrowheads="1"/>
          </p:cNvSpPr>
          <p:nvPr/>
        </p:nvSpPr>
        <p:spPr bwMode="auto">
          <a:xfrm>
            <a:off x="7751763" y="5084763"/>
            <a:ext cx="593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7.10</a:t>
            </a:r>
          </a:p>
        </p:txBody>
      </p:sp>
      <p:sp>
        <p:nvSpPr>
          <p:cNvPr id="625671" name="Text Box 7"/>
          <p:cNvSpPr txBox="1">
            <a:spLocks noChangeArrowheads="1"/>
          </p:cNvSpPr>
          <p:nvPr/>
        </p:nvSpPr>
        <p:spPr bwMode="auto">
          <a:xfrm>
            <a:off x="2786063" y="1844675"/>
            <a:ext cx="593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7.30</a:t>
            </a:r>
          </a:p>
        </p:txBody>
      </p:sp>
      <p:sp>
        <p:nvSpPr>
          <p:cNvPr id="625672" name="Text Box 8"/>
          <p:cNvSpPr txBox="1">
            <a:spLocks noChangeArrowheads="1"/>
          </p:cNvSpPr>
          <p:nvPr/>
        </p:nvSpPr>
        <p:spPr bwMode="auto">
          <a:xfrm>
            <a:off x="4295775" y="2852738"/>
            <a:ext cx="593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7.25</a:t>
            </a:r>
          </a:p>
        </p:txBody>
      </p:sp>
      <p:sp>
        <p:nvSpPr>
          <p:cNvPr id="625673" name="Rectangle 9"/>
          <p:cNvSpPr>
            <a:spLocks noChangeArrowheads="1"/>
          </p:cNvSpPr>
          <p:nvPr/>
        </p:nvSpPr>
        <p:spPr bwMode="auto">
          <a:xfrm>
            <a:off x="1847850" y="2349500"/>
            <a:ext cx="1131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Tachipnea</a:t>
            </a:r>
          </a:p>
        </p:txBody>
      </p:sp>
      <p:sp>
        <p:nvSpPr>
          <p:cNvPr id="625674" name="Rectangle 10"/>
          <p:cNvSpPr>
            <a:spLocks noChangeArrowheads="1"/>
          </p:cNvSpPr>
          <p:nvPr/>
        </p:nvSpPr>
        <p:spPr bwMode="auto">
          <a:xfrm>
            <a:off x="3798344" y="1773238"/>
            <a:ext cx="3457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dirty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Rallentamento mentale, cefalea</a:t>
            </a:r>
          </a:p>
        </p:txBody>
      </p:sp>
      <p:sp>
        <p:nvSpPr>
          <p:cNvPr id="625675" name="Rectangle 11"/>
          <p:cNvSpPr>
            <a:spLocks noChangeArrowheads="1"/>
          </p:cNvSpPr>
          <p:nvPr/>
        </p:nvSpPr>
        <p:spPr bwMode="auto">
          <a:xfrm>
            <a:off x="1833564" y="5827714"/>
            <a:ext cx="2873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3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Sintomi respiratori</a:t>
            </a:r>
          </a:p>
        </p:txBody>
      </p:sp>
      <p:sp>
        <p:nvSpPr>
          <p:cNvPr id="625676" name="Rectangle 12"/>
          <p:cNvSpPr>
            <a:spLocks noChangeArrowheads="1"/>
          </p:cNvSpPr>
          <p:nvPr/>
        </p:nvSpPr>
        <p:spPr bwMode="auto">
          <a:xfrm>
            <a:off x="7464425" y="1336675"/>
            <a:ext cx="3005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Sintomi neurologici</a:t>
            </a:r>
          </a:p>
        </p:txBody>
      </p:sp>
      <p:sp>
        <p:nvSpPr>
          <p:cNvPr id="625677" name="Rectangle 13"/>
          <p:cNvSpPr>
            <a:spLocks noChangeArrowheads="1"/>
          </p:cNvSpPr>
          <p:nvPr/>
        </p:nvSpPr>
        <p:spPr bwMode="auto">
          <a:xfrm>
            <a:off x="1992313" y="3349625"/>
            <a:ext cx="2421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Respiro superficiale &gt;30</a:t>
            </a:r>
          </a:p>
        </p:txBody>
      </p:sp>
      <p:sp>
        <p:nvSpPr>
          <p:cNvPr id="625678" name="Rectangle 14"/>
          <p:cNvSpPr>
            <a:spLocks noChangeArrowheads="1"/>
          </p:cNvSpPr>
          <p:nvPr/>
        </p:nvSpPr>
        <p:spPr bwMode="auto">
          <a:xfrm>
            <a:off x="5199064" y="2708275"/>
            <a:ext cx="44663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Encefalopatia ipercapnica (turbe di coscienza)</a:t>
            </a:r>
          </a:p>
        </p:txBody>
      </p:sp>
      <p:sp>
        <p:nvSpPr>
          <p:cNvPr id="625679" name="Rectangle 15"/>
          <p:cNvSpPr>
            <a:spLocks noChangeArrowheads="1"/>
          </p:cNvSpPr>
          <p:nvPr/>
        </p:nvSpPr>
        <p:spPr bwMode="auto">
          <a:xfrm>
            <a:off x="3079601" y="4327526"/>
            <a:ext cx="3254674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buClr>
                <a:srgbClr val="FFCC00"/>
              </a:buClr>
              <a:buSzTx/>
              <a:defRPr/>
            </a:pPr>
            <a:r>
              <a:rPr lang="it-IT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Fatica muscoli respiratori </a:t>
            </a:r>
          </a:p>
          <a:p>
            <a:pPr algn="ctr">
              <a:lnSpc>
                <a:spcPct val="85000"/>
              </a:lnSpc>
              <a:buClr>
                <a:srgbClr val="FFCC00"/>
              </a:buClr>
              <a:buSzTx/>
              <a:defRPr/>
            </a:pPr>
            <a:r>
              <a:rPr lang="it-IT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(respiro paradosso, o alternante)</a:t>
            </a:r>
          </a:p>
        </p:txBody>
      </p:sp>
      <p:sp>
        <p:nvSpPr>
          <p:cNvPr id="625680" name="Rectangle 16"/>
          <p:cNvSpPr>
            <a:spLocks noChangeArrowheads="1"/>
          </p:cNvSpPr>
          <p:nvPr/>
        </p:nvSpPr>
        <p:spPr bwMode="auto">
          <a:xfrm>
            <a:off x="6959601" y="3644901"/>
            <a:ext cx="2988703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  <a:buClr>
                <a:srgbClr val="FFCC00"/>
              </a:buClr>
              <a:buSzTx/>
              <a:defRPr/>
            </a:pPr>
            <a:r>
              <a:rPr lang="it-IT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Encefalopatia ipercapnica </a:t>
            </a:r>
          </a:p>
          <a:p>
            <a:pPr>
              <a:lnSpc>
                <a:spcPct val="85000"/>
              </a:lnSpc>
              <a:buClr>
                <a:srgbClr val="FFCC00"/>
              </a:buClr>
              <a:buSzTx/>
              <a:defRPr/>
            </a:pPr>
            <a:r>
              <a:rPr lang="it-IT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(turbe di coscienza e motorie)</a:t>
            </a:r>
          </a:p>
        </p:txBody>
      </p:sp>
      <p:sp>
        <p:nvSpPr>
          <p:cNvPr id="625681" name="Rectangle 17"/>
          <p:cNvSpPr>
            <a:spLocks noChangeArrowheads="1"/>
          </p:cNvSpPr>
          <p:nvPr/>
        </p:nvSpPr>
        <p:spPr bwMode="auto">
          <a:xfrm>
            <a:off x="6624638" y="5589588"/>
            <a:ext cx="1247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Bradipnea</a:t>
            </a:r>
          </a:p>
        </p:txBody>
      </p:sp>
      <p:sp>
        <p:nvSpPr>
          <p:cNvPr id="625682" name="Rectangle 18"/>
          <p:cNvSpPr>
            <a:spLocks noChangeArrowheads="1"/>
          </p:cNvSpPr>
          <p:nvPr/>
        </p:nvSpPr>
        <p:spPr bwMode="auto">
          <a:xfrm>
            <a:off x="8688389" y="5048250"/>
            <a:ext cx="15538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Stupor, coma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097374" y="160192"/>
            <a:ext cx="7772400" cy="96202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Progressione clinica dell’IR</a:t>
            </a:r>
          </a:p>
        </p:txBody>
      </p:sp>
    </p:spTree>
    <p:extLst>
      <p:ext uri="{BB962C8B-B14F-4D97-AF65-F5344CB8AC3E}">
        <p14:creationId xmlns:p14="http://schemas.microsoft.com/office/powerpoint/2010/main" val="5499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>
            <a:spLocks noChangeArrowheads="1"/>
          </p:cNvSpPr>
          <p:nvPr/>
        </p:nvSpPr>
        <p:spPr bwMode="auto">
          <a:xfrm>
            <a:off x="2345284" y="341920"/>
            <a:ext cx="7704137" cy="707886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4000" dirty="0">
                <a:solidFill>
                  <a:schemeClr val="lt1"/>
                </a:solidFill>
              </a:rPr>
              <a:t>Conseguenze </a:t>
            </a:r>
            <a:r>
              <a:rPr lang="it-IT" sz="4000" smtClean="0">
                <a:solidFill>
                  <a:schemeClr val="lt1"/>
                </a:solidFill>
              </a:rPr>
              <a:t>cliniche dell’IR</a:t>
            </a:r>
            <a:endParaRPr lang="it-IT" sz="4000" dirty="0">
              <a:solidFill>
                <a:schemeClr val="lt1"/>
              </a:solidFill>
            </a:endParaRPr>
          </a:p>
        </p:txBody>
      </p:sp>
      <p:sp>
        <p:nvSpPr>
          <p:cNvPr id="3" name="CasellaDiTesto 2"/>
          <p:cNvSpPr txBox="1">
            <a:spLocks noChangeArrowheads="1"/>
          </p:cNvSpPr>
          <p:nvPr/>
        </p:nvSpPr>
        <p:spPr bwMode="auto">
          <a:xfrm>
            <a:off x="1758079" y="1643236"/>
            <a:ext cx="8856663" cy="44012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marL="457200" indent="-457200" algn="just">
              <a:buFont typeface="Wingdings" charset="2"/>
              <a:buChar char="ü"/>
            </a:pPr>
            <a:r>
              <a:rPr lang="it-IT" altLang="it-I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 Ipertensione </a:t>
            </a:r>
            <a:r>
              <a:rPr lang="it-IT" altLang="it-IT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polmonare e Cuore polmonare cronico</a:t>
            </a:r>
            <a:endParaRPr lang="it-IT" altLang="it-IT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 algn="just">
              <a:buFont typeface="Wingdings" charset="2"/>
              <a:buChar char="ü"/>
            </a:pPr>
            <a:endParaRPr lang="it-IT" altLang="it-IT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 algn="just">
              <a:buFont typeface="Wingdings" charset="2"/>
              <a:buChar char="ü"/>
            </a:pPr>
            <a:r>
              <a:rPr lang="it-IT" altLang="it-I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 Policitemia</a:t>
            </a:r>
          </a:p>
          <a:p>
            <a:pPr marL="457200" indent="-457200" algn="just">
              <a:buFont typeface="Wingdings" charset="2"/>
              <a:buChar char="ü"/>
            </a:pPr>
            <a:endParaRPr lang="it-IT" altLang="it-IT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 algn="just">
              <a:buFont typeface="Wingdings" charset="2"/>
              <a:buChar char="ü"/>
            </a:pPr>
            <a:r>
              <a:rPr lang="it-IT" altLang="it-I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Infiammazione Sistemica</a:t>
            </a:r>
          </a:p>
          <a:p>
            <a:pPr marL="457200" indent="-457200" algn="just">
              <a:buFont typeface="Wingdings" charset="2"/>
              <a:buChar char="ü"/>
            </a:pPr>
            <a:endParaRPr lang="it-IT" altLang="it-IT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 algn="just">
              <a:buFont typeface="Wingdings" charset="2"/>
              <a:buChar char="ü"/>
            </a:pPr>
            <a:r>
              <a:rPr lang="it-IT" altLang="it-I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Disfunzione dei muscoli scheletrici</a:t>
            </a:r>
          </a:p>
          <a:p>
            <a:pPr marL="457200" indent="-457200" algn="just">
              <a:buFont typeface="Wingdings" charset="2"/>
              <a:buChar char="ü"/>
            </a:pPr>
            <a:endParaRPr lang="it-IT" altLang="it-IT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 algn="just">
              <a:buFont typeface="Wingdings" charset="2"/>
              <a:buChar char="ü"/>
            </a:pPr>
            <a:r>
              <a:rPr lang="it-IT" altLang="it-I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Disfunzioni </a:t>
            </a:r>
            <a:r>
              <a:rPr lang="it-IT" altLang="it-IT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neurocognitive</a:t>
            </a:r>
            <a:endParaRPr lang="it-IT" altLang="it-IT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 algn="just">
              <a:buFont typeface="Wingdings" charset="2"/>
              <a:buChar char="ü"/>
            </a:pPr>
            <a:endParaRPr lang="it-IT" altLang="it-IT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01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sz="quarter" idx="1"/>
          </p:nvPr>
        </p:nvSpPr>
        <p:spPr>
          <a:xfrm>
            <a:off x="1991545" y="993228"/>
            <a:ext cx="8280919" cy="2250769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r>
              <a:rPr lang="it-IT" altLang="it-IT" dirty="0" smtClean="0">
                <a:solidFill>
                  <a:schemeClr val="bg1"/>
                </a:solidFill>
              </a:rPr>
              <a:t>Si </a:t>
            </a:r>
            <a:r>
              <a:rPr lang="it-IT" altLang="it-IT" dirty="0">
                <a:solidFill>
                  <a:schemeClr val="bg1"/>
                </a:solidFill>
              </a:rPr>
              <a:t>definisce </a:t>
            </a:r>
            <a:r>
              <a:rPr lang="it-IT" altLang="it-IT" dirty="0" smtClean="0">
                <a:solidFill>
                  <a:schemeClr val="bg1"/>
                </a:solidFill>
              </a:rPr>
              <a:t>IP </a:t>
            </a:r>
            <a:r>
              <a:rPr lang="it-IT" altLang="it-IT" dirty="0">
                <a:solidFill>
                  <a:schemeClr val="bg1"/>
                </a:solidFill>
              </a:rPr>
              <a:t>un incremento della pressione arteriosa polmonare (</a:t>
            </a:r>
            <a:r>
              <a:rPr lang="it-IT" altLang="it-IT" dirty="0" err="1">
                <a:solidFill>
                  <a:schemeClr val="bg1"/>
                </a:solidFill>
              </a:rPr>
              <a:t>Pulmonary</a:t>
            </a:r>
            <a:r>
              <a:rPr lang="it-IT" altLang="it-IT" dirty="0">
                <a:solidFill>
                  <a:schemeClr val="bg1"/>
                </a:solidFill>
              </a:rPr>
              <a:t> </a:t>
            </a:r>
            <a:r>
              <a:rPr lang="it-IT" altLang="it-IT" dirty="0" err="1">
                <a:solidFill>
                  <a:schemeClr val="bg1"/>
                </a:solidFill>
              </a:rPr>
              <a:t>Arterial</a:t>
            </a:r>
            <a:r>
              <a:rPr lang="it-IT" altLang="it-IT" dirty="0">
                <a:solidFill>
                  <a:schemeClr val="bg1"/>
                </a:solidFill>
              </a:rPr>
              <a:t> Pressure, PAP) media ≥ 25 </a:t>
            </a:r>
            <a:r>
              <a:rPr lang="it-IT" altLang="it-IT" dirty="0" err="1">
                <a:solidFill>
                  <a:schemeClr val="bg1"/>
                </a:solidFill>
              </a:rPr>
              <a:t>mmHg</a:t>
            </a:r>
            <a:r>
              <a:rPr lang="it-IT" altLang="it-IT" dirty="0">
                <a:solidFill>
                  <a:schemeClr val="bg1"/>
                </a:solidFill>
              </a:rPr>
              <a:t> a riposo misurata tramite cateterismo cardiaco destro. Sulla base dei valori di pressione </a:t>
            </a:r>
            <a:r>
              <a:rPr lang="it-IT" altLang="it-IT" dirty="0" smtClean="0">
                <a:solidFill>
                  <a:schemeClr val="bg1"/>
                </a:solidFill>
              </a:rPr>
              <a:t>a </a:t>
            </a:r>
            <a:r>
              <a:rPr lang="it-IT" altLang="it-IT" dirty="0">
                <a:solidFill>
                  <a:schemeClr val="bg1"/>
                </a:solidFill>
              </a:rPr>
              <a:t>catetere incuneato (</a:t>
            </a:r>
            <a:r>
              <a:rPr lang="it-IT" altLang="it-IT" dirty="0" err="1">
                <a:solidFill>
                  <a:schemeClr val="bg1"/>
                </a:solidFill>
              </a:rPr>
              <a:t>Pulmonary</a:t>
            </a:r>
            <a:r>
              <a:rPr lang="it-IT" altLang="it-IT" dirty="0">
                <a:solidFill>
                  <a:schemeClr val="bg1"/>
                </a:solidFill>
              </a:rPr>
              <a:t> </a:t>
            </a:r>
            <a:r>
              <a:rPr lang="it-IT" altLang="it-IT" dirty="0" err="1">
                <a:solidFill>
                  <a:schemeClr val="bg1"/>
                </a:solidFill>
              </a:rPr>
              <a:t>Wedge</a:t>
            </a:r>
            <a:r>
              <a:rPr lang="it-IT" altLang="it-IT" dirty="0">
                <a:solidFill>
                  <a:schemeClr val="bg1"/>
                </a:solidFill>
              </a:rPr>
              <a:t> Pressure, PWP) </a:t>
            </a:r>
            <a:r>
              <a:rPr lang="it-IT" altLang="it-IT" dirty="0" smtClean="0">
                <a:solidFill>
                  <a:schemeClr val="bg1"/>
                </a:solidFill>
              </a:rPr>
              <a:t>l’IP si distingue in </a:t>
            </a:r>
            <a:r>
              <a:rPr lang="it-IT" altLang="it-IT" dirty="0" err="1">
                <a:solidFill>
                  <a:schemeClr val="bg1"/>
                </a:solidFill>
              </a:rPr>
              <a:t>pre</a:t>
            </a:r>
            <a:r>
              <a:rPr lang="it-IT" altLang="it-IT" dirty="0">
                <a:solidFill>
                  <a:schemeClr val="bg1"/>
                </a:solidFill>
              </a:rPr>
              <a:t>-capillare (PWP </a:t>
            </a:r>
            <a:r>
              <a:rPr lang="it-IT" altLang="it-IT" dirty="0">
                <a:solidFill>
                  <a:schemeClr val="bg1"/>
                </a:solidFill>
                <a:sym typeface="Symbol" charset="2"/>
              </a:rPr>
              <a:t></a:t>
            </a:r>
            <a:r>
              <a:rPr lang="it-IT" altLang="it-IT" dirty="0">
                <a:solidFill>
                  <a:schemeClr val="bg1"/>
                </a:solidFill>
              </a:rPr>
              <a:t> 15 </a:t>
            </a:r>
            <a:r>
              <a:rPr lang="it-IT" altLang="it-IT" dirty="0" err="1">
                <a:solidFill>
                  <a:schemeClr val="bg1"/>
                </a:solidFill>
              </a:rPr>
              <a:t>mmHg</a:t>
            </a:r>
            <a:r>
              <a:rPr lang="it-IT" altLang="it-IT" dirty="0">
                <a:solidFill>
                  <a:schemeClr val="bg1"/>
                </a:solidFill>
              </a:rPr>
              <a:t>) e post-capillare (PWP &gt; 15 </a:t>
            </a:r>
            <a:r>
              <a:rPr lang="it-IT" altLang="it-IT" dirty="0" err="1">
                <a:solidFill>
                  <a:schemeClr val="bg1"/>
                </a:solidFill>
              </a:rPr>
              <a:t>mmHg</a:t>
            </a:r>
            <a:r>
              <a:rPr lang="it-IT" altLang="it-IT" dirty="0" smtClean="0">
                <a:solidFill>
                  <a:schemeClr val="bg1"/>
                </a:solidFill>
              </a:rPr>
              <a:t>)</a:t>
            </a:r>
            <a:endParaRPr lang="it-IT" altLang="it-IT" dirty="0">
              <a:solidFill>
                <a:schemeClr val="bg1"/>
              </a:solidFill>
            </a:endParaRPr>
          </a:p>
        </p:txBody>
      </p:sp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2424114" y="220720"/>
            <a:ext cx="7704137" cy="584775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3200" dirty="0">
                <a:solidFill>
                  <a:schemeClr val="lt1"/>
                </a:solidFill>
              </a:rPr>
              <a:t>Ipertensione Polmonare</a:t>
            </a:r>
          </a:p>
        </p:txBody>
      </p:sp>
      <p:pic>
        <p:nvPicPr>
          <p:cNvPr id="28677" name="Picture 2" descr="untitled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851" y="3243997"/>
            <a:ext cx="5095332" cy="361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181" y="3243997"/>
            <a:ext cx="4806977" cy="361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81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399338" y="1706563"/>
            <a:ext cx="2800350" cy="36933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Chronic hypoxia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200400" y="2773363"/>
            <a:ext cx="4648200" cy="369332"/>
          </a:xfrm>
          <a:prstGeom prst="rect">
            <a:avLst/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GB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Pulmonary vasoconstriction</a:t>
            </a:r>
          </a:p>
        </p:txBody>
      </p:sp>
      <p:sp>
        <p:nvSpPr>
          <p:cNvPr id="32771" name="Line 4"/>
          <p:cNvSpPr>
            <a:spLocks noChangeShapeType="1"/>
          </p:cNvSpPr>
          <p:nvPr/>
        </p:nvSpPr>
        <p:spPr bwMode="auto">
          <a:xfrm>
            <a:off x="5181600" y="2263775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250460" y="3271839"/>
            <a:ext cx="2538412" cy="1698927"/>
          </a:xfrm>
          <a:prstGeom prst="rect">
            <a:avLst/>
          </a:prstGeom>
          <a:solidFill>
            <a:srgbClr val="CC0066"/>
          </a:solidFill>
          <a:ln w="9525">
            <a:solidFill>
              <a:srgbClr val="CC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en-GB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Muscularization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Intimal </a:t>
            </a:r>
          </a:p>
          <a:p>
            <a:pPr eaLnBrk="0" hangingPunct="0">
              <a:lnSpc>
                <a:spcPct val="60000"/>
              </a:lnSpc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hyperplasia</a:t>
            </a:r>
          </a:p>
          <a:p>
            <a:pPr eaLnBrk="0" hangingPunct="0">
              <a:lnSpc>
                <a:spcPct val="130000"/>
              </a:lnSpc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Fibrosis</a:t>
            </a:r>
          </a:p>
          <a:p>
            <a:pPr eaLnBrk="0" hangingPunct="0">
              <a:lnSpc>
                <a:spcPct val="130000"/>
              </a:lnSpc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Obliteration</a:t>
            </a:r>
          </a:p>
        </p:txBody>
      </p:sp>
      <p:sp>
        <p:nvSpPr>
          <p:cNvPr id="32773" name="Line 6"/>
          <p:cNvSpPr>
            <a:spLocks noChangeShapeType="1"/>
          </p:cNvSpPr>
          <p:nvPr/>
        </p:nvSpPr>
        <p:spPr bwMode="auto">
          <a:xfrm>
            <a:off x="5181600" y="3295650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4" name="Line 7"/>
          <p:cNvSpPr>
            <a:spLocks noChangeShapeType="1"/>
          </p:cNvSpPr>
          <p:nvPr/>
        </p:nvSpPr>
        <p:spPr bwMode="auto">
          <a:xfrm flipV="1">
            <a:off x="7238999" y="3399567"/>
            <a:ext cx="976313" cy="551066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5" name="Line 8"/>
          <p:cNvSpPr>
            <a:spLocks noChangeShapeType="1"/>
          </p:cNvSpPr>
          <p:nvPr/>
        </p:nvSpPr>
        <p:spPr bwMode="auto">
          <a:xfrm flipV="1">
            <a:off x="7173912" y="3771847"/>
            <a:ext cx="1041399" cy="338191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6" name="Line 9"/>
          <p:cNvSpPr>
            <a:spLocks noChangeShapeType="1"/>
          </p:cNvSpPr>
          <p:nvPr/>
        </p:nvSpPr>
        <p:spPr bwMode="auto">
          <a:xfrm>
            <a:off x="7237635" y="4142304"/>
            <a:ext cx="977676" cy="437481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7" name="Line 10"/>
          <p:cNvSpPr>
            <a:spLocks noChangeShapeType="1"/>
          </p:cNvSpPr>
          <p:nvPr/>
        </p:nvSpPr>
        <p:spPr bwMode="auto">
          <a:xfrm>
            <a:off x="7242175" y="4186238"/>
            <a:ext cx="973136" cy="67111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200400" y="3957638"/>
            <a:ext cx="4002088" cy="369332"/>
          </a:xfrm>
          <a:prstGeom prst="rect">
            <a:avLst/>
          </a:prstGeom>
          <a:solidFill>
            <a:srgbClr val="CC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GB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Pulmonary hypertension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886200" y="5059363"/>
            <a:ext cx="2533650" cy="36933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GB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Cor pulmonale</a:t>
            </a:r>
          </a:p>
        </p:txBody>
      </p:sp>
      <p:sp>
        <p:nvSpPr>
          <p:cNvPr id="32780" name="Text Box 13"/>
          <p:cNvSpPr txBox="1">
            <a:spLocks noChangeArrowheads="1"/>
          </p:cNvSpPr>
          <p:nvPr/>
        </p:nvSpPr>
        <p:spPr bwMode="auto">
          <a:xfrm>
            <a:off x="4648200" y="6202364"/>
            <a:ext cx="1087438" cy="4667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eaLnBrk="0" hangingPunct="0"/>
            <a:r>
              <a:rPr lang="en-GB" altLang="it-IT" sz="2400" b="1">
                <a:solidFill>
                  <a:schemeClr val="bg1"/>
                </a:solidFill>
                <a:latin typeface="Arial" charset="0"/>
              </a:rPr>
              <a:t>  RHF</a:t>
            </a:r>
          </a:p>
        </p:txBody>
      </p:sp>
      <p:sp>
        <p:nvSpPr>
          <p:cNvPr id="32781" name="Line 14"/>
          <p:cNvSpPr>
            <a:spLocks noChangeShapeType="1"/>
          </p:cNvSpPr>
          <p:nvPr/>
        </p:nvSpPr>
        <p:spPr bwMode="auto">
          <a:xfrm>
            <a:off x="5181600" y="4549775"/>
            <a:ext cx="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82" name="Line 15"/>
          <p:cNvSpPr>
            <a:spLocks noChangeShapeType="1"/>
          </p:cNvSpPr>
          <p:nvPr/>
        </p:nvSpPr>
        <p:spPr bwMode="auto">
          <a:xfrm>
            <a:off x="5197366" y="5616575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89140" name="Text Box 18"/>
          <p:cNvSpPr txBox="1">
            <a:spLocks noChangeArrowheads="1"/>
          </p:cNvSpPr>
          <p:nvPr/>
        </p:nvSpPr>
        <p:spPr bwMode="auto">
          <a:xfrm>
            <a:off x="1871990" y="188913"/>
            <a:ext cx="8496300" cy="641350"/>
          </a:xfrm>
          <a:prstGeom prst="rect">
            <a:avLst/>
          </a:prstGeom>
          <a:solidFill>
            <a:srgbClr val="9BBB59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36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Arial" pitchFamily="34" charset="0"/>
              </a:rPr>
              <a:t>Patogenesi</a:t>
            </a:r>
            <a:r>
              <a:rPr lang="en-US" sz="3200" dirty="0">
                <a:solidFill>
                  <a:schemeClr val="bg1"/>
                </a:solidFill>
                <a:cs typeface="Arial" pitchFamily="34" charset="0"/>
              </a:rPr>
              <a:t> del </a:t>
            </a:r>
            <a:r>
              <a:rPr lang="en-US" sz="3200" dirty="0" err="1">
                <a:solidFill>
                  <a:schemeClr val="bg1"/>
                </a:solidFill>
                <a:cs typeface="Arial" pitchFamily="34" charset="0"/>
              </a:rPr>
              <a:t>cuore</a:t>
            </a:r>
            <a:r>
              <a:rPr lang="en-US" sz="3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cs typeface="Arial" pitchFamily="34" charset="0"/>
              </a:rPr>
              <a:t>polmonare</a:t>
            </a:r>
            <a:r>
              <a:rPr lang="en-US" sz="3200" dirty="0" smtClean="0">
                <a:solidFill>
                  <a:schemeClr val="bg1"/>
                </a:solidFill>
                <a:cs typeface="Arial" pitchFamily="34" charset="0"/>
              </a:rPr>
              <a:t> (</a:t>
            </a:r>
            <a:r>
              <a:rPr lang="en-US" sz="3200" dirty="0" err="1" smtClean="0">
                <a:solidFill>
                  <a:schemeClr val="bg1"/>
                </a:solidFill>
                <a:cs typeface="Arial" pitchFamily="34" charset="0"/>
              </a:rPr>
              <a:t>pz</a:t>
            </a:r>
            <a:r>
              <a:rPr lang="en-US" sz="3200" dirty="0" smtClean="0">
                <a:solidFill>
                  <a:schemeClr val="bg1"/>
                </a:solidFill>
                <a:cs typeface="Arial" pitchFamily="34" charset="0"/>
              </a:rPr>
              <a:t> BPCO)</a:t>
            </a:r>
            <a:endParaRPr lang="en-US" sz="3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785" name="Text Box 19"/>
          <p:cNvSpPr txBox="1">
            <a:spLocks noChangeArrowheads="1"/>
          </p:cNvSpPr>
          <p:nvPr/>
        </p:nvSpPr>
        <p:spPr bwMode="auto">
          <a:xfrm>
            <a:off x="7315201" y="6294438"/>
            <a:ext cx="29130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it-IT" sz="1400" b="1" i="1">
                <a:latin typeface="Arial" charset="0"/>
              </a:rPr>
              <a:t>Source</a:t>
            </a:r>
            <a:r>
              <a:rPr lang="en-US" altLang="it-IT" sz="1400" b="1">
                <a:latin typeface="Arial" charset="0"/>
              </a:rPr>
              <a:t>:  Peter J. Barnes, MD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719513" y="1689100"/>
            <a:ext cx="2800350" cy="36933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GB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Acute hypoxia</a:t>
            </a:r>
          </a:p>
        </p:txBody>
      </p:sp>
      <p:sp>
        <p:nvSpPr>
          <p:cNvPr id="32787" name="Line 22"/>
          <p:cNvSpPr>
            <a:spLocks noChangeShapeType="1"/>
          </p:cNvSpPr>
          <p:nvPr/>
        </p:nvSpPr>
        <p:spPr bwMode="auto">
          <a:xfrm>
            <a:off x="8759825" y="2263776"/>
            <a:ext cx="0" cy="7921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788" name="Line 23"/>
          <p:cNvSpPr>
            <a:spLocks noChangeShapeType="1"/>
          </p:cNvSpPr>
          <p:nvPr/>
        </p:nvSpPr>
        <p:spPr bwMode="auto">
          <a:xfrm flipH="1" flipV="1">
            <a:off x="7567447" y="4142304"/>
            <a:ext cx="647865" cy="2723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29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3" name="Text Box 3"/>
          <p:cNvSpPr txBox="1">
            <a:spLocks noChangeArrowheads="1"/>
          </p:cNvSpPr>
          <p:nvPr/>
        </p:nvSpPr>
        <p:spPr bwMode="auto">
          <a:xfrm>
            <a:off x="2208213" y="1412875"/>
            <a:ext cx="6616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it-IT" altLang="it-IT" sz="3200" b="0">
                <a:solidFill>
                  <a:schemeClr val="bg1"/>
                </a:solidFill>
              </a:rPr>
              <a:t>Indagini volte alla malattia di base</a:t>
            </a:r>
          </a:p>
        </p:txBody>
      </p:sp>
      <p:sp>
        <p:nvSpPr>
          <p:cNvPr id="752644" name="Rectangle 4"/>
          <p:cNvSpPr>
            <a:spLocks noChangeArrowheads="1"/>
          </p:cNvSpPr>
          <p:nvPr/>
        </p:nvSpPr>
        <p:spPr bwMode="auto">
          <a:xfrm>
            <a:off x="2208213" y="2128839"/>
            <a:ext cx="4572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 startAt="2"/>
            </a:pPr>
            <a:r>
              <a:rPr lang="it-IT" altLang="it-IT" sz="3200" b="0">
                <a:solidFill>
                  <a:schemeClr val="bg1"/>
                </a:solidFill>
              </a:rPr>
              <a:t>Obbligatorie</a:t>
            </a:r>
          </a:p>
        </p:txBody>
      </p:sp>
      <p:sp>
        <p:nvSpPr>
          <p:cNvPr id="752645" name="Rectangle 5"/>
          <p:cNvSpPr>
            <a:spLocks noChangeArrowheads="1"/>
          </p:cNvSpPr>
          <p:nvPr/>
        </p:nvSpPr>
        <p:spPr bwMode="auto">
          <a:xfrm>
            <a:off x="2208213" y="2852739"/>
            <a:ext cx="2197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 startAt="3"/>
            </a:pPr>
            <a:r>
              <a:rPr lang="it-IT" altLang="it-IT" sz="3200" b="0">
                <a:solidFill>
                  <a:schemeClr val="bg1"/>
                </a:solidFill>
              </a:rPr>
              <a:t>Eventuali</a:t>
            </a:r>
          </a:p>
        </p:txBody>
      </p:sp>
      <p:graphicFrame>
        <p:nvGraphicFramePr>
          <p:cNvPr id="752646" name="Group 6"/>
          <p:cNvGraphicFramePr>
            <a:graphicFrameLocks noGrp="1"/>
          </p:cNvGraphicFramePr>
          <p:nvPr/>
        </p:nvGraphicFramePr>
        <p:xfrm>
          <a:off x="2065339" y="1628776"/>
          <a:ext cx="7921625" cy="612775"/>
        </p:xfrm>
        <a:graphic>
          <a:graphicData uri="http://schemas.openxmlformats.org/drawingml/2006/table">
            <a:tbl>
              <a:tblPr/>
              <a:tblGrid>
                <a:gridCol w="1660525"/>
                <a:gridCol w="6261100"/>
              </a:tblGrid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pitchFamily="34" charset="0"/>
                        </a:rPr>
                        <a:t>Emogasanalisi</a:t>
                      </a: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</a:t>
                      </a:r>
                    </a:p>
                  </a:txBody>
                  <a:tcPr marT="45729" marB="45729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in respiro spontaneo e a differenti flussi di O</a:t>
                      </a:r>
                      <a:r>
                        <a:rPr kumimoji="0" lang="it-IT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(in </a:t>
                      </a:r>
                      <a:r>
                        <a:rPr kumimoji="0" 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ipossiemici</a:t>
                      </a: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in respiro spontaneo e durante ventilazione meccanica (in </a:t>
                      </a:r>
                      <a:r>
                        <a:rPr kumimoji="0" 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ipercapnici</a:t>
                      </a: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52655" name="Group 15"/>
          <p:cNvGraphicFramePr>
            <a:graphicFrameLocks noGrp="1"/>
          </p:cNvGraphicFramePr>
          <p:nvPr/>
        </p:nvGraphicFramePr>
        <p:xfrm>
          <a:off x="2065339" y="2598739"/>
          <a:ext cx="7920037" cy="1189037"/>
        </p:xfrm>
        <a:graphic>
          <a:graphicData uri="http://schemas.openxmlformats.org/drawingml/2006/table">
            <a:tbl>
              <a:tblPr/>
              <a:tblGrid>
                <a:gridCol w="1660525"/>
                <a:gridCol w="6259512"/>
              </a:tblGrid>
              <a:tr h="1189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pitchFamily="34" charset="0"/>
                        </a:rPr>
                        <a:t>Spirometria</a:t>
                      </a: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</a:t>
                      </a:r>
                    </a:p>
                  </a:txBody>
                  <a:tcPr marT="45732" marB="45732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con determinazione dei volumi polmonari statici e dinamici (quando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eseguibile)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fondamentale per definire evoluzione e gravità della malattia di base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sia ostruttiva che restrittiva</a:t>
                      </a:r>
                    </a:p>
                  </a:txBody>
                  <a:tcPr marT="45732" marB="45732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52664" name="Group 24"/>
          <p:cNvGraphicFramePr>
            <a:graphicFrameLocks noGrp="1"/>
          </p:cNvGraphicFramePr>
          <p:nvPr/>
        </p:nvGraphicFramePr>
        <p:xfrm>
          <a:off x="2065339" y="3967164"/>
          <a:ext cx="7920037" cy="1189037"/>
        </p:xfrm>
        <a:graphic>
          <a:graphicData uri="http://schemas.openxmlformats.org/drawingml/2006/table">
            <a:tbl>
              <a:tblPr/>
              <a:tblGrid>
                <a:gridCol w="2808287"/>
                <a:gridCol w="5111750"/>
              </a:tblGrid>
              <a:tr h="118903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pitchFamily="34" charset="0"/>
                        </a:rPr>
                        <a:t>Diffusione Alveolo-Capillare</a:t>
                      </a: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</a:t>
                      </a:r>
                    </a:p>
                  </a:txBody>
                  <a:tcPr marT="45732" marB="45732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fondamentale per definire evoluzione e gravità della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malattia di base sia ostruttiva (miglior indice funzionale 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della presenza e gravità di enfisema) che restrittiva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parenchimale</a:t>
                      </a:r>
                    </a:p>
                  </a:txBody>
                  <a:tcPr marT="45732" marB="45732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52673" name="Group 33"/>
          <p:cNvGraphicFramePr>
            <a:graphicFrameLocks noGrp="1"/>
          </p:cNvGraphicFramePr>
          <p:nvPr/>
        </p:nvGraphicFramePr>
        <p:xfrm>
          <a:off x="2063751" y="5300663"/>
          <a:ext cx="8208963" cy="900626"/>
        </p:xfrm>
        <a:graphic>
          <a:graphicData uri="http://schemas.openxmlformats.org/drawingml/2006/table">
            <a:tbl>
              <a:tblPr/>
              <a:tblGrid>
                <a:gridCol w="2611438"/>
                <a:gridCol w="5597525"/>
              </a:tblGrid>
              <a:tr h="90011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Narrow" pitchFamily="34" charset="0"/>
                        </a:rPr>
                        <a:t>Ecocardiografia doppler</a:t>
                      </a: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</a:t>
                      </a:r>
                    </a:p>
                  </a:txBody>
                  <a:tcPr marT="45691" marB="4569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non consente una stima precisa della pressione arteriosa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polmonare ma può essere considerata adatta per selezionare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  livelli diversi di gravità dell’ipertensione polmonare</a:t>
                      </a:r>
                    </a:p>
                  </a:txBody>
                  <a:tcPr marT="45691" marB="45691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44052" y="385277"/>
            <a:ext cx="3567115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Diagnosi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44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246 -0.262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52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-1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75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5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52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2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2643" grpId="0"/>
      <p:bldP spid="752644" grpId="0"/>
      <p:bldP spid="752644" grpId="1"/>
      <p:bldP spid="75264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9" name="Text Box 3"/>
          <p:cNvSpPr txBox="1">
            <a:spLocks noChangeArrowheads="1"/>
          </p:cNvSpPr>
          <p:nvPr/>
        </p:nvSpPr>
        <p:spPr bwMode="auto">
          <a:xfrm>
            <a:off x="2208213" y="1196975"/>
            <a:ext cx="6616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it-IT" altLang="it-IT" sz="3200" b="0">
                <a:solidFill>
                  <a:schemeClr val="bg1"/>
                </a:solidFill>
              </a:rPr>
              <a:t>Indagini volte alla malattia di base</a:t>
            </a:r>
          </a:p>
        </p:txBody>
      </p:sp>
      <p:sp>
        <p:nvSpPr>
          <p:cNvPr id="751620" name="Rectangle 4"/>
          <p:cNvSpPr>
            <a:spLocks noChangeArrowheads="1"/>
          </p:cNvSpPr>
          <p:nvPr/>
        </p:nvSpPr>
        <p:spPr bwMode="auto">
          <a:xfrm>
            <a:off x="2208213" y="1912939"/>
            <a:ext cx="4572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 startAt="2"/>
            </a:pPr>
            <a:r>
              <a:rPr lang="it-IT" altLang="it-IT" sz="3200" b="0">
                <a:solidFill>
                  <a:schemeClr val="bg1"/>
                </a:solidFill>
              </a:rPr>
              <a:t>Obbligatorie</a:t>
            </a:r>
          </a:p>
        </p:txBody>
      </p:sp>
      <p:sp>
        <p:nvSpPr>
          <p:cNvPr id="751621" name="Rectangle 5"/>
          <p:cNvSpPr>
            <a:spLocks noChangeArrowheads="1"/>
          </p:cNvSpPr>
          <p:nvPr/>
        </p:nvSpPr>
        <p:spPr bwMode="auto">
          <a:xfrm>
            <a:off x="2208213" y="2636839"/>
            <a:ext cx="2197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AutoNum type="arabicPeriod" startAt="3"/>
            </a:pPr>
            <a:r>
              <a:rPr lang="it-IT" altLang="it-IT" sz="3200" b="0">
                <a:solidFill>
                  <a:schemeClr val="bg1"/>
                </a:solidFill>
              </a:rPr>
              <a:t>Eventuali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836739" y="1811338"/>
            <a:ext cx="8580437" cy="4786312"/>
            <a:chOff x="197" y="1141"/>
            <a:chExt cx="5405" cy="3015"/>
          </a:xfrm>
        </p:grpSpPr>
        <p:pic>
          <p:nvPicPr>
            <p:cNvPr id="34823" name="Picture 7" descr="1869133_002_19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2" t="16388" r="8488" b="18602"/>
            <a:stretch>
              <a:fillRect/>
            </a:stretch>
          </p:blipFill>
          <p:spPr bwMode="auto">
            <a:xfrm>
              <a:off x="3826" y="1141"/>
              <a:ext cx="1776" cy="138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4" name="Picture 8" descr="17707775_002_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33" t="17708" r="21745" b="32097"/>
            <a:stretch>
              <a:fillRect/>
            </a:stretch>
          </p:blipFill>
          <p:spPr bwMode="auto">
            <a:xfrm>
              <a:off x="3826" y="2523"/>
              <a:ext cx="1769" cy="162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5" name="Picture 9" descr="ARDSfu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" y="2519"/>
              <a:ext cx="1905" cy="16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6" name="Picture 10" descr="Lobar Pneumonia Xray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9" y="2523"/>
              <a:ext cx="1256" cy="16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7" name="Picture 11" descr="X ra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2" y="1144"/>
              <a:ext cx="2358" cy="137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8" name="Picture 12" descr="Bullous Emphysema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" y="1141"/>
              <a:ext cx="1189" cy="136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44052" y="290684"/>
            <a:ext cx="3567115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Diagnosi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19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751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51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51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619" grpId="0"/>
      <p:bldP spid="751620" grpId="0"/>
      <p:bldP spid="7516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mogasanalis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4572000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 descr="emogasanalisi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09800"/>
            <a:ext cx="4572000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413806" y="621754"/>
            <a:ext cx="5383351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Emogasanalisi</a:t>
            </a: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arteriosa</a:t>
            </a:r>
          </a:p>
        </p:txBody>
      </p:sp>
    </p:spTree>
    <p:extLst>
      <p:ext uri="{BB962C8B-B14F-4D97-AF65-F5344CB8AC3E}">
        <p14:creationId xmlns:p14="http://schemas.microsoft.com/office/powerpoint/2010/main" val="9392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4950" y="1711326"/>
            <a:ext cx="8820150" cy="4525963"/>
          </a:xfrm>
        </p:spPr>
        <p:txBody>
          <a:bodyPr/>
          <a:lstStyle/>
          <a:p>
            <a:pPr algn="ctr" eaLnBrk="1" hangingPunct="1">
              <a:buFont typeface="Wingdings" charset="2"/>
              <a:buNone/>
            </a:pPr>
            <a:r>
              <a:rPr lang="it-IT" altLang="it-IT" sz="36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Alterazione in uno dei livelli del meccanismo della respirazione</a:t>
            </a:r>
            <a:endParaRPr lang="it-IT" altLang="it-IT" sz="36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1" hangingPunct="1">
              <a:buFont typeface="Wingdings" charset="2"/>
              <a:buNone/>
            </a:pPr>
            <a:endParaRPr lang="it-IT" altLang="it-IT" sz="36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1" hangingPunct="1">
              <a:buFont typeface="Wingdings" charset="2"/>
              <a:buChar char="n"/>
            </a:pPr>
            <a:endParaRPr lang="it-IT" altLang="it-IT" dirty="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1" hangingPunct="1">
              <a:buFont typeface="Wingdings" charset="2"/>
              <a:buNone/>
            </a:pPr>
            <a:endParaRPr lang="it-IT" altLang="it-IT" dirty="0" smtClean="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1" hangingPunct="1">
              <a:buFont typeface="Wingdings" charset="2"/>
              <a:buNone/>
            </a:pPr>
            <a:r>
              <a:rPr lang="it-IT" altLang="it-IT" sz="36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Quadro </a:t>
            </a:r>
            <a:r>
              <a:rPr lang="it-IT" altLang="it-IT" sz="36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clinico (sintomi/segni)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5872163" y="3228975"/>
            <a:ext cx="0" cy="86518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051494" y="521899"/>
            <a:ext cx="8397848" cy="71484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Insufficienza respiratoria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92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647495" y="1639614"/>
            <a:ext cx="5012467" cy="431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  <a:buFont typeface="Wingdings" charset="2"/>
              <a:buChar char="Ø"/>
            </a:pPr>
            <a:r>
              <a:rPr lang="it-IT" altLang="it-IT" sz="2400" b="0" dirty="0">
                <a:solidFill>
                  <a:schemeClr val="bg1"/>
                </a:solidFill>
                <a:latin typeface="Times New Roman" charset="0"/>
              </a:rPr>
              <a:t>Prelievo di almeno 1,5 ml di sangue dall’arteria radiale con siringa eparinizzata che va immediatamente sigillata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  <a:buFont typeface="Wingdings" charset="2"/>
              <a:buChar char="Ø"/>
            </a:pPr>
            <a:r>
              <a:rPr lang="it-IT" altLang="it-IT" sz="2400" b="0" dirty="0">
                <a:solidFill>
                  <a:schemeClr val="bg1"/>
                </a:solidFill>
                <a:latin typeface="Times New Roman" charset="0"/>
              </a:rPr>
              <a:t>Analisi del campione entro 10 minuti            (è possibile conservarlo fino a 30 </a:t>
            </a:r>
            <a:r>
              <a:rPr lang="it-IT" altLang="it-IT" sz="2400" b="0" dirty="0" err="1">
                <a:solidFill>
                  <a:schemeClr val="bg1"/>
                </a:solidFill>
                <a:latin typeface="Times New Roman" charset="0"/>
              </a:rPr>
              <a:t>min</a:t>
            </a:r>
            <a:r>
              <a:rPr lang="it-IT" altLang="it-IT" sz="2400" b="0" dirty="0">
                <a:solidFill>
                  <a:schemeClr val="bg1"/>
                </a:solidFill>
                <a:latin typeface="Times New Roman" charset="0"/>
              </a:rPr>
              <a:t> a temperatura di 2-4 °C)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  <a:buFont typeface="Wingdings" charset="2"/>
              <a:buChar char="Ø"/>
            </a:pPr>
            <a:r>
              <a:rPr lang="it-IT" altLang="it-IT" sz="2400" b="0" dirty="0">
                <a:solidFill>
                  <a:schemeClr val="bg1"/>
                </a:solidFill>
                <a:latin typeface="Times New Roman" charset="0"/>
              </a:rPr>
              <a:t>Misura direttamente: </a:t>
            </a:r>
            <a:r>
              <a:rPr lang="it-IT" altLang="it-IT" sz="2400" b="0" dirty="0" smtClean="0">
                <a:solidFill>
                  <a:schemeClr val="bg1"/>
                </a:solidFill>
                <a:latin typeface="Times New Roman" charset="0"/>
              </a:rPr>
              <a:t>P</a:t>
            </a:r>
            <a:r>
              <a:rPr lang="it-IT" altLang="it-IT" sz="2400" b="0" baseline="-25000" dirty="0" smtClean="0">
                <a:solidFill>
                  <a:schemeClr val="bg1"/>
                </a:solidFill>
                <a:latin typeface="Times New Roman" charset="0"/>
              </a:rPr>
              <a:t>a</a:t>
            </a:r>
            <a:r>
              <a:rPr lang="it-IT" altLang="it-IT" sz="2400" b="0" dirty="0" smtClean="0">
                <a:solidFill>
                  <a:schemeClr val="bg1"/>
                </a:solidFill>
                <a:latin typeface="Times New Roman" charset="0"/>
              </a:rPr>
              <a:t>O</a:t>
            </a:r>
            <a:r>
              <a:rPr lang="it-IT" altLang="it-IT" sz="2400" b="0" baseline="-25000" dirty="0" smtClean="0">
                <a:solidFill>
                  <a:schemeClr val="bg1"/>
                </a:solidFill>
                <a:latin typeface="Times New Roman" charset="0"/>
              </a:rPr>
              <a:t>2</a:t>
            </a:r>
            <a:r>
              <a:rPr lang="it-IT" altLang="it-IT" sz="2400" b="0" dirty="0" smtClean="0">
                <a:solidFill>
                  <a:schemeClr val="bg1"/>
                </a:solidFill>
                <a:latin typeface="Times New Roman" charset="0"/>
              </a:rPr>
              <a:t>,  </a:t>
            </a:r>
            <a:r>
              <a:rPr lang="it-IT" altLang="it-IT" sz="2400" b="0" dirty="0">
                <a:solidFill>
                  <a:schemeClr val="bg1"/>
                </a:solidFill>
                <a:latin typeface="Times New Roman" charset="0"/>
              </a:rPr>
              <a:t>P</a:t>
            </a:r>
            <a:r>
              <a:rPr lang="it-IT" altLang="it-IT" sz="2400" b="0" baseline="-25000" dirty="0">
                <a:solidFill>
                  <a:schemeClr val="bg1"/>
                </a:solidFill>
                <a:latin typeface="Times New Roman" charset="0"/>
              </a:rPr>
              <a:t>a</a:t>
            </a:r>
            <a:r>
              <a:rPr lang="it-IT" altLang="it-IT" sz="2400" b="0" dirty="0">
                <a:solidFill>
                  <a:schemeClr val="bg1"/>
                </a:solidFill>
                <a:latin typeface="Times New Roman" charset="0"/>
              </a:rPr>
              <a:t>CO</a:t>
            </a:r>
            <a:r>
              <a:rPr lang="it-IT" altLang="it-IT" sz="2400" b="0" baseline="-25000" dirty="0">
                <a:solidFill>
                  <a:schemeClr val="bg1"/>
                </a:solidFill>
                <a:latin typeface="Times New Roman" charset="0"/>
              </a:rPr>
              <a:t>2</a:t>
            </a:r>
            <a:r>
              <a:rPr lang="it-IT" altLang="it-IT" sz="2400" b="0" dirty="0">
                <a:solidFill>
                  <a:schemeClr val="bg1"/>
                </a:solidFill>
                <a:latin typeface="Times New Roman" charset="0"/>
              </a:rPr>
              <a:t>  </a:t>
            </a:r>
            <a:r>
              <a:rPr lang="it-IT" altLang="it-IT" sz="2400" b="0" dirty="0" err="1" smtClean="0">
                <a:solidFill>
                  <a:schemeClr val="bg1"/>
                </a:solidFill>
                <a:latin typeface="Times New Roman" charset="0"/>
              </a:rPr>
              <a:t>pH</a:t>
            </a:r>
            <a:r>
              <a:rPr lang="it-IT" altLang="it-IT" sz="2400" b="0" dirty="0" smtClean="0">
                <a:solidFill>
                  <a:schemeClr val="bg1"/>
                </a:solidFill>
                <a:latin typeface="Times New Roman" charset="0"/>
              </a:rPr>
              <a:t>, elettroliti, lattati</a:t>
            </a:r>
            <a:r>
              <a:rPr lang="mr-IN" altLang="it-IT" sz="2400" b="0" dirty="0" smtClean="0">
                <a:solidFill>
                  <a:schemeClr val="bg1"/>
                </a:solidFill>
                <a:latin typeface="Times New Roman" charset="0"/>
              </a:rPr>
              <a:t>…</a:t>
            </a:r>
            <a:endParaRPr lang="it-IT" altLang="it-IT" sz="2400" b="0" dirty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468180" y="5976533"/>
            <a:ext cx="7575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buClr>
                <a:schemeClr val="tx2"/>
              </a:buClr>
              <a:buSzTx/>
            </a:pPr>
            <a:r>
              <a:rPr lang="it-IT" altLang="it-IT" sz="3600" i="1" u="sng" dirty="0">
                <a:solidFill>
                  <a:srgbClr val="FFFF00"/>
                </a:solidFill>
                <a:latin typeface="Times New Roman" charset="0"/>
              </a:rPr>
              <a:t>E’ indispensabile per la diagnosi di </a:t>
            </a:r>
            <a:r>
              <a:rPr lang="it-IT" altLang="it-IT" sz="3600" i="1" u="sng" dirty="0" smtClean="0">
                <a:solidFill>
                  <a:srgbClr val="FFFF00"/>
                </a:solidFill>
                <a:latin typeface="Times New Roman" charset="0"/>
              </a:rPr>
              <a:t>IR </a:t>
            </a:r>
            <a:endParaRPr lang="it-IT" altLang="it-IT" sz="3600" i="1" u="sng" dirty="0">
              <a:solidFill>
                <a:srgbClr val="FFFF00"/>
              </a:solidFill>
              <a:latin typeface="Times New Roman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87233" y="464097"/>
            <a:ext cx="5383351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Emogasanalisi</a:t>
            </a: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arteriosa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674" y="1639614"/>
            <a:ext cx="4402742" cy="416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2" name="Rectangle 12"/>
          <p:cNvSpPr>
            <a:spLocks noChangeArrowheads="1"/>
          </p:cNvSpPr>
          <p:nvPr/>
        </p:nvSpPr>
        <p:spPr bwMode="auto">
          <a:xfrm>
            <a:off x="6919643" y="1700926"/>
            <a:ext cx="3511550" cy="2801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28008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2978153" y="4730751"/>
            <a:ext cx="7205663" cy="1304925"/>
          </a:xfrm>
          <a:solidFill>
            <a:srgbClr val="ED2F3F"/>
          </a:solidFill>
          <a:ln>
            <a:solidFill>
              <a:schemeClr val="tx1"/>
            </a:solidFill>
            <a:miter lim="800000"/>
            <a:headEnd/>
            <a:tailEnd/>
          </a:ln>
          <a:effectLst>
            <a:outerShdw blurRad="63500" dist="35921" dir="2700000" algn="ctr" rotWithShape="0">
              <a:schemeClr val="bg2"/>
            </a:outerShdw>
          </a:effectLst>
        </p:spPr>
        <p:txBody>
          <a:bodyPr vert="horz" lIns="82305" tIns="41153" rIns="82305" bIns="41153" rtlCol="0">
            <a:noAutofit/>
          </a:bodyPr>
          <a:lstStyle/>
          <a:p>
            <a:pPr marL="0" indent="0" algn="just">
              <a:buNone/>
            </a:pPr>
            <a:r>
              <a:rPr lang="it-IT" altLang="it-IT" sz="240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“La valutazione </a:t>
            </a:r>
            <a:r>
              <a:rPr lang="it-IT" altLang="it-IT" sz="2400" dirty="0" err="1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emogasanalitica</a:t>
            </a:r>
            <a:r>
              <a:rPr lang="it-IT" altLang="it-IT" sz="2400" dirty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risulta  indispensabile nel diagnosticare e classificare l’insufficienza respiratoria consentendo di instaurare un’appropriata ed efficace terapia.” </a:t>
            </a:r>
          </a:p>
        </p:txBody>
      </p:sp>
      <p:sp>
        <p:nvSpPr>
          <p:cNvPr id="128009" name="Rectangle 9"/>
          <p:cNvSpPr>
            <a:spLocks noChangeArrowheads="1"/>
          </p:cNvSpPr>
          <p:nvPr/>
        </p:nvSpPr>
        <p:spPr bwMode="auto">
          <a:xfrm>
            <a:off x="2052638" y="1211541"/>
            <a:ext cx="8615362" cy="256381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82877" tIns="41439" rIns="82877" bIns="41439"/>
          <a:lstStyle/>
          <a:p>
            <a:pPr marL="307975" indent="-307975" defTabSz="822325" eaLnBrk="0" hangingPunct="0">
              <a:spcBef>
                <a:spcPct val="20000"/>
              </a:spcBef>
              <a:defRPr/>
            </a:pPr>
            <a:r>
              <a:rPr lang="it-I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Respirazione in aria ambiente a livello del mare (760 </a:t>
            </a:r>
            <a:r>
              <a:rPr lang="it-IT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mmHg</a:t>
            </a:r>
            <a:r>
              <a:rPr lang="it-I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): </a:t>
            </a:r>
          </a:p>
          <a:p>
            <a:pPr marL="307975" indent="-307975" defTabSz="822325" eaLnBrk="0" hangingPunct="0">
              <a:spcBef>
                <a:spcPct val="20000"/>
              </a:spcBef>
              <a:defRPr/>
            </a:pPr>
            <a:endParaRPr lang="it-IT" sz="2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307975" indent="-307975" defTabSz="822325" eaLnBrk="0" hangingPunct="0">
              <a:spcBef>
                <a:spcPct val="20000"/>
              </a:spcBef>
              <a:buClr>
                <a:srgbClr val="FFFF64"/>
              </a:buClr>
              <a:buFont typeface="Wingdings" pitchFamily="2" charset="2"/>
              <a:buChar char="§"/>
              <a:defRPr/>
            </a:pPr>
            <a:r>
              <a:rPr lang="it-IT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PaO</a:t>
            </a:r>
            <a:r>
              <a:rPr lang="it-IT" sz="2200" b="1" baseline="-25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2 </a:t>
            </a:r>
            <a:r>
              <a:rPr lang="it-IT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&lt; 55 </a:t>
            </a:r>
            <a:r>
              <a:rPr lang="it-IT" sz="2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mmHg</a:t>
            </a:r>
            <a:endParaRPr lang="it-IT" sz="2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307975" indent="-307975" defTabSz="822325" eaLnBrk="0" hangingPunct="0">
              <a:spcBef>
                <a:spcPct val="20000"/>
              </a:spcBef>
              <a:buClr>
                <a:srgbClr val="FFFF64"/>
              </a:buClr>
              <a:defRPr/>
            </a:pPr>
            <a:r>
              <a:rPr lang="it-IT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		   con o senza</a:t>
            </a:r>
          </a:p>
          <a:p>
            <a:pPr marL="307975" indent="-307975" defTabSz="822325" eaLnBrk="0" hangingPunct="0">
              <a:spcBef>
                <a:spcPct val="20000"/>
              </a:spcBef>
              <a:buClr>
                <a:srgbClr val="FFFF64"/>
              </a:buClr>
              <a:buFont typeface="Wingdings" pitchFamily="2" charset="2"/>
              <a:buChar char="§"/>
              <a:defRPr/>
            </a:pPr>
            <a:r>
              <a:rPr lang="it-IT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PaCO</a:t>
            </a:r>
            <a:r>
              <a:rPr lang="it-IT" sz="2200" b="1" baseline="-25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&gt; 45 </a:t>
            </a:r>
            <a:r>
              <a:rPr lang="it-IT" sz="2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mmHg</a:t>
            </a:r>
            <a:endParaRPr lang="it-IT" sz="2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28010" name="Rectangle 10"/>
          <p:cNvSpPr>
            <a:spLocks noChangeArrowheads="1"/>
          </p:cNvSpPr>
          <p:nvPr/>
        </p:nvSpPr>
        <p:spPr bwMode="auto">
          <a:xfrm>
            <a:off x="6731001" y="6243639"/>
            <a:ext cx="3821113" cy="44608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82877" tIns="41439" rIns="82877" bIns="41439" anchor="b"/>
          <a:lstStyle/>
          <a:p>
            <a:pPr algn="r" defTabSz="822325" eaLnBrk="0" hangingPunct="0">
              <a:defRPr/>
            </a:pPr>
            <a:r>
              <a:rPr lang="en-US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Campbell. Br Med J 1:1451, 1965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366509" y="164549"/>
            <a:ext cx="5383351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Emogasanalisi</a:t>
            </a: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arteriosa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012" y="1945989"/>
            <a:ext cx="3430649" cy="257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6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63552" y="1779192"/>
            <a:ext cx="4495800" cy="411480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Saturazione O2 non invasiva (</a:t>
            </a:r>
            <a:r>
              <a:rPr lang="it-I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pulsossimetro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);</a:t>
            </a:r>
          </a:p>
          <a:p>
            <a:pPr>
              <a:buClr>
                <a:srgbClr val="FB0131"/>
              </a:buClr>
              <a:buFont typeface="Wingdings" pitchFamily="2" charset="2"/>
              <a:buChar char="Ø"/>
              <a:defRPr/>
            </a:pP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Attenzione</a:t>
            </a:r>
            <a:endParaRPr lang="it-IT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lvl="1" indent="0">
              <a:buClr>
                <a:srgbClr val="FB0131"/>
              </a:buClr>
              <a:buNone/>
              <a:defRPr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- Bassa gittata cardiaca</a:t>
            </a:r>
          </a:p>
          <a:p>
            <a:pPr marL="457200" lvl="1" indent="0">
              <a:buClr>
                <a:srgbClr val="FB0131"/>
              </a:buClr>
              <a:buNone/>
              <a:defRPr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- Anemia</a:t>
            </a:r>
          </a:p>
          <a:p>
            <a:pPr marL="457200" lvl="1" indent="0">
              <a:buClr>
                <a:srgbClr val="FB0131"/>
              </a:buClr>
              <a:buNone/>
              <a:defRPr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- Ridotta utilizzazione O2</a:t>
            </a:r>
          </a:p>
          <a:p>
            <a:pPr lvl="1">
              <a:buClr>
                <a:srgbClr val="FB0131"/>
              </a:buClr>
              <a:buNone/>
              <a:defRPr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Possono dare valori normali di saturazione!</a:t>
            </a:r>
          </a:p>
        </p:txBody>
      </p:sp>
      <p:pic>
        <p:nvPicPr>
          <p:cNvPr id="52229" name="Picture 4" descr="pulso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517" y="2200216"/>
            <a:ext cx="2940050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366509" y="464097"/>
            <a:ext cx="5383351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Pulsossimetro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179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5" name="Text Box 3"/>
          <p:cNvSpPr txBox="1">
            <a:spLocks noChangeArrowheads="1"/>
          </p:cNvSpPr>
          <p:nvPr/>
        </p:nvSpPr>
        <p:spPr bwMode="auto">
          <a:xfrm>
            <a:off x="2743197" y="1681649"/>
            <a:ext cx="728367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defRPr/>
            </a:pPr>
            <a:endParaRPr lang="it-IT" sz="3200" u="sng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tx2"/>
              </a:buClr>
              <a:buSzTx/>
              <a:buFont typeface="Wingdings" pitchFamily="2" charset="2"/>
              <a:buChar char="Ø"/>
              <a:defRPr/>
            </a:pPr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Spirometria  (</a:t>
            </a:r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FEV1</a:t>
            </a:r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, FVC</a:t>
            </a:r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, FEV1/FVC)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tx2"/>
              </a:buClr>
              <a:buSzTx/>
              <a:buFont typeface="Wingdings" pitchFamily="2" charset="2"/>
              <a:buChar char="Ø"/>
              <a:defRPr/>
            </a:pPr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Pletismografia (</a:t>
            </a:r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RV</a:t>
            </a:r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, CV, TLC</a:t>
            </a:r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tx2"/>
              </a:buClr>
              <a:buSzTx/>
              <a:buFont typeface="Wingdings" pitchFamily="2" charset="2"/>
              <a:buChar char="Ø"/>
              <a:defRPr/>
            </a:pPr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MIP </a:t>
            </a:r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e MEP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tx2"/>
              </a:buClr>
              <a:buSzTx/>
              <a:buFont typeface="Wingdings" pitchFamily="2" charset="2"/>
              <a:buChar char="Ø"/>
              <a:defRPr/>
            </a:pPr>
            <a:r>
              <a:rPr lang="it-IT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DLCO</a:t>
            </a:r>
            <a:endParaRPr lang="it-IT" sz="3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398041" y="590224"/>
            <a:ext cx="5824787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Prove di Funzionalità respiratoria</a:t>
            </a:r>
          </a:p>
        </p:txBody>
      </p:sp>
    </p:spTree>
    <p:extLst>
      <p:ext uri="{BB962C8B-B14F-4D97-AF65-F5344CB8AC3E}">
        <p14:creationId xmlns:p14="http://schemas.microsoft.com/office/powerpoint/2010/main" val="96089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070536" y="1634583"/>
            <a:ext cx="8077200" cy="424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</a:pPr>
            <a:r>
              <a:rPr lang="it-IT" altLang="it-IT" b="0" dirty="0">
                <a:solidFill>
                  <a:schemeClr val="bg1"/>
                </a:solidFill>
                <a:latin typeface="Times New Roman" charset="0"/>
              </a:rPr>
              <a:t>Misurazione non invasiva della saturazione </a:t>
            </a:r>
            <a:r>
              <a:rPr lang="it-IT" altLang="it-IT" b="0" dirty="0" err="1">
                <a:solidFill>
                  <a:schemeClr val="bg1"/>
                </a:solidFill>
                <a:latin typeface="Times New Roman" charset="0"/>
              </a:rPr>
              <a:t>ossiemoglobinica</a:t>
            </a:r>
            <a:r>
              <a:rPr lang="it-IT" altLang="it-IT" b="0" dirty="0">
                <a:solidFill>
                  <a:schemeClr val="bg1"/>
                </a:solidFill>
                <a:latin typeface="Times New Roman" charset="0"/>
              </a:rPr>
              <a:t> (S</a:t>
            </a:r>
            <a:r>
              <a:rPr lang="it-IT" altLang="it-IT" b="0" baseline="-25000" dirty="0">
                <a:solidFill>
                  <a:schemeClr val="bg1"/>
                </a:solidFill>
                <a:latin typeface="Times New Roman" charset="0"/>
              </a:rPr>
              <a:t>a</a:t>
            </a:r>
            <a:r>
              <a:rPr lang="it-IT" altLang="it-IT" b="0" dirty="0">
                <a:solidFill>
                  <a:schemeClr val="bg1"/>
                </a:solidFill>
                <a:latin typeface="Times New Roman" charset="0"/>
              </a:rPr>
              <a:t>O</a:t>
            </a:r>
            <a:r>
              <a:rPr lang="it-IT" altLang="it-IT" b="0" baseline="-25000" dirty="0">
                <a:solidFill>
                  <a:schemeClr val="bg1"/>
                </a:solidFill>
                <a:latin typeface="Times New Roman" charset="0"/>
              </a:rPr>
              <a:t>2</a:t>
            </a:r>
            <a:r>
              <a:rPr lang="it-IT" altLang="it-IT" b="0" dirty="0">
                <a:solidFill>
                  <a:schemeClr val="bg1"/>
                </a:solidFill>
                <a:latin typeface="Times New Roman" charset="0"/>
              </a:rPr>
              <a:t>) che è direttamente proporzionale alla </a:t>
            </a:r>
            <a:r>
              <a:rPr lang="it-IT" altLang="it-IT" b="0" dirty="0" smtClean="0">
                <a:solidFill>
                  <a:schemeClr val="bg1"/>
                </a:solidFill>
                <a:latin typeface="Times New Roman" charset="0"/>
              </a:rPr>
              <a:t>P</a:t>
            </a:r>
            <a:r>
              <a:rPr lang="it-IT" altLang="it-IT" b="0" baseline="-25000" dirty="0" smtClean="0">
                <a:solidFill>
                  <a:schemeClr val="bg1"/>
                </a:solidFill>
                <a:latin typeface="Times New Roman" charset="0"/>
              </a:rPr>
              <a:t>a</a:t>
            </a:r>
            <a:r>
              <a:rPr lang="it-IT" altLang="it-IT" b="0" dirty="0" smtClean="0">
                <a:solidFill>
                  <a:schemeClr val="bg1"/>
                </a:solidFill>
                <a:latin typeface="Times New Roman" charset="0"/>
              </a:rPr>
              <a:t>O</a:t>
            </a:r>
            <a:r>
              <a:rPr lang="it-IT" altLang="it-IT" b="0" baseline="-25000" dirty="0" smtClean="0">
                <a:solidFill>
                  <a:schemeClr val="bg1"/>
                </a:solidFill>
                <a:latin typeface="Times New Roman" charset="0"/>
              </a:rPr>
              <a:t>2</a:t>
            </a:r>
            <a:endParaRPr lang="it-IT" altLang="it-IT" b="0" dirty="0" smtClean="0">
              <a:solidFill>
                <a:schemeClr val="bg1"/>
              </a:solidFill>
              <a:latin typeface="Times New Roman" charset="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</a:pPr>
            <a:r>
              <a:rPr lang="it-IT" altLang="it-IT" b="0" dirty="0" smtClean="0">
                <a:solidFill>
                  <a:schemeClr val="bg1"/>
                </a:solidFill>
                <a:latin typeface="Times New Roman" charset="0"/>
              </a:rPr>
              <a:t>Utile nelle forme di: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  <a:buFont typeface="Wingdings" charset="2"/>
              <a:buChar char="Ø"/>
            </a:pPr>
            <a:r>
              <a:rPr lang="it-IT" altLang="it-IT" b="0" dirty="0" smtClean="0">
                <a:solidFill>
                  <a:schemeClr val="bg1"/>
                </a:solidFill>
                <a:latin typeface="Times New Roman" charset="0"/>
              </a:rPr>
              <a:t>IR latente: variazioni da sforzo (6mwt) e durante il sonno (</a:t>
            </a:r>
            <a:r>
              <a:rPr lang="it-IT" altLang="it-IT" b="0" dirty="0" err="1" smtClean="0">
                <a:solidFill>
                  <a:schemeClr val="bg1"/>
                </a:solidFill>
                <a:latin typeface="Times New Roman" charset="0"/>
              </a:rPr>
              <a:t>saturimetria</a:t>
            </a:r>
            <a:r>
              <a:rPr lang="it-IT" altLang="it-IT" b="0" dirty="0" smtClean="0">
                <a:solidFill>
                  <a:schemeClr val="bg1"/>
                </a:solidFill>
                <a:latin typeface="Times New Roman" charset="0"/>
              </a:rPr>
              <a:t> notturna)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  <a:buFont typeface="Wingdings" charset="2"/>
              <a:buChar char="Ø"/>
            </a:pPr>
            <a:r>
              <a:rPr lang="it-IT" altLang="it-IT" b="0" dirty="0" smtClean="0">
                <a:solidFill>
                  <a:schemeClr val="bg1"/>
                </a:solidFill>
                <a:latin typeface="Times New Roman" charset="0"/>
              </a:rPr>
              <a:t>Titolazione O2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120000"/>
              <a:buFont typeface="Wingdings" charset="2"/>
              <a:buChar char="Ø"/>
            </a:pPr>
            <a:r>
              <a:rPr lang="it-IT" altLang="it-IT" b="0" dirty="0" smtClean="0">
                <a:solidFill>
                  <a:schemeClr val="bg1"/>
                </a:solidFill>
                <a:latin typeface="Times New Roman" charset="0"/>
              </a:rPr>
              <a:t>Screening OSA</a:t>
            </a:r>
            <a:endParaRPr lang="it-IT" altLang="it-IT" b="0" dirty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386734" y="6042223"/>
            <a:ext cx="58058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buClr>
                <a:schemeClr val="tx2"/>
              </a:buClr>
              <a:buSzTx/>
            </a:pPr>
            <a:r>
              <a:rPr lang="it-IT" altLang="it-IT" sz="3600" i="1" u="sng">
                <a:solidFill>
                  <a:srgbClr val="FFFF00"/>
                </a:solidFill>
                <a:latin typeface="Times New Roman" charset="0"/>
              </a:rPr>
              <a:t>E’ molto utile per il follow-up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476870" y="464097"/>
            <a:ext cx="5383351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Saturimetria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11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772510" y="1148149"/>
            <a:ext cx="9514490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2000" b="0" dirty="0" smtClean="0">
                <a:solidFill>
                  <a:srgbClr val="FFFF00"/>
                </a:solidFill>
                <a:ea typeface="Times New Roman" charset="0"/>
                <a:cs typeface="Times New Roman" charset="0"/>
              </a:rPr>
              <a:t>METODICA</a:t>
            </a:r>
            <a:endParaRPr lang="it-IT" altLang="it-IT" sz="2000" b="0" dirty="0">
              <a:solidFill>
                <a:srgbClr val="FFFF00"/>
              </a:solidFill>
              <a:ea typeface="Times New Roman" charset="0"/>
              <a:cs typeface="Times New Roman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</a:rPr>
              <a:t>   Corridoio lungo almeno 25 m, cronometro, </a:t>
            </a:r>
            <a:r>
              <a:rPr lang="it-IT" altLang="it-IT" sz="2000" b="0" dirty="0" err="1">
                <a:solidFill>
                  <a:schemeClr val="bg1"/>
                </a:solidFill>
              </a:rPr>
              <a:t>saturimetro</a:t>
            </a:r>
            <a:r>
              <a:rPr lang="it-IT" altLang="it-IT" sz="2000" b="0" dirty="0">
                <a:solidFill>
                  <a:schemeClr val="bg1"/>
                </a:solidFill>
              </a:rPr>
              <a:t>, scala di Borg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</a:rPr>
              <a:t>  Spiegare al paziente l’obiettivo del test (coprire la maggiore distanza </a:t>
            </a:r>
            <a:r>
              <a:rPr lang="it-IT" altLang="it-IT" sz="2000" b="0" dirty="0" smtClean="0">
                <a:solidFill>
                  <a:schemeClr val="bg1"/>
                </a:solidFill>
              </a:rPr>
              <a:t>possibile)</a:t>
            </a:r>
            <a:endParaRPr lang="it-IT" altLang="it-IT" sz="2000" b="0" dirty="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</a:rPr>
              <a:t>   Camminata </a:t>
            </a:r>
            <a:r>
              <a:rPr lang="it-IT" altLang="it-IT" sz="2000" b="0" dirty="0" smtClean="0">
                <a:solidFill>
                  <a:schemeClr val="bg1"/>
                </a:solidFill>
              </a:rPr>
              <a:t>libera</a:t>
            </a:r>
            <a:endParaRPr lang="it-IT" altLang="it-IT" sz="2000" b="0" dirty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2000" b="0" dirty="0" smtClean="0">
                <a:solidFill>
                  <a:schemeClr val="bg1"/>
                </a:solidFill>
                <a:ea typeface="Times New Roman" charset="0"/>
                <a:cs typeface="Times New Roman" charset="0"/>
              </a:rPr>
              <a:t>Rilevare ogni minuto: </a:t>
            </a:r>
            <a:r>
              <a:rPr lang="it-IT" altLang="it-IT" sz="2000" dirty="0" smtClean="0">
                <a:solidFill>
                  <a:srgbClr val="FFFF00"/>
                </a:solidFill>
                <a:ea typeface="Times New Roman" charset="0"/>
                <a:cs typeface="Times New Roman" charset="0"/>
              </a:rPr>
              <a:t>SpO</a:t>
            </a:r>
            <a:r>
              <a:rPr lang="it-IT" altLang="it-IT" sz="2000" baseline="-25000" dirty="0" smtClean="0">
                <a:solidFill>
                  <a:srgbClr val="FFFF00"/>
                </a:solidFill>
                <a:ea typeface="Times New Roman" charset="0"/>
                <a:cs typeface="Times New Roman" charset="0"/>
              </a:rPr>
              <a:t>2</a:t>
            </a:r>
            <a:r>
              <a:rPr lang="it-IT" altLang="it-IT" sz="2000" dirty="0">
                <a:solidFill>
                  <a:srgbClr val="FFFF00"/>
                </a:solidFill>
                <a:ea typeface="Times New Roman" charset="0"/>
                <a:cs typeface="Times New Roman" charset="0"/>
              </a:rPr>
              <a:t>, FC</a:t>
            </a:r>
            <a:r>
              <a:rPr lang="it-IT" altLang="it-IT" sz="2000" dirty="0" smtClean="0">
                <a:solidFill>
                  <a:srgbClr val="FFFF00"/>
                </a:solidFill>
                <a:ea typeface="Times New Roman" charset="0"/>
                <a:cs typeface="Times New Roman" charset="0"/>
              </a:rPr>
              <a:t>, DISPNEA</a:t>
            </a:r>
            <a:endParaRPr lang="it-IT" altLang="it-IT" sz="2000" b="0" dirty="0">
              <a:solidFill>
                <a:srgbClr val="FFFF00"/>
              </a:solidFill>
              <a:ea typeface="Times New Roman" charset="0"/>
              <a:cs typeface="Times New Roman" charset="0"/>
            </a:endParaRPr>
          </a:p>
          <a:p>
            <a:pPr eaLnBrk="1" hangingPunct="1">
              <a:lnSpc>
                <a:spcPct val="40000"/>
              </a:lnSpc>
              <a:spcBef>
                <a:spcPct val="0"/>
              </a:spcBef>
              <a:buClrTx/>
              <a:buSzTx/>
            </a:pPr>
            <a:endParaRPr lang="it-IT" altLang="it-IT" sz="2000" b="0" dirty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endParaRPr lang="it-IT" altLang="it-IT" sz="2000" b="0" dirty="0" smtClean="0">
              <a:solidFill>
                <a:srgbClr val="FFFF00"/>
              </a:solidFill>
              <a:ea typeface="Times New Roman" charset="0"/>
              <a:cs typeface="Times New Roman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2000" b="0" dirty="0" smtClean="0">
                <a:solidFill>
                  <a:srgbClr val="FFFF00"/>
                </a:solidFill>
                <a:ea typeface="Times New Roman" charset="0"/>
                <a:cs typeface="Times New Roman" charset="0"/>
              </a:rPr>
              <a:t>ALLA </a:t>
            </a:r>
            <a:r>
              <a:rPr lang="it-IT" altLang="it-IT" sz="2000" b="0" dirty="0">
                <a:solidFill>
                  <a:srgbClr val="FFFF00"/>
                </a:solidFill>
                <a:ea typeface="Times New Roman" charset="0"/>
                <a:cs typeface="Times New Roman" charset="0"/>
              </a:rPr>
              <a:t>FINE DEL </a:t>
            </a:r>
            <a:r>
              <a:rPr lang="it-IT" altLang="it-IT" sz="2000" b="0" dirty="0" smtClean="0">
                <a:solidFill>
                  <a:srgbClr val="FFFF00"/>
                </a:solidFill>
                <a:ea typeface="Times New Roman" charset="0"/>
                <a:cs typeface="Times New Roman" charset="0"/>
              </a:rPr>
              <a:t>TEST</a:t>
            </a:r>
            <a:endParaRPr lang="it-IT" altLang="it-IT" sz="2000" b="0" dirty="0">
              <a:solidFill>
                <a:srgbClr val="FFFF00"/>
              </a:solidFill>
              <a:ea typeface="Times New Roman" charset="0"/>
              <a:cs typeface="Times New Roman" charset="0"/>
            </a:endParaRPr>
          </a:p>
          <a:p>
            <a:pPr lvl="2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  Distanza </a:t>
            </a:r>
            <a:r>
              <a:rPr lang="it-IT" altLang="it-IT" sz="2000" b="0" dirty="0" smtClean="0">
                <a:solidFill>
                  <a:schemeClr val="bg1"/>
                </a:solidFill>
                <a:ea typeface="Times New Roman" charset="0"/>
                <a:cs typeface="Times New Roman" charset="0"/>
              </a:rPr>
              <a:t>percorsa</a:t>
            </a:r>
          </a:p>
          <a:p>
            <a:pPr lvl="2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 smtClean="0">
                <a:solidFill>
                  <a:schemeClr val="bg1"/>
                </a:solidFill>
                <a:ea typeface="Times New Roman" charset="0"/>
                <a:cs typeface="Times New Roman" charset="0"/>
              </a:rPr>
              <a:t>  Fatica muscolare</a:t>
            </a:r>
            <a:endParaRPr lang="it-IT" altLang="it-IT" sz="2000" b="0" dirty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lvl="2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</a:rPr>
              <a:t>  </a:t>
            </a:r>
            <a:r>
              <a:rPr lang="it-IT" altLang="it-IT" sz="2000" b="0" dirty="0" smtClean="0">
                <a:solidFill>
                  <a:schemeClr val="bg1"/>
                </a:solidFill>
              </a:rPr>
              <a:t>Minima </a:t>
            </a:r>
            <a:r>
              <a:rPr lang="it-IT" altLang="it-IT" sz="2000" b="0" dirty="0">
                <a:solidFill>
                  <a:schemeClr val="bg1"/>
                </a:solidFill>
              </a:rPr>
              <a:t>SpO</a:t>
            </a:r>
            <a:r>
              <a:rPr lang="it-IT" altLang="it-IT" sz="2000" b="0" baseline="-25000" dirty="0">
                <a:solidFill>
                  <a:schemeClr val="bg1"/>
                </a:solidFill>
              </a:rPr>
              <a:t>2</a:t>
            </a:r>
            <a:r>
              <a:rPr lang="it-IT" altLang="it-IT" sz="2000" b="0" dirty="0">
                <a:solidFill>
                  <a:schemeClr val="bg1"/>
                </a:solidFill>
              </a:rPr>
              <a:t> </a:t>
            </a:r>
            <a:r>
              <a:rPr lang="it-IT" altLang="it-IT" sz="2000" b="0" dirty="0" smtClean="0">
                <a:solidFill>
                  <a:schemeClr val="bg1"/>
                </a:solidFill>
              </a:rPr>
              <a:t>raggiunta </a:t>
            </a:r>
            <a:endParaRPr lang="it-IT" altLang="it-IT" sz="2000" b="0" dirty="0">
              <a:solidFill>
                <a:schemeClr val="bg1"/>
              </a:solidFill>
            </a:endParaRPr>
          </a:p>
          <a:p>
            <a:pPr lvl="2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  </a:t>
            </a:r>
            <a:r>
              <a:rPr lang="it-IT" altLang="it-IT" sz="2000" b="0" dirty="0" smtClean="0">
                <a:solidFill>
                  <a:schemeClr val="bg1"/>
                </a:solidFill>
                <a:ea typeface="Times New Roman" charset="0"/>
                <a:cs typeface="Times New Roman" charset="0"/>
              </a:rPr>
              <a:t>Tempo </a:t>
            </a:r>
            <a:r>
              <a:rPr lang="it-IT" altLang="it-IT" sz="2000" b="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di recupero della SpO</a:t>
            </a:r>
            <a:r>
              <a:rPr lang="it-IT" altLang="it-IT" sz="2000" b="0" baseline="-250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2 </a:t>
            </a:r>
            <a:endParaRPr lang="it-IT" altLang="it-IT" sz="2000" b="0" baseline="-25000" dirty="0" smtClean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lvl="2"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endParaRPr lang="it-IT" altLang="it-IT" sz="2000" b="0" dirty="0">
              <a:solidFill>
                <a:schemeClr val="bg1"/>
              </a:solidFill>
              <a:ea typeface="Times New Roman" charset="0"/>
              <a:cs typeface="Times New Roman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it-IT" altLang="it-IT" sz="2000" b="0" i="1" dirty="0">
                <a:solidFill>
                  <a:srgbClr val="FFFF00"/>
                </a:solidFill>
                <a:ea typeface="Times New Roman" charset="0"/>
                <a:cs typeface="Times New Roman" charset="0"/>
              </a:rPr>
              <a:t>INTERRUZIONE DEL TEST </a:t>
            </a:r>
            <a:r>
              <a:rPr lang="it-IT" altLang="it-IT" sz="2000" b="0" i="1" dirty="0" smtClean="0">
                <a:solidFill>
                  <a:srgbClr val="FFFF00"/>
                </a:solidFill>
                <a:ea typeface="Times New Roman" charset="0"/>
                <a:cs typeface="Times New Roman" charset="0"/>
              </a:rPr>
              <a:t>PER</a:t>
            </a:r>
            <a:endParaRPr lang="it-IT" altLang="it-IT" sz="2000" b="0" i="1" dirty="0">
              <a:solidFill>
                <a:srgbClr val="FFFF00"/>
              </a:solidFill>
              <a:ea typeface="Times New Roman" charset="0"/>
              <a:cs typeface="Times New Roman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</a:rPr>
              <a:t> Volontà del paziente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  SpO</a:t>
            </a:r>
            <a:r>
              <a:rPr lang="it-IT" altLang="it-IT" sz="2000" b="0" baseline="-25000" dirty="0">
                <a:solidFill>
                  <a:schemeClr val="bg1"/>
                </a:solidFill>
                <a:ea typeface="Times New Roman" charset="0"/>
                <a:cs typeface="Times New Roman" charset="0"/>
              </a:rPr>
              <a:t>2</a:t>
            </a:r>
            <a:r>
              <a:rPr lang="it-IT" altLang="it-IT" sz="2000" b="0" dirty="0">
                <a:solidFill>
                  <a:schemeClr val="bg1"/>
                </a:solidFill>
              </a:rPr>
              <a:t>  inferiore a 80%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</a:rPr>
              <a:t>  Dolore precordiale, dolore alle gambe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2000" b="0" dirty="0">
                <a:solidFill>
                  <a:schemeClr val="bg1"/>
                </a:solidFill>
              </a:rPr>
              <a:t>  Eccessiva dispnea e/o fatica muscolare</a:t>
            </a:r>
          </a:p>
        </p:txBody>
      </p:sp>
      <p:pic>
        <p:nvPicPr>
          <p:cNvPr id="591876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593" y="2183529"/>
            <a:ext cx="3457575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1877" name="Picture 5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591" y="4414343"/>
            <a:ext cx="3470275" cy="234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413806" y="133020"/>
            <a:ext cx="5383351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Test del cammino 6 minuti</a:t>
            </a:r>
          </a:p>
        </p:txBody>
      </p:sp>
    </p:spTree>
    <p:extLst>
      <p:ext uri="{BB962C8B-B14F-4D97-AF65-F5344CB8AC3E}">
        <p14:creationId xmlns:p14="http://schemas.microsoft.com/office/powerpoint/2010/main" val="65591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614" y="1056287"/>
            <a:ext cx="8961712" cy="566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413806" y="117253"/>
            <a:ext cx="5383351" cy="85513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Saturimetria</a:t>
            </a: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notturna</a:t>
            </a:r>
          </a:p>
        </p:txBody>
      </p:sp>
    </p:spTree>
    <p:extLst>
      <p:ext uri="{BB962C8B-B14F-4D97-AF65-F5344CB8AC3E}">
        <p14:creationId xmlns:p14="http://schemas.microsoft.com/office/powerpoint/2010/main" val="38382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5" descr="wtprox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70" y="906188"/>
            <a:ext cx="5489643" cy="3952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5686" name="Rectangle 6"/>
          <p:cNvSpPr>
            <a:spLocks noChangeArrowheads="1"/>
          </p:cNvSpPr>
          <p:nvPr/>
        </p:nvSpPr>
        <p:spPr bwMode="auto">
          <a:xfrm>
            <a:off x="1182960" y="5049399"/>
            <a:ext cx="4350735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0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Desaturazione</a:t>
            </a:r>
            <a:r>
              <a:rPr lang="it-IT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0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ossiemoglobinica</a:t>
            </a:r>
            <a:r>
              <a:rPr lang="it-IT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it-IT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da sforzo</a:t>
            </a:r>
          </a:p>
        </p:txBody>
      </p:sp>
      <p:graphicFrame>
        <p:nvGraphicFramePr>
          <p:cNvPr id="2063" name="Object 15"/>
          <p:cNvGraphicFramePr>
            <a:graphicFrameLocks noChangeAspect="1"/>
          </p:cNvGraphicFramePr>
          <p:nvPr>
            <p:extLst/>
          </p:nvPr>
        </p:nvGraphicFramePr>
        <p:xfrm>
          <a:off x="6122443" y="914236"/>
          <a:ext cx="5465215" cy="3928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Image" r:id="rId5" imgW="9142857" imgH="6085714" progId="">
                  <p:embed/>
                </p:oleObj>
              </mc:Choice>
              <mc:Fallback>
                <p:oleObj name="Image" r:id="rId5" imgW="9142857" imgH="608571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2443" y="914236"/>
                        <a:ext cx="5465215" cy="3928649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5688" name="Rectangle 8"/>
          <p:cNvSpPr>
            <a:spLocks noChangeArrowheads="1"/>
          </p:cNvSpPr>
          <p:nvPr/>
        </p:nvSpPr>
        <p:spPr bwMode="auto">
          <a:xfrm>
            <a:off x="6605753" y="5033635"/>
            <a:ext cx="4540468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Monitoraggio </a:t>
            </a:r>
            <a:r>
              <a:rPr lang="it-IT" sz="20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saturimetrico</a:t>
            </a:r>
            <a:r>
              <a:rPr lang="it-IT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it-IT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notturno</a:t>
            </a:r>
          </a:p>
        </p:txBody>
      </p:sp>
    </p:spTree>
    <p:extLst>
      <p:ext uri="{BB962C8B-B14F-4D97-AF65-F5344CB8AC3E}">
        <p14:creationId xmlns:p14="http://schemas.microsoft.com/office/powerpoint/2010/main" val="49424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97373" y="2704000"/>
            <a:ext cx="7772400" cy="754445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Conclusioni</a:t>
            </a:r>
            <a:endParaRPr lang="it-IT" sz="40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42522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2694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373281"/>
              </p:ext>
            </p:extLst>
          </p:nvPr>
        </p:nvGraphicFramePr>
        <p:xfrm>
          <a:off x="2057400" y="238761"/>
          <a:ext cx="8305800" cy="5872480"/>
        </p:xfrm>
        <a:graphic>
          <a:graphicData uri="http://schemas.openxmlformats.org/drawingml/2006/table">
            <a:tbl>
              <a:tblPr/>
              <a:tblGrid>
                <a:gridCol w="8305800"/>
              </a:tblGrid>
              <a:tr h="512763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DEFINIZIONE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CLASSIFICAZIONE</a:t>
                      </a:r>
                      <a:endParaRPr kumimoji="0" lang="it-IT" altLang="it-IT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Tipo 1 (</a:t>
                      </a:r>
                      <a:r>
                        <a:rPr kumimoji="0" lang="it-IT" altLang="it-IT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ipossiemica</a:t>
                      </a: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) Tipo 2 (</a:t>
                      </a:r>
                      <a:r>
                        <a:rPr kumimoji="0" lang="it-IT" altLang="it-IT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ipossiemica-ipercapnica</a:t>
                      </a: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)</a:t>
                      </a:r>
                      <a:endParaRPr kumimoji="0" lang="it-IT" altLang="it-IT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I.R</a:t>
                      </a: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. latente-parziale-globale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ETIOPATOGENESI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it-IT" altLang="it-IT" sz="2800" b="1" i="0" u="none" strike="noStrike" cap="none" normalizeH="0" baseline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it-IT" altLang="it-IT" sz="2800" b="1" i="0" u="none" strike="noStrike" cap="none" normalizeH="0" baseline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eaLnBrk="0" hangingPunct="0"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buClr>
                          <a:schemeClr val="accent2"/>
                        </a:buClr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buClr>
                          <a:schemeClr val="tx2"/>
                        </a:buClr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Garamond" charset="0"/>
                        </a:defRPr>
                      </a:lvl3pPr>
                      <a:lvl4pPr marL="1600200" indent="-228600" eaLnBrk="0" hangingPunct="0">
                        <a:buClr>
                          <a:schemeClr val="accent2"/>
                        </a:buClr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4pPr>
                      <a:lvl5pPr marL="2057400" indent="-228600" eaLnBrk="0" hangingPunct="0"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Garamond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FISIOPATOLOGIA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IPOSSIEMIA (</a:t>
                      </a:r>
                      <a:r>
                        <a:rPr kumimoji="0" lang="it-IT" altLang="it-IT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ipoventilazione</a:t>
                      </a: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, squilibrio Va/</a:t>
                      </a:r>
                      <a:r>
                        <a:rPr kumimoji="0" lang="it-IT" altLang="it-IT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Q</a:t>
                      </a: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, shunt, alterazione della diffusione)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IPERCAPNIA (</a:t>
                      </a:r>
                      <a:r>
                        <a:rPr kumimoji="0" lang="it-IT" altLang="it-IT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ipoventilazione</a:t>
                      </a: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, squilibrio Va/</a:t>
                      </a:r>
                      <a:r>
                        <a:rPr kumimoji="0" lang="it-IT" altLang="it-IT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Q</a:t>
                      </a:r>
                      <a:r>
                        <a:rPr kumimoji="0" lang="it-IT" altLang="it-IT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429910"/>
              </p:ext>
            </p:extLst>
          </p:nvPr>
        </p:nvGraphicFramePr>
        <p:xfrm>
          <a:off x="5184775" y="3344963"/>
          <a:ext cx="180975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Immagine bitmap" r:id="rId3" imgW="1371429" imgH="676369" progId="Paint.Picture">
                  <p:embed/>
                </p:oleObj>
              </mc:Choice>
              <mc:Fallback>
                <p:oleObj name="Immagine bitmap" r:id="rId3" imgW="1371429" imgH="67636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775" y="3344963"/>
                        <a:ext cx="180975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035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7" name="Text Box 3"/>
          <p:cNvSpPr txBox="1">
            <a:spLocks noChangeArrowheads="1"/>
          </p:cNvSpPr>
          <p:nvPr/>
        </p:nvSpPr>
        <p:spPr bwMode="auto">
          <a:xfrm>
            <a:off x="6884453" y="6316663"/>
            <a:ext cx="48151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1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West </a:t>
            </a:r>
            <a:r>
              <a:rPr lang="it-IT" sz="16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</a:t>
            </a:r>
            <a:r>
              <a:rPr lang="it-IT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B., Fisiopatologia polmonare. Mc </a:t>
            </a:r>
            <a:r>
              <a:rPr lang="it-IT" sz="16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Graw</a:t>
            </a:r>
            <a:r>
              <a:rPr lang="it-IT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Hill 1999</a:t>
            </a:r>
          </a:p>
        </p:txBody>
      </p:sp>
      <p:sp>
        <p:nvSpPr>
          <p:cNvPr id="610308" name="Text Box 4"/>
          <p:cNvSpPr txBox="1">
            <a:spLocks noChangeArrowheads="1"/>
          </p:cNvSpPr>
          <p:nvPr/>
        </p:nvSpPr>
        <p:spPr bwMode="auto">
          <a:xfrm>
            <a:off x="3335866" y="1786467"/>
            <a:ext cx="6248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76263" lvl="1" indent="385763">
              <a:spcBef>
                <a:spcPct val="50000"/>
              </a:spcBef>
              <a:buClr>
                <a:srgbClr val="FF0000"/>
              </a:buClr>
              <a:buSzPct val="75000"/>
              <a:buFontTx/>
              <a:buChar char="•"/>
              <a:defRPr/>
            </a:pPr>
            <a:r>
              <a:rPr lang="it-IT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pneumogena</a:t>
            </a:r>
            <a:endParaRPr lang="it-IT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76263" lvl="1" indent="385763">
              <a:spcBef>
                <a:spcPct val="50000"/>
              </a:spcBef>
              <a:buClr>
                <a:srgbClr val="FF0000"/>
              </a:buClr>
              <a:buSzPct val="75000"/>
              <a:buFontTx/>
              <a:buChar char="•"/>
              <a:defRPr/>
            </a:pPr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cardiogena</a:t>
            </a:r>
          </a:p>
          <a:p>
            <a:pPr marL="576263" lvl="1" indent="385763">
              <a:spcBef>
                <a:spcPct val="50000"/>
              </a:spcBef>
              <a:buClr>
                <a:srgbClr val="FF0000"/>
              </a:buClr>
              <a:buSzPct val="75000"/>
              <a:buFontTx/>
              <a:buChar char="•"/>
              <a:defRPr/>
            </a:pPr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ematogena</a:t>
            </a:r>
          </a:p>
          <a:p>
            <a:pPr marL="576263" lvl="1" indent="385763">
              <a:spcBef>
                <a:spcPct val="50000"/>
              </a:spcBef>
              <a:buClr>
                <a:srgbClr val="FF0000"/>
              </a:buClr>
              <a:buSzPct val="75000"/>
              <a:buFontTx/>
              <a:buChar char="•"/>
              <a:defRPr/>
            </a:pPr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tissutale</a:t>
            </a:r>
          </a:p>
        </p:txBody>
      </p:sp>
      <p:sp>
        <p:nvSpPr>
          <p:cNvPr id="610311" name="Rectangle 7"/>
          <p:cNvSpPr>
            <a:spLocks noRot="1" noChangeArrowheads="1"/>
          </p:cNvSpPr>
          <p:nvPr/>
        </p:nvSpPr>
        <p:spPr bwMode="auto">
          <a:xfrm>
            <a:off x="2311400" y="274638"/>
            <a:ext cx="82296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32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INSUFFICIENZA RESPIRATORIA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78592" y="309708"/>
            <a:ext cx="7772400" cy="903428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8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Insufficienza respiratoria</a:t>
            </a:r>
            <a:endParaRPr lang="it-IT" sz="4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7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9" name="Text Box 3"/>
          <p:cNvSpPr txBox="1">
            <a:spLocks noChangeArrowheads="1"/>
          </p:cNvSpPr>
          <p:nvPr/>
        </p:nvSpPr>
        <p:spPr bwMode="auto">
          <a:xfrm>
            <a:off x="1524000" y="1515645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sx="1000" sy="1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it-IT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Classificazione clinica</a:t>
            </a:r>
          </a:p>
        </p:txBody>
      </p:sp>
      <p:sp>
        <p:nvSpPr>
          <p:cNvPr id="710660" name="Text Box 4"/>
          <p:cNvSpPr txBox="1">
            <a:spLocks noChangeArrowheads="1"/>
          </p:cNvSpPr>
          <p:nvPr/>
        </p:nvSpPr>
        <p:spPr bwMode="auto">
          <a:xfrm>
            <a:off x="1992313" y="2542563"/>
            <a:ext cx="8462962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6796" sx="1000" sy="1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  <a:buClrTx/>
              <a:buSzTx/>
              <a:defRPr/>
            </a:pPr>
            <a:r>
              <a:rPr lang="it-IT" sz="3600" dirty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IR latente		</a:t>
            </a:r>
            <a:r>
              <a:rPr lang="it-IT" sz="3600" smtClean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      </a:t>
            </a:r>
            <a:r>
              <a:rPr lang="it-IT" sz="3200" smtClean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Sotto </a:t>
            </a:r>
            <a:r>
              <a:rPr lang="it-IT" sz="3200" dirty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sforzo</a:t>
            </a:r>
            <a:endParaRPr lang="it-IT" sz="3600" dirty="0">
              <a:solidFill>
                <a:schemeClr val="bg1"/>
              </a:solidFill>
              <a:effectLst>
                <a:outerShdw dist="38100" sx="1000" sy="1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  <a:buClrTx/>
              <a:buSzTx/>
              <a:defRPr/>
            </a:pPr>
            <a:r>
              <a:rPr lang="it-IT" sz="3600" dirty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IR manifesta	</a:t>
            </a:r>
            <a:r>
              <a:rPr lang="it-IT" sz="3600" dirty="0" smtClean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      </a:t>
            </a:r>
            <a:r>
              <a:rPr lang="it-IT" sz="3200" dirty="0" smtClean="0">
                <a:solidFill>
                  <a:schemeClr val="bg1"/>
                </a:solidFill>
                <a:effectLst>
                  <a:outerShdw dist="38100" sx="1000" sy="1000" algn="tl">
                    <a:srgbClr val="00000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A riposo/durante il sonno</a:t>
            </a:r>
            <a:endParaRPr lang="it-IT" sz="3600" dirty="0">
              <a:solidFill>
                <a:schemeClr val="bg1"/>
              </a:solidFill>
              <a:effectLst>
                <a:outerShdw dist="38100" sx="1000" sy="1000" algn="tl">
                  <a:srgbClr val="00000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55354" y="161710"/>
            <a:ext cx="7772400" cy="992867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Classificazione dell’IR</a:t>
            </a:r>
          </a:p>
        </p:txBody>
      </p:sp>
    </p:spTree>
    <p:extLst>
      <p:ext uri="{BB962C8B-B14F-4D97-AF65-F5344CB8AC3E}">
        <p14:creationId xmlns:p14="http://schemas.microsoft.com/office/powerpoint/2010/main" val="744117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0659" grpId="0" autoUpdateAnimBg="0"/>
      <p:bldP spid="7106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olo 1"/>
          <p:cNvSpPr>
            <a:spLocks noGrp="1"/>
          </p:cNvSpPr>
          <p:nvPr>
            <p:ph type="ctrTitle"/>
          </p:nvPr>
        </p:nvSpPr>
        <p:spPr>
          <a:xfrm>
            <a:off x="400050" y="1752599"/>
            <a:ext cx="11563349" cy="2352675"/>
          </a:xfrm>
        </p:spPr>
        <p:txBody>
          <a:bodyPr>
            <a:noAutofit/>
          </a:bodyPr>
          <a:lstStyle/>
          <a:p>
            <a:pPr algn="l"/>
            <a:r>
              <a:rPr lang="it-IT" altLang="it-IT" sz="32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«I </a:t>
            </a:r>
            <a:r>
              <a:rPr lang="it-IT" altLang="it-IT" sz="3200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sintomi</a:t>
            </a:r>
            <a:r>
              <a:rPr lang="it-IT" altLang="it-IT" sz="32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e i </a:t>
            </a:r>
            <a:r>
              <a:rPr lang="it-IT" altLang="it-IT" sz="3200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segni clinici </a:t>
            </a:r>
            <a:r>
              <a:rPr lang="it-IT" altLang="it-IT" sz="32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non sono sufficienti per la diagnosi; è indispensabile la misurazione della PaO</a:t>
            </a:r>
            <a:r>
              <a:rPr lang="it-IT" altLang="it-IT" sz="3200" baseline="-250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altLang="it-IT" sz="32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e della PaCO</a:t>
            </a:r>
            <a:r>
              <a:rPr lang="it-IT" altLang="it-IT" sz="3200" baseline="-250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it-IT" altLang="it-IT" sz="32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nel sangue arterioso </a:t>
            </a:r>
            <a:r>
              <a:rPr lang="it-IT" altLang="it-IT" sz="3200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it-IT" altLang="it-IT" sz="3200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emogasanalisi</a:t>
            </a:r>
            <a:r>
              <a:rPr lang="it-IT" altLang="it-IT" sz="3200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it-IT" altLang="it-IT" sz="32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per determinare la presenza e il grado di </a:t>
            </a:r>
            <a:r>
              <a:rPr lang="it-IT" altLang="it-IT" sz="3200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ipossiemia e di </a:t>
            </a:r>
            <a:r>
              <a:rPr lang="it-IT" altLang="it-IT" sz="3200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capnia</a:t>
            </a:r>
            <a:r>
              <a:rPr lang="it-IT" altLang="it-IT" sz="32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che consente la diagnosi differenziale dell’insufficienza respiratoria</a:t>
            </a:r>
            <a:r>
              <a:rPr lang="it-IT" altLang="it-IT" sz="3200" dirty="0" smtClean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it-IT" altLang="it-IT" sz="32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463812"/>
              </p:ext>
            </p:extLst>
          </p:nvPr>
        </p:nvGraphicFramePr>
        <p:xfrm>
          <a:off x="1962150" y="4321175"/>
          <a:ext cx="8534400" cy="1774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800"/>
                <a:gridCol w="5689600"/>
              </a:tblGrid>
              <a:tr h="443706">
                <a:tc gridSpan="2"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CRITERI EMOGASANALITICI</a:t>
                      </a:r>
                      <a:r>
                        <a:rPr lang="it-IT" sz="1800" baseline="0" dirty="0" smtClean="0"/>
                        <a:t> DI INSUFFICIENZA RESPIRATORIA</a:t>
                      </a:r>
                      <a:endParaRPr lang="it-IT" sz="1800" dirty="0"/>
                    </a:p>
                  </a:txBody>
                  <a:tcPr marT="45749" marB="45749"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706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Times New Roman" panose="02020603050405020304" pitchFamily="18" charset="0"/>
                        </a:rPr>
                        <a:t>PaO</a:t>
                      </a:r>
                      <a:r>
                        <a:rPr lang="it-IT" sz="1800" baseline="-25000" dirty="0" smtClean="0"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it-IT" sz="1800" dirty="0" smtClean="0">
                          <a:latin typeface="Times New Roman" panose="02020603050405020304" pitchFamily="18" charset="0"/>
                        </a:rPr>
                        <a:t> &lt;60 mm Hg</a:t>
                      </a:r>
                      <a:endParaRPr lang="it-IT" sz="1800" dirty="0">
                        <a:latin typeface="Times New Roman" panose="02020603050405020304" pitchFamily="18" charset="0"/>
                      </a:endParaRPr>
                    </a:p>
                  </a:txBody>
                  <a:tcPr marT="45749" marB="457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Times New Roman" panose="02020603050405020304" pitchFamily="18" charset="0"/>
                        </a:rPr>
                        <a:t>IPOSSIEMIA</a:t>
                      </a:r>
                      <a:endParaRPr lang="it-IT" sz="1800" dirty="0">
                        <a:latin typeface="Times New Roman" panose="02020603050405020304" pitchFamily="18" charset="0"/>
                      </a:endParaRPr>
                    </a:p>
                  </a:txBody>
                  <a:tcPr marT="45749" marB="45749"/>
                </a:tc>
              </a:tr>
              <a:tr h="443706">
                <a:tc>
                  <a:txBody>
                    <a:bodyPr/>
                    <a:lstStyle/>
                    <a:p>
                      <a:pPr algn="ctr"/>
                      <a:r>
                        <a:rPr lang="it-IT" sz="1800" baseline="0" dirty="0" smtClean="0">
                          <a:latin typeface="Times New Roman" panose="02020603050405020304" pitchFamily="18" charset="0"/>
                        </a:rPr>
                        <a:t>PaCO</a:t>
                      </a:r>
                      <a:r>
                        <a:rPr lang="it-IT" sz="1800" baseline="-25000" dirty="0" smtClean="0"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it-IT" sz="1800" baseline="0" dirty="0" smtClean="0">
                          <a:latin typeface="Times New Roman" panose="02020603050405020304" pitchFamily="18" charset="0"/>
                        </a:rPr>
                        <a:t> &gt;50 mm Hg</a:t>
                      </a:r>
                      <a:endParaRPr lang="it-IT" sz="1800" dirty="0">
                        <a:latin typeface="Times New Roman" panose="02020603050405020304" pitchFamily="18" charset="0"/>
                      </a:endParaRPr>
                    </a:p>
                  </a:txBody>
                  <a:tcPr marT="45749" marB="457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Times New Roman" panose="02020603050405020304" pitchFamily="18" charset="0"/>
                        </a:rPr>
                        <a:t>IPERCAPNIA</a:t>
                      </a:r>
                      <a:endParaRPr lang="it-IT" sz="1800" dirty="0">
                        <a:latin typeface="Times New Roman" panose="02020603050405020304" pitchFamily="18" charset="0"/>
                      </a:endParaRPr>
                    </a:p>
                  </a:txBody>
                  <a:tcPr marT="45749" marB="45749"/>
                </a:tc>
              </a:tr>
              <a:tr h="443706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err="1" smtClean="0">
                          <a:latin typeface="Times New Roman" panose="02020603050405020304" pitchFamily="18" charset="0"/>
                        </a:rPr>
                        <a:t>pH</a:t>
                      </a:r>
                      <a:r>
                        <a:rPr lang="it-IT" sz="1800" dirty="0" smtClean="0">
                          <a:latin typeface="Times New Roman" panose="02020603050405020304" pitchFamily="18" charset="0"/>
                        </a:rPr>
                        <a:t> &lt; 7.35</a:t>
                      </a:r>
                      <a:endParaRPr lang="it-IT" sz="1800" dirty="0">
                        <a:latin typeface="Times New Roman" panose="02020603050405020304" pitchFamily="18" charset="0"/>
                      </a:endParaRPr>
                    </a:p>
                  </a:txBody>
                  <a:tcPr marT="45749" marB="457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Times New Roman" panose="02020603050405020304" pitchFamily="18" charset="0"/>
                        </a:rPr>
                        <a:t>ACIDOSI RESPIRATORIA</a:t>
                      </a:r>
                      <a:endParaRPr lang="it-IT" sz="1800" dirty="0">
                        <a:latin typeface="Times New Roman" panose="02020603050405020304" pitchFamily="18" charset="0"/>
                      </a:endParaRPr>
                    </a:p>
                  </a:txBody>
                  <a:tcPr marT="45749" marB="45749"/>
                </a:tc>
              </a:tr>
            </a:tbl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78592" y="309708"/>
            <a:ext cx="7772400" cy="903428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8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Insufficienza respiratoria</a:t>
            </a:r>
            <a:endParaRPr lang="it-IT" sz="4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6748092" y="6347488"/>
            <a:ext cx="53292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 JB, Fisiopatologia polmonare. Mc </a:t>
            </a:r>
            <a:r>
              <a:rPr lang="it-IT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Graw</a:t>
            </a:r>
            <a:r>
              <a:rPr lang="it-IT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Hill 1999</a:t>
            </a:r>
          </a:p>
        </p:txBody>
      </p:sp>
    </p:spTree>
    <p:extLst>
      <p:ext uri="{BB962C8B-B14F-4D97-AF65-F5344CB8AC3E}">
        <p14:creationId xmlns:p14="http://schemas.microsoft.com/office/powerpoint/2010/main" val="51946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1047"/>
          <p:cNvGrpSpPr>
            <a:grpSpLocks/>
          </p:cNvGrpSpPr>
          <p:nvPr/>
        </p:nvGrpSpPr>
        <p:grpSpPr bwMode="auto">
          <a:xfrm>
            <a:off x="2063750" y="1103028"/>
            <a:ext cx="6773863" cy="5754972"/>
            <a:chOff x="378" y="308"/>
            <a:chExt cx="4555" cy="3743"/>
          </a:xfrm>
        </p:grpSpPr>
        <p:sp>
          <p:nvSpPr>
            <p:cNvPr id="372750" name="Rectangle 1038"/>
            <p:cNvSpPr>
              <a:spLocks noChangeArrowheads="1"/>
            </p:cNvSpPr>
            <p:nvPr/>
          </p:nvSpPr>
          <p:spPr bwMode="auto">
            <a:xfrm>
              <a:off x="1519" y="308"/>
              <a:ext cx="3414" cy="3743"/>
            </a:xfrm>
            <a:prstGeom prst="rect">
              <a:avLst/>
            </a:prstGeom>
            <a:gradFill rotWithShape="0">
              <a:gsLst>
                <a:gs pos="0">
                  <a:srgbClr val="B65B00"/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497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9461" name="Picture 103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4" y="354"/>
              <a:ext cx="3328" cy="3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2752" name="Line 1040"/>
            <p:cNvSpPr>
              <a:spLocks noChangeShapeType="1"/>
            </p:cNvSpPr>
            <p:nvPr/>
          </p:nvSpPr>
          <p:spPr bwMode="auto">
            <a:xfrm flipV="1">
              <a:off x="3172" y="1553"/>
              <a:ext cx="0" cy="2115"/>
            </a:xfrm>
            <a:prstGeom prst="line">
              <a:avLst/>
            </a:prstGeom>
            <a:noFill/>
            <a:ln w="63500">
              <a:solidFill>
                <a:srgbClr val="FF3300"/>
              </a:solidFill>
              <a:round/>
              <a:headEnd/>
              <a:tailEnd type="triangle" w="med" len="med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463" name="AutoShape 1041"/>
            <p:cNvSpPr>
              <a:spLocks noChangeArrowheads="1"/>
            </p:cNvSpPr>
            <p:nvPr/>
          </p:nvSpPr>
          <p:spPr bwMode="auto">
            <a:xfrm>
              <a:off x="378" y="1344"/>
              <a:ext cx="996" cy="361"/>
            </a:xfrm>
            <a:prstGeom prst="roundRect">
              <a:avLst>
                <a:gd name="adj" fmla="val 28514"/>
              </a:avLst>
            </a:prstGeom>
            <a:solidFill>
              <a:schemeClr val="tx1"/>
            </a:solidFill>
            <a:ln w="19050">
              <a:solidFill>
                <a:srgbClr val="00497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9pPr>
            </a:lstStyle>
            <a:p>
              <a:pPr eaLnBrk="1" hangingPunct="1"/>
              <a:r>
                <a:rPr lang="it-IT" altLang="it-IT" sz="2400">
                  <a:solidFill>
                    <a:schemeClr val="bg2"/>
                  </a:solidFill>
                </a:rPr>
                <a:t>SaO</a:t>
              </a:r>
              <a:r>
                <a:rPr lang="it-IT" altLang="it-IT" sz="2400" baseline="-25000">
                  <a:solidFill>
                    <a:schemeClr val="bg2"/>
                  </a:solidFill>
                </a:rPr>
                <a:t>2</a:t>
              </a:r>
              <a:r>
                <a:rPr lang="it-IT" altLang="it-IT" sz="2400">
                  <a:solidFill>
                    <a:schemeClr val="bg2"/>
                  </a:solidFill>
                </a:rPr>
                <a:t> </a:t>
              </a:r>
            </a:p>
          </p:txBody>
        </p:sp>
        <p:sp>
          <p:nvSpPr>
            <p:cNvPr id="19464" name="Rectangle 1042"/>
            <p:cNvSpPr>
              <a:spLocks noChangeArrowheads="1"/>
            </p:cNvSpPr>
            <p:nvPr/>
          </p:nvSpPr>
          <p:spPr bwMode="auto">
            <a:xfrm>
              <a:off x="2857" y="3689"/>
              <a:ext cx="624" cy="33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9pPr>
            </a:lstStyle>
            <a:p>
              <a:pPr algn="ctr"/>
              <a:r>
                <a:rPr lang="it-IT" altLang="it-IT" sz="1400">
                  <a:solidFill>
                    <a:schemeClr val="bg2"/>
                  </a:solidFill>
                </a:rPr>
                <a:t>PO</a:t>
              </a:r>
              <a:r>
                <a:rPr lang="it-IT" altLang="it-IT" sz="1400" baseline="-25000">
                  <a:solidFill>
                    <a:schemeClr val="bg2"/>
                  </a:solidFill>
                </a:rPr>
                <a:t>2</a:t>
              </a:r>
            </a:p>
            <a:p>
              <a:pPr algn="ctr"/>
              <a:r>
                <a:rPr lang="it-IT" altLang="it-IT" sz="1400">
                  <a:solidFill>
                    <a:schemeClr val="bg2"/>
                  </a:solidFill>
                </a:rPr>
                <a:t>60 mmHg</a:t>
              </a:r>
              <a:endParaRPr lang="en-GB" altLang="it-IT" sz="1400">
                <a:solidFill>
                  <a:schemeClr val="bg2"/>
                </a:solidFill>
              </a:endParaRPr>
            </a:p>
          </p:txBody>
        </p:sp>
        <p:sp>
          <p:nvSpPr>
            <p:cNvPr id="372755" name="Line 1043"/>
            <p:cNvSpPr>
              <a:spLocks noChangeShapeType="1"/>
            </p:cNvSpPr>
            <p:nvPr/>
          </p:nvSpPr>
          <p:spPr bwMode="auto">
            <a:xfrm flipH="1">
              <a:off x="1924" y="1526"/>
              <a:ext cx="1248" cy="0"/>
            </a:xfrm>
            <a:prstGeom prst="line">
              <a:avLst/>
            </a:prstGeom>
            <a:noFill/>
            <a:ln w="63500">
              <a:solidFill>
                <a:srgbClr val="FF3300"/>
              </a:solidFill>
              <a:round/>
              <a:headEnd/>
              <a:tailEnd type="triangle" w="med" len="med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466" name="Text Box 1044"/>
            <p:cNvSpPr txBox="1">
              <a:spLocks noChangeArrowheads="1"/>
            </p:cNvSpPr>
            <p:nvPr/>
          </p:nvSpPr>
          <p:spPr bwMode="auto">
            <a:xfrm>
              <a:off x="1453" y="1417"/>
              <a:ext cx="384" cy="22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it-IT" altLang="it-IT" sz="1600">
                  <a:solidFill>
                    <a:schemeClr val="bg2"/>
                  </a:solidFill>
                </a:rPr>
                <a:t>90</a:t>
              </a:r>
              <a:endParaRPr lang="en-GB" altLang="it-IT" sz="1600">
                <a:solidFill>
                  <a:schemeClr val="bg2"/>
                </a:solidFill>
              </a:endParaRPr>
            </a:p>
          </p:txBody>
        </p:sp>
      </p:grpSp>
      <p:sp>
        <p:nvSpPr>
          <p:cNvPr id="19459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2116818" y="1127893"/>
            <a:ext cx="8364538" cy="992188"/>
          </a:xfrm>
          <a:solidFill>
            <a:schemeClr val="bg1"/>
          </a:solidFill>
          <a:ln w="57150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Wingdings" charset="2"/>
              <a:buNone/>
            </a:pPr>
            <a:r>
              <a:rPr lang="it-IT" altLang="it-IT" sz="2000" dirty="0">
                <a:solidFill>
                  <a:srgbClr val="000066"/>
                </a:solidFill>
                <a:latin typeface="Comic Sans MS" charset="0"/>
              </a:rPr>
              <a:t>Il valore soglia della PaO</a:t>
            </a:r>
            <a:r>
              <a:rPr lang="it-IT" altLang="it-IT" sz="2000" b="1" baseline="-25000" dirty="0">
                <a:solidFill>
                  <a:srgbClr val="000066"/>
                </a:solidFill>
                <a:latin typeface="Comic Sans MS" charset="0"/>
              </a:rPr>
              <a:t>2</a:t>
            </a:r>
            <a:r>
              <a:rPr lang="it-IT" altLang="it-IT" sz="2000" dirty="0">
                <a:solidFill>
                  <a:srgbClr val="000066"/>
                </a:solidFill>
                <a:latin typeface="Comic Sans MS" charset="0"/>
              </a:rPr>
              <a:t> è 60 </a:t>
            </a:r>
            <a:r>
              <a:rPr lang="it-IT" altLang="it-IT" sz="2000" dirty="0" err="1">
                <a:solidFill>
                  <a:srgbClr val="000066"/>
                </a:solidFill>
                <a:latin typeface="Comic Sans MS" charset="0"/>
              </a:rPr>
              <a:t>mmHg</a:t>
            </a:r>
            <a:r>
              <a:rPr lang="it-IT" altLang="it-IT" sz="2000" dirty="0">
                <a:solidFill>
                  <a:srgbClr val="000066"/>
                </a:solidFill>
                <a:latin typeface="Comic Sans MS" charset="0"/>
              </a:rPr>
              <a:t> perché è il punto critico sotto il quale la curva diventa più ripida e piccoli cambiamenti di PaO</a:t>
            </a:r>
            <a:r>
              <a:rPr lang="it-IT" altLang="it-IT" sz="2000" b="1" baseline="-25000" dirty="0">
                <a:solidFill>
                  <a:srgbClr val="000066"/>
                </a:solidFill>
                <a:latin typeface="Comic Sans MS" charset="0"/>
              </a:rPr>
              <a:t>2</a:t>
            </a:r>
            <a:r>
              <a:rPr lang="it-IT" altLang="it-IT" sz="2000" dirty="0">
                <a:solidFill>
                  <a:srgbClr val="000066"/>
                </a:solidFill>
                <a:latin typeface="Comic Sans MS" charset="0"/>
              </a:rPr>
              <a:t> sono associati a grandi variazioni nella saturazione dell’</a:t>
            </a:r>
            <a:r>
              <a:rPr lang="it-IT" altLang="it-IT" sz="2000" dirty="0" err="1">
                <a:solidFill>
                  <a:srgbClr val="000066"/>
                </a:solidFill>
                <a:latin typeface="Comic Sans MS" charset="0"/>
              </a:rPr>
              <a:t>Hb</a:t>
            </a:r>
            <a:r>
              <a:rPr lang="it-IT" altLang="it-IT" sz="2000" dirty="0">
                <a:solidFill>
                  <a:srgbClr val="000066"/>
                </a:solidFill>
                <a:latin typeface="Comic Sans MS" charset="0"/>
              </a:rPr>
              <a:t>.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239266" y="219076"/>
            <a:ext cx="7772400" cy="69532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sz="40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Curva </a:t>
            </a:r>
            <a:r>
              <a:rPr lang="it-IT" sz="40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dissociazione HB</a:t>
            </a:r>
            <a:endParaRPr lang="it-IT" sz="40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34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9" descr="ega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751" y="1531246"/>
            <a:ext cx="6321972" cy="46815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39266" y="409576"/>
            <a:ext cx="7772400" cy="962024"/>
          </a:xfrm>
          <a:prstGeom prst="rect">
            <a:avLst/>
          </a:prstGeom>
          <a:solidFill>
            <a:srgbClr val="9BBB59"/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it-IT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Variazioni della PaO2 </a:t>
            </a:r>
            <a:r>
              <a:rPr lang="it-IT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 l’età</a:t>
            </a:r>
            <a:endParaRPr lang="it-IT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300472" y="6247243"/>
            <a:ext cx="58864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00"/>
              </a:spcBef>
              <a:buSzPct val="100000"/>
              <a:defRPr/>
            </a:pPr>
            <a:r>
              <a:rPr lang="it-IT" altLang="it-IT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PaO2 </a:t>
            </a:r>
            <a:r>
              <a:rPr lang="it-IT" altLang="it-IT" sz="2800" baseline="-250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corr</a:t>
            </a:r>
            <a:r>
              <a:rPr lang="it-IT" altLang="it-IT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109 – (0.43 x età) </a:t>
            </a:r>
            <a:r>
              <a:rPr lang="it-IT" altLang="it-IT" sz="28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mmHg</a:t>
            </a:r>
            <a:endParaRPr lang="it-IT" altLang="it-IT" sz="2800" dirty="0" smtClean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058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TIME" val="80,594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2096</Words>
  <Application>Microsoft Macintosh PowerPoint</Application>
  <PresentationFormat>Widescreen</PresentationFormat>
  <Paragraphs>393</Paragraphs>
  <Slides>49</Slides>
  <Notes>29</Notes>
  <HiddenSlides>0</HiddenSlides>
  <MMClips>1</MMClips>
  <ScaleCrop>false</ScaleCrop>
  <HeadingPairs>
    <vt:vector size="8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49</vt:i4>
      </vt:variant>
    </vt:vector>
  </HeadingPairs>
  <TitlesOfParts>
    <vt:vector size="65" baseType="lpstr">
      <vt:lpstr>Arial Narrow</vt:lpstr>
      <vt:lpstr>Calibri Light</vt:lpstr>
      <vt:lpstr>Comic Sans MS</vt:lpstr>
      <vt:lpstr>Mangal</vt:lpstr>
      <vt:lpstr>Microsoft YaHei</vt:lpstr>
      <vt:lpstr>Trebuchet MS</vt:lpstr>
      <vt:lpstr>Arial</vt:lpstr>
      <vt:lpstr>Calibri</vt:lpstr>
      <vt:lpstr>Geneva</vt:lpstr>
      <vt:lpstr>Symbol</vt:lpstr>
      <vt:lpstr>Tahoma</vt:lpstr>
      <vt:lpstr>Times New Roman</vt:lpstr>
      <vt:lpstr>Wingdings</vt:lpstr>
      <vt:lpstr>Tema di Office</vt:lpstr>
      <vt:lpstr>Image</vt:lpstr>
      <vt:lpstr>Immagine bitmap</vt:lpstr>
      <vt:lpstr>Presentazione di PowerPoint</vt:lpstr>
      <vt:lpstr>Insufficienza respiratoria</vt:lpstr>
      <vt:lpstr>Presentazione di PowerPoint</vt:lpstr>
      <vt:lpstr>Presentazione di PowerPoint</vt:lpstr>
      <vt:lpstr>Presentazione di PowerPoint</vt:lpstr>
      <vt:lpstr>Presentazione di PowerPoint</vt:lpstr>
      <vt:lpstr>«I sintomi e i segni clinici non sono sufficienti per la diagnosi; è indispensabile la misurazione della PaO2 e della PaCO2 nel sangue arterioso (emogasanalisi) per determinare la presenza e il grado di ipossiemia e di capnia che consente la diagnosi differenziale dell’insufficienza respiratoria.</vt:lpstr>
      <vt:lpstr>Presentazione di PowerPoint</vt:lpstr>
      <vt:lpstr>Presentazione di PowerPoint</vt:lpstr>
      <vt:lpstr>Presentazione di PowerPoint</vt:lpstr>
      <vt:lpstr>CLASSIFICAZIONE</vt:lpstr>
      <vt:lpstr>Presentazione di PowerPoint</vt:lpstr>
      <vt:lpstr>Presentazione di PowerPoint</vt:lpstr>
      <vt:lpstr>Presentazione di PowerPoint</vt:lpstr>
      <vt:lpstr>Presentazione di PowerPoint</vt:lpstr>
      <vt:lpstr>ETIOPATOGENESI</vt:lpstr>
      <vt:lpstr>I 4 Meccanismi Patogenetici</vt:lpstr>
      <vt:lpstr>Cause di IR acuta</vt:lpstr>
      <vt:lpstr>Cause di IR cronica</vt:lpstr>
      <vt:lpstr>Presentazione di PowerPoint</vt:lpstr>
      <vt:lpstr>Presentazione di PowerPoint</vt:lpstr>
      <vt:lpstr>IPOSSIA</vt:lpstr>
      <vt:lpstr>Presentazione di PowerPoint</vt:lpstr>
      <vt:lpstr>SQUILIBRIO Va/Q</vt:lpstr>
      <vt:lpstr>SHUNT</vt:lpstr>
      <vt:lpstr>SHUNT</vt:lpstr>
      <vt:lpstr>ALTERAZIONE DELLA DIFFUSIONE</vt:lpstr>
      <vt:lpstr>Ipercapnia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Raffaele Campisi</dc:creator>
  <cp:lastModifiedBy>Raffaele Campisi</cp:lastModifiedBy>
  <cp:revision>15</cp:revision>
  <dcterms:created xsi:type="dcterms:W3CDTF">2018-02-26T16:55:50Z</dcterms:created>
  <dcterms:modified xsi:type="dcterms:W3CDTF">2018-02-26T19:09:27Z</dcterms:modified>
</cp:coreProperties>
</file>