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8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658"/>
  </p:normalViewPr>
  <p:slideViewPr>
    <p:cSldViewPr snapToGrid="0" snapToObjects="1">
      <p:cViewPr varScale="1">
        <p:scale>
          <a:sx n="98" d="100"/>
          <a:sy n="98" d="100"/>
        </p:scale>
        <p:origin x="5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4C1CA-192F-9946-BFF0-679D57A69926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85158-33B8-8348-98D3-EAAE6A208F3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2705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638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A6DA69-7CC7-4F5D-92E3-30E8BE0C1F79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146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4848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B4530FE-B50F-E047-9FC1-EB7F233B5BAE}" type="slidenum">
              <a:rPr lang="it-IT" altLang="it-IT" sz="1200" b="0"/>
              <a:pPr eaLnBrk="1" hangingPunct="1"/>
              <a:t>28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583466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4950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FD2BADB-EC4E-EF47-94DB-59F6EB06BC50}" type="slidenum">
              <a:rPr lang="it-IT" altLang="it-IT" sz="1200" b="0"/>
              <a:pPr eaLnBrk="1" hangingPunct="1"/>
              <a:t>29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448809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0531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5053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53C983B-F5AD-A043-AB5F-C6AE5DDB86F1}" type="slidenum">
              <a:rPr lang="it-IT" altLang="it-IT" sz="1200" b="0"/>
              <a:pPr eaLnBrk="1" hangingPunct="1"/>
              <a:t>30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458831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5155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1DA408-D0A7-1349-B413-C1A44D72C250}" type="slidenum">
              <a:rPr lang="it-IT" altLang="it-IT" sz="1200" b="0"/>
              <a:pPr eaLnBrk="1" hangingPunct="1"/>
              <a:t>31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58025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5462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C5AE742-6EA7-E047-90AF-A298E15EB134}" type="slidenum">
              <a:rPr lang="it-IT" altLang="it-IT" sz="1200" b="0">
                <a:solidFill>
                  <a:srgbClr val="000000"/>
                </a:solidFill>
                <a:latin typeface="Times New Roman" charset="0"/>
              </a:rPr>
              <a:pPr eaLnBrk="1" hangingPunct="1"/>
              <a:t>32</a:t>
            </a:fld>
            <a:endParaRPr lang="it-IT" altLang="it-IT" sz="1200" b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825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3926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2B0C9D-A9D5-9E4B-9369-AF935A4E1013}" type="slidenum">
              <a:rPr lang="it-IT" altLang="it-IT" sz="1200" b="0"/>
              <a:pPr eaLnBrk="1" hangingPunct="1"/>
              <a:t>33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823169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/>
            <a:fld id="{101AB463-105E-B94A-BD2F-FF5C9DBAAF91}" type="slidenum">
              <a:rPr lang="it-IT" altLang="it-IT" sz="1200">
                <a:latin typeface="Arial" charset="0"/>
              </a:rPr>
              <a:pPr algn="r"/>
              <a:t>2</a:t>
            </a:fld>
            <a:endParaRPr lang="it-IT" altLang="it-IT" sz="1200">
              <a:latin typeface="Arial" charset="0"/>
            </a:endParaRPr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1310226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/>
            <a:fld id="{FAE9CEFB-5A20-4849-BF3E-9216581B9A84}" type="slidenum">
              <a:rPr lang="it-IT" altLang="it-IT" sz="1200">
                <a:latin typeface="Tahoma" charset="0"/>
              </a:rPr>
              <a:pPr algn="r"/>
              <a:t>3</a:t>
            </a:fld>
            <a:endParaRPr lang="it-IT" altLang="it-IT" sz="1200">
              <a:latin typeface="Tahoma" charset="0"/>
            </a:endParaRPr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24367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/>
            <a:fld id="{D446C281-9D06-7A41-886D-B4624346DC73}" type="slidenum">
              <a:rPr lang="it-IT" altLang="it-IT" sz="1200">
                <a:latin typeface="Arial" charset="0"/>
              </a:rPr>
              <a:pPr algn="r"/>
              <a:t>5</a:t>
            </a:fld>
            <a:endParaRPr lang="it-IT" altLang="it-IT" sz="1200">
              <a:latin typeface="Arial" charset="0"/>
            </a:endParaRPr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1196891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321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6DC6559-D842-4443-AA48-CA6617F06ADB}" type="slidenum">
              <a:rPr lang="it-IT" altLang="it-IT" sz="1200" b="0"/>
              <a:pPr eaLnBrk="1" hangingPunct="1"/>
              <a:t>8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139994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3312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D9BC391-DB1D-9243-9030-85AF01CF8A8D}" type="slidenum">
              <a:rPr lang="it-IT" altLang="it-IT" sz="1200" b="0"/>
              <a:pPr eaLnBrk="1" hangingPunct="1"/>
              <a:t>9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787029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3414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10AF7D-A47C-064B-99B0-CAC65B451DF1}" type="slidenum">
              <a:rPr lang="it-IT" altLang="it-IT" sz="1200" b="0"/>
              <a:pPr eaLnBrk="1" hangingPunct="1"/>
              <a:t>10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561321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3517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51ED435-9A43-1244-82E0-47ED3B2DC308}" type="slidenum">
              <a:rPr lang="it-IT" altLang="it-IT" sz="1200" b="0"/>
              <a:pPr eaLnBrk="1" hangingPunct="1"/>
              <a:t>11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89970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3722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8CF115-8226-874A-8F23-20007AF7AA37}" type="slidenum">
              <a:rPr lang="it-IT" altLang="it-IT" sz="1200" b="0"/>
              <a:pPr eaLnBrk="1" hangingPunct="1"/>
              <a:t>13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556971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7711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3468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6357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1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0342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340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2622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709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1620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5195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1381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39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AAEA8-89D4-B84D-9775-C3DDC0A50960}" type="datetimeFigureOut">
              <a:rPr lang="it-IT" smtClean="0"/>
              <a:t>27/02/18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8E2E6-99D1-A540-9C9A-601BC703769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352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liclinico.unict.it/" TargetMode="External"/><Relationship Id="rId4" Type="http://schemas.openxmlformats.org/officeDocument/2006/relationships/image" Target="../media/image1.jpeg"/><Relationship Id="rId5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3" Type="http://schemas.openxmlformats.org/officeDocument/2006/relationships/image" Target="../media/image28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tiff"/><Relationship Id="rId5" Type="http://schemas.openxmlformats.org/officeDocument/2006/relationships/image" Target="../media/image38.tiff"/><Relationship Id="rId6" Type="http://schemas.openxmlformats.org/officeDocument/2006/relationships/image" Target="../media/image39.tiff"/><Relationship Id="rId7" Type="http://schemas.openxmlformats.org/officeDocument/2006/relationships/image" Target="../media/image40.tif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096542" y="4395691"/>
            <a:ext cx="8424862" cy="9689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lIns="81711" tIns="40855" rIns="81711" bIns="40855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it-IT" sz="32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it-IT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nsufficienza Respiratoria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it-IT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Ossigenoterapia</a:t>
            </a:r>
          </a:p>
        </p:txBody>
      </p:sp>
      <p:grpSp>
        <p:nvGrpSpPr>
          <p:cNvPr id="15363" name="Gruppo 9"/>
          <p:cNvGrpSpPr>
            <a:grpSpLocks/>
          </p:cNvGrpSpPr>
          <p:nvPr/>
        </p:nvGrpSpPr>
        <p:grpSpPr bwMode="auto">
          <a:xfrm>
            <a:off x="7457092" y="287423"/>
            <a:ext cx="4461640" cy="2912979"/>
            <a:chOff x="5247456" y="313924"/>
            <a:chExt cx="3429000" cy="1876686"/>
          </a:xfrm>
        </p:grpSpPr>
        <p:sp>
          <p:nvSpPr>
            <p:cNvPr id="15365" name="Text Box 8"/>
            <p:cNvSpPr txBox="1">
              <a:spLocks noChangeArrowheads="1"/>
            </p:cNvSpPr>
            <p:nvPr/>
          </p:nvSpPr>
          <p:spPr bwMode="auto">
            <a:xfrm>
              <a:off x="5247456" y="1580761"/>
              <a:ext cx="3429000" cy="60984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t-IT" sz="1100" b="1" dirty="0">
                  <a:latin typeface="Calibri" pitchFamily="34" charset="0"/>
                </a:rPr>
                <a:t>AZIENDA OSPEDALIERO–UNIVERSITARIA</a:t>
              </a:r>
            </a:p>
            <a:p>
              <a:pPr algn="ctr">
                <a:spcAft>
                  <a:spcPts val="1000"/>
                </a:spcAft>
              </a:pPr>
              <a:r>
                <a:rPr lang="it-IT" sz="1100" b="1" dirty="0">
                  <a:latin typeface="Calibri" pitchFamily="34" charset="0"/>
                </a:rPr>
                <a:t>POLICLINICO VITTORIO EMANUELE</a:t>
              </a:r>
            </a:p>
            <a:p>
              <a:pPr algn="ctr">
                <a:spcAft>
                  <a:spcPts val="1000"/>
                </a:spcAft>
              </a:pPr>
              <a:r>
                <a:rPr lang="it-IT" sz="1100" b="1" dirty="0">
                  <a:latin typeface="Calibri" pitchFamily="34" charset="0"/>
                </a:rPr>
                <a:t>CATANIA</a:t>
              </a:r>
              <a:endParaRPr lang="it-IT" sz="2400" dirty="0"/>
            </a:p>
          </p:txBody>
        </p:sp>
        <p:pic>
          <p:nvPicPr>
            <p:cNvPr id="15366" name="Immagine 1" descr="Logo aziendale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31405" y="313924"/>
              <a:ext cx="1190972" cy="10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5"/>
          <a:srcRect t="1699" b="1427"/>
          <a:stretch/>
        </p:blipFill>
        <p:spPr>
          <a:xfrm>
            <a:off x="838193" y="137589"/>
            <a:ext cx="4490552" cy="329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80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4" name="Text Box 2"/>
          <p:cNvSpPr txBox="1">
            <a:spLocks noChangeArrowheads="1"/>
          </p:cNvSpPr>
          <p:nvPr/>
        </p:nvSpPr>
        <p:spPr bwMode="auto">
          <a:xfrm>
            <a:off x="2255839" y="2054225"/>
            <a:ext cx="5951537" cy="457200"/>
          </a:xfrm>
          <a:prstGeom prst="rect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it-IT" altLang="it-IT" sz="2400" b="0">
                <a:solidFill>
                  <a:srgbClr val="000000"/>
                </a:solidFill>
                <a:latin typeface="Arial Narrow" charset="0"/>
              </a:rPr>
              <a:t>Ossigenoterapia domiciliare a lungo termine (OTLT)</a:t>
            </a:r>
          </a:p>
        </p:txBody>
      </p:sp>
      <p:sp>
        <p:nvSpPr>
          <p:cNvPr id="771076" name="Text Box 4"/>
          <p:cNvSpPr txBox="1">
            <a:spLocks noChangeArrowheads="1"/>
          </p:cNvSpPr>
          <p:nvPr/>
        </p:nvSpPr>
        <p:spPr bwMode="auto">
          <a:xfrm>
            <a:off x="2254250" y="2060575"/>
            <a:ext cx="290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AutoNum type="arabicPeriod" startAt="2"/>
            </a:pPr>
            <a:r>
              <a:rPr lang="it-IT" altLang="it-IT" sz="2400" b="0" dirty="0">
                <a:solidFill>
                  <a:srgbClr val="FFFFFF"/>
                </a:solidFill>
              </a:rPr>
              <a:t>Terapia della IRC</a:t>
            </a:r>
          </a:p>
        </p:txBody>
      </p:sp>
      <p:sp>
        <p:nvSpPr>
          <p:cNvPr id="771077" name="Rectangle 5"/>
          <p:cNvSpPr>
            <a:spLocks noChangeArrowheads="1"/>
          </p:cNvSpPr>
          <p:nvPr/>
        </p:nvSpPr>
        <p:spPr bwMode="auto">
          <a:xfrm>
            <a:off x="2257425" y="1449388"/>
            <a:ext cx="2597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/>
            </a:pPr>
            <a:r>
              <a:rPr lang="it-IT" altLang="it-IT" sz="2400" b="0" dirty="0">
                <a:solidFill>
                  <a:srgbClr val="FFFFFF"/>
                </a:solidFill>
              </a:rPr>
              <a:t>Principi di base</a:t>
            </a:r>
          </a:p>
        </p:txBody>
      </p:sp>
      <p:sp>
        <p:nvSpPr>
          <p:cNvPr id="771078" name="Text Box 6"/>
          <p:cNvSpPr txBox="1">
            <a:spLocks noChangeArrowheads="1"/>
          </p:cNvSpPr>
          <p:nvPr/>
        </p:nvSpPr>
        <p:spPr bwMode="auto">
          <a:xfrm>
            <a:off x="2255839" y="2636838"/>
            <a:ext cx="4681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3"/>
            </a:pPr>
            <a:r>
              <a:rPr lang="it-IT" altLang="it-IT" sz="2400" b="0">
                <a:solidFill>
                  <a:srgbClr val="FFFFFF"/>
                </a:solidFill>
              </a:rPr>
              <a:t>Trattamento delle complicanze</a:t>
            </a:r>
          </a:p>
        </p:txBody>
      </p:sp>
      <p:sp>
        <p:nvSpPr>
          <p:cNvPr id="771079" name="Text Box 7"/>
          <p:cNvSpPr txBox="1">
            <a:spLocks noChangeArrowheads="1"/>
          </p:cNvSpPr>
          <p:nvPr/>
        </p:nvSpPr>
        <p:spPr bwMode="auto">
          <a:xfrm>
            <a:off x="2260600" y="3213100"/>
            <a:ext cx="7075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4"/>
            </a:pPr>
            <a:r>
              <a:rPr lang="it-IT" altLang="it-IT" sz="2400" b="0">
                <a:solidFill>
                  <a:srgbClr val="FFFFFF"/>
                </a:solidFill>
              </a:rPr>
              <a:t>Programmi di riabilitazione e controllo secrezioni</a:t>
            </a:r>
          </a:p>
        </p:txBody>
      </p:sp>
      <p:sp>
        <p:nvSpPr>
          <p:cNvPr id="771080" name="Text Box 8"/>
          <p:cNvSpPr txBox="1">
            <a:spLocks noChangeArrowheads="1"/>
          </p:cNvSpPr>
          <p:nvPr/>
        </p:nvSpPr>
        <p:spPr bwMode="auto">
          <a:xfrm>
            <a:off x="2255839" y="3789364"/>
            <a:ext cx="63882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5"/>
            </a:pPr>
            <a:r>
              <a:rPr lang="it-IT" altLang="it-IT" sz="2400" b="0">
                <a:solidFill>
                  <a:srgbClr val="FFFFFF"/>
                </a:solidFill>
              </a:rPr>
              <a:t>Componenti psicosociali, comportamentali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</a:pPr>
            <a:r>
              <a:rPr lang="it-IT" altLang="it-IT" sz="2400" b="0">
                <a:solidFill>
                  <a:srgbClr val="FFFFFF"/>
                </a:solidFill>
              </a:rPr>
              <a:t>    ed educazionali</a:t>
            </a:r>
          </a:p>
        </p:txBody>
      </p:sp>
      <p:sp>
        <p:nvSpPr>
          <p:cNvPr id="771081" name="Text Box 9"/>
          <p:cNvSpPr txBox="1">
            <a:spLocks noChangeArrowheads="1"/>
          </p:cNvSpPr>
          <p:nvPr/>
        </p:nvSpPr>
        <p:spPr bwMode="auto">
          <a:xfrm>
            <a:off x="2259014" y="4652963"/>
            <a:ext cx="1901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6"/>
            </a:pPr>
            <a:r>
              <a:rPr lang="it-IT" altLang="it-IT" sz="2400" b="0">
                <a:solidFill>
                  <a:srgbClr val="FFFFFF"/>
                </a:solidFill>
              </a:rPr>
              <a:t>Nutrizione</a:t>
            </a:r>
          </a:p>
        </p:txBody>
      </p:sp>
      <p:sp>
        <p:nvSpPr>
          <p:cNvPr id="771082" name="Text Box 10"/>
          <p:cNvSpPr txBox="1">
            <a:spLocks noChangeArrowheads="1"/>
          </p:cNvSpPr>
          <p:nvPr/>
        </p:nvSpPr>
        <p:spPr bwMode="auto">
          <a:xfrm>
            <a:off x="2255839" y="5229225"/>
            <a:ext cx="5278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7"/>
            </a:pPr>
            <a:r>
              <a:rPr lang="it-IT" altLang="it-IT" sz="2400" b="0">
                <a:solidFill>
                  <a:srgbClr val="FFFFFF"/>
                </a:solidFill>
              </a:rPr>
              <a:t>Ventilazione meccanica domiciliare</a:t>
            </a:r>
          </a:p>
        </p:txBody>
      </p:sp>
      <p:sp>
        <p:nvSpPr>
          <p:cNvPr id="771083" name="Text Box 11"/>
          <p:cNvSpPr txBox="1">
            <a:spLocks noChangeArrowheads="1"/>
          </p:cNvSpPr>
          <p:nvPr/>
        </p:nvSpPr>
        <p:spPr bwMode="auto">
          <a:xfrm>
            <a:off x="2255839" y="5780088"/>
            <a:ext cx="3343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8"/>
            </a:pPr>
            <a:r>
              <a:rPr lang="it-IT" altLang="it-IT" sz="2400" b="0">
                <a:solidFill>
                  <a:srgbClr val="FFFFFF"/>
                </a:solidFill>
              </a:rPr>
              <a:t>Trapianto polmonare</a:t>
            </a:r>
          </a:p>
        </p:txBody>
      </p:sp>
      <p:sp>
        <p:nvSpPr>
          <p:cNvPr id="771084" name="Text Box 12"/>
          <p:cNvSpPr txBox="1">
            <a:spLocks noChangeArrowheads="1"/>
          </p:cNvSpPr>
          <p:nvPr/>
        </p:nvSpPr>
        <p:spPr bwMode="auto">
          <a:xfrm>
            <a:off x="2124075" y="2739698"/>
            <a:ext cx="7348538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it-IT" altLang="it-IT" sz="1800" b="0" dirty="0">
                <a:solidFill>
                  <a:srgbClr val="FFFFFF"/>
                </a:solidFill>
              </a:rPr>
              <a:t>Protratta per almeno 18 h/die consente di 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endParaRPr lang="it-IT" altLang="it-IT" sz="1200" b="0" dirty="0">
              <a:solidFill>
                <a:srgbClr val="FFFFFF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charset="2"/>
              <a:buChar char="ü"/>
            </a:pPr>
            <a:r>
              <a:rPr lang="it-IT" altLang="it-IT" sz="1800" b="0" dirty="0">
                <a:solidFill>
                  <a:srgbClr val="FFFFFF"/>
                </a:solidFill>
              </a:rPr>
              <a:t> migliorare la sopravvivenza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charset="2"/>
              <a:buChar char="ü"/>
            </a:pPr>
            <a:r>
              <a:rPr lang="it-IT" altLang="it-IT" sz="1800" b="0" dirty="0">
                <a:solidFill>
                  <a:srgbClr val="FFFFFF"/>
                </a:solidFill>
              </a:rPr>
              <a:t> ritardare l’insorgenza dell’ipertensione polmonare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charset="2"/>
              <a:buChar char="ü"/>
            </a:pPr>
            <a:r>
              <a:rPr lang="it-IT" altLang="it-IT" sz="1800" b="0" dirty="0">
                <a:solidFill>
                  <a:srgbClr val="FFFFFF"/>
                </a:solidFill>
              </a:rPr>
              <a:t> ridurre gli episodi di </a:t>
            </a:r>
            <a:r>
              <a:rPr lang="it-IT" altLang="it-IT" sz="1800" b="0" dirty="0" err="1">
                <a:solidFill>
                  <a:srgbClr val="FFFFFF"/>
                </a:solidFill>
              </a:rPr>
              <a:t>desaturazione</a:t>
            </a:r>
            <a:r>
              <a:rPr lang="it-IT" altLang="it-IT" sz="1800" b="0" dirty="0">
                <a:solidFill>
                  <a:srgbClr val="FFFFFF"/>
                </a:solidFill>
              </a:rPr>
              <a:t> arteriosa nel sonno o sotto sforzo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charset="2"/>
              <a:buChar char="ü"/>
            </a:pPr>
            <a:r>
              <a:rPr lang="it-IT" altLang="it-IT" sz="1800" b="0" dirty="0">
                <a:solidFill>
                  <a:srgbClr val="FFFFFF"/>
                </a:solidFill>
              </a:rPr>
              <a:t> ridurre il numero di ricoveri ospedalieri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charset="2"/>
              <a:buChar char="ü"/>
            </a:pPr>
            <a:r>
              <a:rPr lang="it-IT" altLang="it-IT" sz="1800" b="0" dirty="0">
                <a:solidFill>
                  <a:srgbClr val="FFFFFF"/>
                </a:solidFill>
              </a:rPr>
              <a:t> migliorare la qualità di </a:t>
            </a:r>
            <a:r>
              <a:rPr lang="it-IT" altLang="it-IT" sz="1800" b="0" dirty="0" err="1">
                <a:solidFill>
                  <a:srgbClr val="FFFFFF"/>
                </a:solidFill>
              </a:rPr>
              <a:t>vità</a:t>
            </a:r>
            <a:endParaRPr lang="it-IT" altLang="it-IT" sz="1800" b="0" dirty="0">
              <a:solidFill>
                <a:srgbClr val="FFFFFF"/>
              </a:solidFill>
            </a:endParaRPr>
          </a:p>
        </p:txBody>
      </p:sp>
      <p:sp>
        <p:nvSpPr>
          <p:cNvPr id="771085" name="Text Box 13"/>
          <p:cNvSpPr txBox="1">
            <a:spLocks noChangeArrowheads="1"/>
          </p:cNvSpPr>
          <p:nvPr/>
        </p:nvSpPr>
        <p:spPr bwMode="auto">
          <a:xfrm>
            <a:off x="2279650" y="5483225"/>
            <a:ext cx="7920038" cy="825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it-IT" altLang="it-IT" sz="1600" b="0">
                <a:solidFill>
                  <a:srgbClr val="000000"/>
                </a:solidFill>
              </a:rPr>
              <a:t>La condizione di ipossiemia continua viene considerata stabile allorchè sia rilevata in almeno 4 determinazioni consecutive su sangue arterioso in stato di veglia e con paziente a riposo da almeno 1 ora.</a:t>
            </a:r>
          </a:p>
        </p:txBody>
      </p:sp>
      <p:sp>
        <p:nvSpPr>
          <p:cNvPr id="771086" name="Text Box 14"/>
          <p:cNvSpPr txBox="1">
            <a:spLocks noChangeArrowheads="1"/>
          </p:cNvSpPr>
          <p:nvPr/>
        </p:nvSpPr>
        <p:spPr bwMode="auto">
          <a:xfrm>
            <a:off x="1878014" y="5289550"/>
            <a:ext cx="4095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altLang="it-IT" sz="3200" b="0">
                <a:solidFill>
                  <a:srgbClr val="FF0000"/>
                </a:solidFill>
                <a:ea typeface="Arial" charset="0"/>
                <a:cs typeface="Arial" charset="0"/>
              </a:rPr>
              <a:t>¤</a:t>
            </a:r>
          </a:p>
        </p:txBody>
      </p:sp>
      <p:sp>
        <p:nvSpPr>
          <p:cNvPr id="771087" name="Rectangle 15"/>
          <p:cNvSpPr>
            <a:spLocks noChangeArrowheads="1"/>
          </p:cNvSpPr>
          <p:nvPr/>
        </p:nvSpPr>
        <p:spPr bwMode="auto">
          <a:xfrm>
            <a:off x="8274051" y="2049463"/>
            <a:ext cx="893763" cy="457200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it-IT" altLang="it-IT" sz="2400" b="0">
                <a:solidFill>
                  <a:srgbClr val="FFFFFF"/>
                </a:solidFill>
                <a:latin typeface="Arial Narrow" charset="0"/>
              </a:rPr>
              <a:t>ES : A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392598" y="471732"/>
            <a:ext cx="3848319" cy="697878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TERAPIA</a:t>
            </a:r>
          </a:p>
        </p:txBody>
      </p:sp>
    </p:spTree>
    <p:extLst>
      <p:ext uri="{BB962C8B-B14F-4D97-AF65-F5344CB8AC3E}">
        <p14:creationId xmlns:p14="http://schemas.microsoft.com/office/powerpoint/2010/main" val="204146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771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71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71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71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771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771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771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771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0018 -0.10672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771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7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7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7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7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7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074" grpId="0" animBg="1"/>
      <p:bldP spid="771076" grpId="0"/>
      <p:bldP spid="771076" grpId="1"/>
      <p:bldP spid="771077" grpId="0"/>
      <p:bldP spid="771078" grpId="0"/>
      <p:bldP spid="771079" grpId="0"/>
      <p:bldP spid="771080" grpId="0"/>
      <p:bldP spid="771081" grpId="0"/>
      <p:bldP spid="771082" grpId="0"/>
      <p:bldP spid="771083" grpId="0"/>
      <p:bldP spid="771084" grpId="0"/>
      <p:bldP spid="771085" grpId="0" animBg="1"/>
      <p:bldP spid="771086" grpId="0"/>
      <p:bldP spid="77108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5871" y="211578"/>
            <a:ext cx="8618702" cy="6313302"/>
          </a:xfrm>
          <a:blipFill>
            <a:blip r:embed="rId4"/>
            <a:tile tx="0" ty="0" sx="100000" sy="100000" flip="none" algn="tl"/>
          </a:blip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9447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210124"/>
            <a:ext cx="9240982" cy="340162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69634" name="Picture 45"/>
          <p:cNvPicPr>
            <a:picLocks noChangeAspect="1" noChangeArrowheads="1"/>
          </p:cNvPicPr>
          <p:nvPr/>
        </p:nvPicPr>
        <p:blipFill>
          <a:blip r:embed="rId3">
            <a:lum bright="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" b="21944"/>
          <a:stretch>
            <a:fillRect/>
          </a:stretch>
        </p:blipFill>
        <p:spPr bwMode="auto">
          <a:xfrm>
            <a:off x="2483711" y="1493838"/>
            <a:ext cx="547688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Picture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273" y="1517651"/>
            <a:ext cx="5715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4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741" y="1539875"/>
            <a:ext cx="608013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4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7510" y="1577976"/>
            <a:ext cx="5905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2270125" y="5694295"/>
            <a:ext cx="7646988" cy="10433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lIns="82305" tIns="41153" rIns="82305" bIns="41153">
            <a:spAutoFit/>
          </a:bodyPr>
          <a:lstStyle/>
          <a:p>
            <a:pPr algn="just" defTabSz="822325">
              <a:lnSpc>
                <a:spcPct val="130000"/>
              </a:lnSpc>
              <a:defRPr/>
            </a:pPr>
            <a:r>
              <a:rPr lang="it-IT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 condizione di ipossiemia continua viene considerata stabile, </a:t>
            </a:r>
            <a:r>
              <a:rPr lang="it-IT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allorché </a:t>
            </a:r>
            <a:r>
              <a:rPr lang="it-IT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sia rilevata in almeno in 2-3 determinazioni, su sangue arterioso nell’arco di 1-2 mesi a malattia stabilizzata, in stato di veglia e con paziente a riposo da almeno 1 ora.</a:t>
            </a:r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auto">
          <a:xfrm>
            <a:off x="1524000" y="220833"/>
            <a:ext cx="9144000" cy="792163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Ossigenoterapia a lungo termine</a:t>
            </a:r>
          </a:p>
        </p:txBody>
      </p:sp>
    </p:spTree>
    <p:extLst>
      <p:ext uri="{BB962C8B-B14F-4D97-AF65-F5344CB8AC3E}">
        <p14:creationId xmlns:p14="http://schemas.microsoft.com/office/powerpoint/2010/main" val="31205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3123" name="Group 3"/>
          <p:cNvGraphicFramePr>
            <a:graphicFrameLocks noGrp="1"/>
          </p:cNvGraphicFramePr>
          <p:nvPr>
            <p:extLst/>
          </p:nvPr>
        </p:nvGraphicFramePr>
        <p:xfrm>
          <a:off x="1992313" y="1577868"/>
          <a:ext cx="8361362" cy="4453894"/>
        </p:xfrm>
        <a:graphic>
          <a:graphicData uri="http://schemas.openxmlformats.org/drawingml/2006/table">
            <a:tbl>
              <a:tblPr/>
              <a:tblGrid>
                <a:gridCol w="3149600"/>
                <a:gridCol w="4770437"/>
                <a:gridCol w="182563"/>
                <a:gridCol w="258762"/>
              </a:tblGrid>
              <a:tr h="0">
                <a:tc gridSpan="4"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it-IT" altLang="it-IT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sx="1000" sy="1000" algn="tl">
                            <a:srgbClr val="000000"/>
                          </a:outerShdw>
                        </a:effectLst>
                        <a:latin typeface="Arial Narrow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92113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Ipossiemia continua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PaO</a:t>
                      </a:r>
                      <a:r>
                        <a:rPr kumimoji="0" lang="it-IT" altLang="it-IT" sz="22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2</a:t>
                      </a:r>
                      <a:r>
                        <a:rPr kumimoji="0" lang="it-IT" altLang="it-IT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&lt; 55 mmHG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it-IT" sz="2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 Narrow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9613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it-IT" sz="2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 Narrow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55 &gt; PaO</a:t>
                      </a:r>
                      <a:r>
                        <a:rPr kumimoji="0" lang="it-IT" altLang="it-IT" sz="22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2 </a:t>
                      </a:r>
                      <a:r>
                        <a:rPr kumimoji="0" lang="it-IT" altLang="it-IT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&lt; 60 mmHg con 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       - Ht &gt; 55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       - Segni di CPC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       - Segni di CI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       - Riscontro di cardioaritmie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       - PAPm &gt; 25 mmHg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it-IT" sz="2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 Narrow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Ipossiemia intermittente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it-IT" sz="2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 Narrow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it-IT" sz="2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 Narrow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646113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   Desaturazione notturna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SaO</a:t>
                      </a:r>
                      <a:r>
                        <a:rPr kumimoji="0" lang="it-IT" altLang="it-IT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2</a:t>
                      </a: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&lt; 90 % per 30 % della durata totale del sonno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Risposta a testo con O</a:t>
                      </a:r>
                      <a:r>
                        <a:rPr kumimoji="0" lang="it-IT" altLang="it-IT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it-IT" sz="2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 Narrow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627063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   </a:t>
                      </a:r>
                      <a:r>
                        <a:rPr kumimoji="0" lang="it-IT" altLang="it-IT" sz="2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Desaturazione</a:t>
                      </a:r>
                      <a:r>
                        <a:rPr kumimoji="0" lang="it-IT" altLang="it-IT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da sforzo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SaO</a:t>
                      </a:r>
                      <a:r>
                        <a:rPr kumimoji="0" lang="it-IT" altLang="it-IT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2</a:t>
                      </a: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 &lt; 90 % durante sforzo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Risposta a testo con O</a:t>
                      </a:r>
                      <a:r>
                        <a:rPr kumimoji="0" lang="it-IT" altLang="it-IT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it-IT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 Narrow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1992314" y="203481"/>
            <a:ext cx="8361362" cy="954087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it-I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Criteri di </a:t>
            </a:r>
            <a:r>
              <a:rPr lang="it-IT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prescrivibilità</a:t>
            </a:r>
            <a:r>
              <a:rPr lang="it-I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OTLT per pazienti con BPCO (LINEE GUIDA AIPO)</a:t>
            </a:r>
          </a:p>
        </p:txBody>
      </p:sp>
      <p:pic>
        <p:nvPicPr>
          <p:cNvPr id="6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" t="1389" r="3195" b="72153"/>
          <a:stretch>
            <a:fillRect/>
          </a:stretch>
        </p:blipFill>
        <p:spPr bwMode="auto">
          <a:xfrm>
            <a:off x="10704185" y="6101444"/>
            <a:ext cx="1266825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5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508234" y="80642"/>
            <a:ext cx="9144000" cy="792163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Sistemi di somministrazione dell’O2</a:t>
            </a:r>
            <a:endParaRPr lang="it-IT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37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508234" y="80642"/>
            <a:ext cx="9144000" cy="792163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Sistemi di somministrazione dell’O2</a:t>
            </a:r>
            <a:endParaRPr lang="it-IT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85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508234" y="80642"/>
            <a:ext cx="9144000" cy="792163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Sistemi di somministrazione dell’O2</a:t>
            </a:r>
            <a:endParaRPr lang="it-IT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561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0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508234" y="80643"/>
            <a:ext cx="9144000" cy="628806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Sistemi di somministrazione dell’O2</a:t>
            </a:r>
            <a:endParaRPr lang="it-IT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11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66"/>
            <a:ext cx="12192000" cy="6858000"/>
          </a:xfrm>
          <a:prstGeom prst="rect">
            <a:avLst/>
          </a:prstGeom>
        </p:spPr>
      </p:pic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524000" y="126126"/>
            <a:ext cx="9144000" cy="365125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Sistemi di somministrazione dell’O2</a:t>
            </a:r>
            <a:endParaRPr lang="it-IT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89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60" name="Rectangle 12"/>
          <p:cNvSpPr>
            <a:spLocks noChangeArrowheads="1"/>
          </p:cNvSpPr>
          <p:nvPr/>
        </p:nvSpPr>
        <p:spPr bwMode="auto">
          <a:xfrm>
            <a:off x="8259554" y="4368801"/>
            <a:ext cx="2420937" cy="22129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7571671" y="1897063"/>
            <a:ext cx="3482975" cy="23606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1072055" y="1844553"/>
            <a:ext cx="6380881" cy="476438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76213" indent="-176213" defTabSz="354013" eaLnBrk="0" hangingPunct="0">
              <a:lnSpc>
                <a:spcPct val="110000"/>
              </a:lnSpc>
              <a:buClr>
                <a:srgbClr val="FFFF64"/>
              </a:buClr>
              <a:buFont typeface="Wingdings" pitchFamily="2" charset="2"/>
              <a:buChar char="§"/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PRESCRIZIONE TEMPORANEA</a:t>
            </a:r>
          </a:p>
          <a:p>
            <a:pPr marL="176213" indent="-176213" defTabSz="354013" eaLnBrk="0" hangingPunct="0">
              <a:lnSpc>
                <a:spcPct val="110000"/>
              </a:lnSpc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	- 	Attacco acuto di asma bronchiale</a:t>
            </a:r>
          </a:p>
          <a:p>
            <a:pPr marL="176213" indent="-176213" defTabSz="354013" eaLnBrk="0" hangingPunct="0">
              <a:lnSpc>
                <a:spcPct val="110000"/>
              </a:lnSpc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	- 	Riacutizzazione di BPCO</a:t>
            </a:r>
          </a:p>
          <a:p>
            <a:pPr marL="176213" indent="-176213" defTabSz="354013" eaLnBrk="0" hangingPunct="0">
              <a:lnSpc>
                <a:spcPct val="110000"/>
              </a:lnSpc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	- 	Insufficienza cardiaca </a:t>
            </a:r>
            <a:r>
              <a:rPr lang="it-IT" sz="2300" dirty="0" smtClean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acuta/IMA</a:t>
            </a:r>
            <a:endParaRPr lang="it-IT" sz="2300" dirty="0">
              <a:solidFill>
                <a:schemeClr val="tx2">
                  <a:lumMod val="50000"/>
                </a:schemeClr>
              </a:solidFill>
              <a:effectLst>
                <a:outerShdw dist="38100" sx="1000" sy="1000" algn="tl">
                  <a:srgbClr val="000000"/>
                </a:outerShdw>
              </a:effectLst>
            </a:endParaRPr>
          </a:p>
          <a:p>
            <a:pPr marL="176213" indent="-176213" defTabSz="354013" eaLnBrk="0" hangingPunct="0">
              <a:lnSpc>
                <a:spcPct val="110000"/>
              </a:lnSpc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	- 	Anemie </a:t>
            </a:r>
            <a:r>
              <a:rPr lang="it-IT" sz="2300" dirty="0" err="1" smtClean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ipovolemiche</a:t>
            </a:r>
            <a:endParaRPr lang="it-IT" sz="2300" dirty="0">
              <a:solidFill>
                <a:schemeClr val="tx2">
                  <a:lumMod val="50000"/>
                </a:schemeClr>
              </a:solidFill>
              <a:effectLst>
                <a:outerShdw dist="38100" sx="1000" sy="1000" algn="tl">
                  <a:srgbClr val="000000"/>
                </a:outerShdw>
              </a:effectLst>
            </a:endParaRPr>
          </a:p>
          <a:p>
            <a:pPr marL="176213" indent="-176213" defTabSz="354013" eaLnBrk="0" hangingPunct="0">
              <a:lnSpc>
                <a:spcPct val="110000"/>
              </a:lnSpc>
              <a:buClr>
                <a:srgbClr val="FFFF64"/>
              </a:buClr>
              <a:buFont typeface="Wingdings" pitchFamily="2" charset="2"/>
              <a:buChar char="§"/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PRESCRIZIONE A LUNGO </a:t>
            </a:r>
            <a:r>
              <a:rPr lang="it-IT" sz="2300" dirty="0" smtClean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TERMINE (PaO2&lt;60 </a:t>
            </a:r>
            <a:r>
              <a:rPr lang="it-IT" sz="2300" dirty="0" err="1" smtClean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mmHg</a:t>
            </a:r>
            <a:r>
              <a:rPr lang="it-IT" sz="2300" dirty="0" smtClean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, SaO2 90-92%, T90&gt;30%)</a:t>
            </a:r>
            <a:endParaRPr lang="it-IT" sz="2300" dirty="0">
              <a:solidFill>
                <a:schemeClr val="tx2">
                  <a:lumMod val="50000"/>
                </a:schemeClr>
              </a:solidFill>
              <a:effectLst>
                <a:outerShdw dist="38100" sx="1000" sy="1000" algn="tl">
                  <a:srgbClr val="000000"/>
                </a:outerShdw>
              </a:effectLst>
            </a:endParaRPr>
          </a:p>
          <a:p>
            <a:pPr marL="176213" indent="-176213" defTabSz="354013" eaLnBrk="0" hangingPunct="0">
              <a:lnSpc>
                <a:spcPct val="110000"/>
              </a:lnSpc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	- 	</a:t>
            </a:r>
            <a:r>
              <a:rPr lang="it-IT" sz="2300" dirty="0" err="1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Broncopneumopatie</a:t>
            </a: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 croniche </a:t>
            </a:r>
            <a:r>
              <a:rPr lang="it-IT" sz="2300" dirty="0" smtClean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ostruttive, FC</a:t>
            </a:r>
          </a:p>
          <a:p>
            <a:pPr marL="176213" indent="-176213" defTabSz="354013" eaLnBrk="0" hangingPunct="0">
              <a:lnSpc>
                <a:spcPct val="110000"/>
              </a:lnSpc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	- 	</a:t>
            </a:r>
            <a:r>
              <a:rPr lang="it-IT" sz="2300" dirty="0" err="1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Interstiziopatie</a:t>
            </a: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 polmonari diffuse </a:t>
            </a:r>
          </a:p>
          <a:p>
            <a:pPr marL="176213" indent="-176213" defTabSz="354013" eaLnBrk="0" hangingPunct="0">
              <a:lnSpc>
                <a:spcPct val="110000"/>
              </a:lnSpc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	- 	Malattie del </a:t>
            </a:r>
            <a:r>
              <a:rPr lang="it-IT" sz="2300" dirty="0" smtClean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torace (</a:t>
            </a:r>
            <a:r>
              <a:rPr lang="it-IT" sz="2300" dirty="0" err="1" smtClean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Cifoscoliosi,Spondiloartrosi</a:t>
            </a:r>
            <a:r>
              <a:rPr lang="it-IT" sz="2300" dirty="0" smtClean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)</a:t>
            </a:r>
            <a:endParaRPr lang="it-IT" sz="2300" dirty="0">
              <a:solidFill>
                <a:schemeClr val="tx2">
                  <a:lumMod val="50000"/>
                </a:schemeClr>
              </a:solidFill>
              <a:effectLst>
                <a:outerShdw dist="38100" sx="1000" sy="1000" algn="tl">
                  <a:srgbClr val="000000"/>
                </a:outerShdw>
              </a:effectLst>
            </a:endParaRPr>
          </a:p>
          <a:p>
            <a:pPr marL="176213" indent="-176213" defTabSz="354013" eaLnBrk="0" hangingPunct="0">
              <a:lnSpc>
                <a:spcPct val="110000"/>
              </a:lnSpc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	- 	Malattie Neuromuscolari</a:t>
            </a:r>
          </a:p>
          <a:p>
            <a:pPr marL="176213" indent="-176213" defTabSz="354013" eaLnBrk="0" hangingPunct="0">
              <a:lnSpc>
                <a:spcPct val="110000"/>
              </a:lnSpc>
              <a:defRPr/>
            </a:pPr>
            <a:r>
              <a:rPr lang="it-IT" sz="2300" dirty="0">
                <a:solidFill>
                  <a:schemeClr val="tx2">
                    <a:lumMod val="50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</a:rPr>
              <a:t>	- 	Cuore polmonare </a:t>
            </a:r>
          </a:p>
        </p:txBody>
      </p:sp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1508235" y="291337"/>
            <a:ext cx="9144000" cy="535531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it-IT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Indicazioni alla somministrazione dell’ossigeno</a:t>
            </a:r>
          </a:p>
        </p:txBody>
      </p:sp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1125529" y="941109"/>
            <a:ext cx="9847268" cy="83099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IR rappresenta  l’esito di molte malattie respiratorie croniche, ma è anche  </a:t>
            </a:r>
          </a:p>
          <a:p>
            <a:pPr algn="ctr">
              <a:defRPr/>
            </a:pPr>
            <a:r>
              <a:rPr lang="it-IT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condizione che si realizza a seguito di  eventi </a:t>
            </a:r>
            <a:r>
              <a:rPr lang="it-IT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acuti.</a:t>
            </a:r>
            <a:endParaRPr lang="it-IT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940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343" y="4432300"/>
            <a:ext cx="2276475" cy="2076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3" name="Picture 10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526" y="1974741"/>
            <a:ext cx="3352800" cy="2236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694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24000" y="126126"/>
            <a:ext cx="9144000" cy="365125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Sistemi di somministrazione dell’O2</a:t>
            </a:r>
            <a:endParaRPr lang="it-IT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126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46"/>
            <a:ext cx="12170994" cy="6862364"/>
          </a:xfrm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24000" y="63062"/>
            <a:ext cx="9144000" cy="365125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Sistemi di somministrazione dell’O2</a:t>
            </a:r>
            <a:endParaRPr lang="it-IT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558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66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9132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24000" y="204956"/>
            <a:ext cx="9144000" cy="365125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Sistemi di somministrazione dell’O2</a:t>
            </a:r>
            <a:endParaRPr lang="it-IT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924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24000" y="173424"/>
            <a:ext cx="9144000" cy="365125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Sistemi di somministrazione dell’O2</a:t>
            </a:r>
            <a:endParaRPr lang="it-IT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35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6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9825"/>
          </a:xfrm>
        </p:spPr>
      </p:pic>
    </p:spTree>
    <p:extLst>
      <p:ext uri="{BB962C8B-B14F-4D97-AF65-F5344CB8AC3E}">
        <p14:creationId xmlns:p14="http://schemas.microsoft.com/office/powerpoint/2010/main" val="101175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6147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2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24013" y="274638"/>
            <a:ext cx="8901112" cy="6426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60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2414" y="441431"/>
            <a:ext cx="9601200" cy="750252"/>
          </a:xfr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it-IT" sz="36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OLT: Ossigenoterapia a Lungo Termine Domiciliare</a:t>
            </a:r>
          </a:p>
        </p:txBody>
      </p:sp>
      <p:sp>
        <p:nvSpPr>
          <p:cNvPr id="435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22551" y="1529249"/>
            <a:ext cx="8661518" cy="1907629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rmAutofit fontScale="92500"/>
          </a:bodyPr>
          <a:lstStyle/>
          <a:p>
            <a:pPr marL="0" indent="0">
              <a:buNone/>
              <a:defRPr/>
            </a:pPr>
            <a:endParaRPr lang="it-IT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Definizione: Somministrazione di O2 almeno </a:t>
            </a:r>
            <a:r>
              <a:rPr lang="it-IT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15 ore 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al giorno;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Scopo: correggere l’ipossiemia acuta e cronica e i sintomi correlati;</a:t>
            </a:r>
          </a:p>
          <a:p>
            <a:pPr>
              <a:buFont typeface="Arial" pitchFamily="34" charset="0"/>
              <a:buChar char="•"/>
              <a:defRPr/>
            </a:pPr>
            <a:endParaRPr lang="it-IT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01263" y="3736425"/>
            <a:ext cx="10515600" cy="191080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  <a:defRPr/>
            </a:pPr>
            <a:r>
              <a:rPr lang="it-IT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 sistemi di erogazione permettono in base alla velocità di flusso dell’O2 di variare la FiO2 dal 20 al 90%;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Calcolo FiO2: ogni aumento del flusso di O2 di 1 litro minuto si ha </a:t>
            </a:r>
            <a:r>
              <a:rPr lang="it-IT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un’aumento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della FiO2 del 4% circa. </a:t>
            </a:r>
          </a:p>
        </p:txBody>
      </p:sp>
    </p:spTree>
    <p:extLst>
      <p:ext uri="{BB962C8B-B14F-4D97-AF65-F5344CB8AC3E}">
        <p14:creationId xmlns:p14="http://schemas.microsoft.com/office/powerpoint/2010/main" val="67447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34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000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 descr="img0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6" y="0"/>
            <a:ext cx="5076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30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 descr="occhiali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241" y="3626068"/>
            <a:ext cx="4072759" cy="311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524000" y="159472"/>
            <a:ext cx="9144000" cy="792163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Grazie</a:t>
            </a:r>
            <a:endParaRPr lang="it-IT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26069"/>
            <a:ext cx="4997670" cy="3113086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7670" y="3626069"/>
            <a:ext cx="3121571" cy="3113086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547" y="1030465"/>
            <a:ext cx="5841124" cy="291049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5752" y="1030465"/>
            <a:ext cx="5108027" cy="291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3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6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631951" y="273083"/>
            <a:ext cx="8939213" cy="606425"/>
          </a:xfr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it-IT" sz="36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Obiettivi della LTOT</a:t>
            </a:r>
          </a:p>
        </p:txBody>
      </p:sp>
      <p:sp>
        <p:nvSpPr>
          <p:cNvPr id="132099" name="Text Box 3"/>
          <p:cNvSpPr txBox="1">
            <a:spLocks noChangeArrowheads="1"/>
          </p:cNvSpPr>
          <p:nvPr/>
        </p:nvSpPr>
        <p:spPr bwMode="auto">
          <a:xfrm>
            <a:off x="1907628" y="1226132"/>
            <a:ext cx="8275457" cy="1524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ts val="3000"/>
              </a:lnSpc>
              <a:buClr>
                <a:srgbClr val="FFFF64"/>
              </a:buClr>
              <a:buFont typeface="Wingdings" pitchFamily="2" charset="2"/>
              <a:buChar char="§"/>
              <a:defRPr/>
            </a:pPr>
            <a:r>
              <a:rPr lang="it-IT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Aumentare l’apporto di ossigeno ai tessuti &lt; il lavoro </a:t>
            </a:r>
            <a:r>
              <a:rPr lang="it-IT" sz="2800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ventilatorio</a:t>
            </a:r>
            <a:r>
              <a:rPr lang="it-IT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342900" indent="-342900">
              <a:lnSpc>
                <a:spcPts val="3000"/>
              </a:lnSpc>
              <a:buClr>
                <a:srgbClr val="FFFF64"/>
              </a:buClr>
              <a:buFont typeface="Wingdings" pitchFamily="2" charset="2"/>
              <a:buChar char="§"/>
              <a:defRPr/>
            </a:pPr>
            <a:r>
              <a:rPr lang="it-IT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Ritardare l’insorgenza del cuore polmonare cronico e di altre complicanze 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dell’ipossiemia/ipercapnia</a:t>
            </a:r>
            <a:endParaRPr lang="it-IT" sz="28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sx="1000" sy="1000" algn="tl">
                  <a:srgbClr val="00000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32105" name="AutoShape 9"/>
          <p:cNvSpPr>
            <a:spLocks noChangeArrowheads="1"/>
          </p:cNvSpPr>
          <p:nvPr/>
        </p:nvSpPr>
        <p:spPr bwMode="auto">
          <a:xfrm>
            <a:off x="3042746" y="3035843"/>
            <a:ext cx="6264768" cy="2808288"/>
          </a:xfrm>
          <a:prstGeom prst="roundRect">
            <a:avLst>
              <a:gd name="adj" fmla="val 16667"/>
            </a:avLst>
          </a:prstGeom>
          <a:solidFill>
            <a:srgbClr val="FFFF64"/>
          </a:solidFill>
          <a:ln w="9525">
            <a:noFill/>
            <a:round/>
            <a:headEnd/>
            <a:tailEnd/>
          </a:ln>
          <a:effectLst>
            <a:outerShdw dist="107763" dir="2700000" algn="ctr" rotWithShape="0">
              <a:srgbClr val="007FA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t-IT" sz="2400"/>
          </a:p>
        </p:txBody>
      </p:sp>
      <p:sp>
        <p:nvSpPr>
          <p:cNvPr id="132106" name="Rectangle 10"/>
          <p:cNvSpPr>
            <a:spLocks noChangeArrowheads="1"/>
          </p:cNvSpPr>
          <p:nvPr/>
        </p:nvSpPr>
        <p:spPr bwMode="auto">
          <a:xfrm>
            <a:off x="3042745" y="3111115"/>
            <a:ext cx="6170171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it-IT" sz="2400" b="1" dirty="0">
                <a:solidFill>
                  <a:srgbClr val="004884"/>
                </a:solidFill>
                <a:sym typeface="Symbol" pitchFamily="18" charset="2"/>
              </a:rPr>
              <a:t> </a:t>
            </a:r>
            <a:r>
              <a:rPr lang="it-IT" sz="2400" b="1" dirty="0">
                <a:solidFill>
                  <a:srgbClr val="004884"/>
                </a:solidFill>
              </a:rPr>
              <a:t>attività quotidiane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it-IT" sz="2400" b="1" dirty="0">
                <a:solidFill>
                  <a:srgbClr val="004884"/>
                </a:solidFill>
                <a:sym typeface="Symbol" pitchFamily="18" charset="2"/>
              </a:rPr>
              <a:t></a:t>
            </a:r>
            <a:r>
              <a:rPr lang="it-IT" sz="2400" b="1" dirty="0">
                <a:solidFill>
                  <a:srgbClr val="004884"/>
                </a:solidFill>
              </a:rPr>
              <a:t>  numero e durata dei ricoveri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it-IT" sz="2400" b="1" dirty="0">
                <a:solidFill>
                  <a:srgbClr val="004884"/>
                </a:solidFill>
                <a:sym typeface="Symbol" pitchFamily="18" charset="2"/>
              </a:rPr>
              <a:t></a:t>
            </a:r>
            <a:r>
              <a:rPr lang="it-IT" sz="2400" b="1" dirty="0">
                <a:solidFill>
                  <a:srgbClr val="004884"/>
                </a:solidFill>
              </a:rPr>
              <a:t> attività di relazione ed attività mentali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it-IT" sz="2400" b="1" dirty="0">
                <a:solidFill>
                  <a:srgbClr val="0048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</a:t>
            </a:r>
            <a:r>
              <a:rPr lang="it-IT" sz="2400" b="1" dirty="0">
                <a:solidFill>
                  <a:srgbClr val="00488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400" b="1" dirty="0">
                <a:solidFill>
                  <a:srgbClr val="019FC7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Qualità di vita</a:t>
            </a:r>
            <a:br>
              <a:rPr lang="it-IT" sz="2400" b="1" dirty="0">
                <a:solidFill>
                  <a:srgbClr val="019FC7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it-IT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it-IT" sz="2400" b="1" dirty="0">
                <a:solidFill>
                  <a:srgbClr val="0048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</a:t>
            </a:r>
            <a:r>
              <a:rPr lang="it-IT" sz="2400" b="1" dirty="0">
                <a:solidFill>
                  <a:srgbClr val="00488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400" b="1" dirty="0">
                <a:solidFill>
                  <a:srgbClr val="ED2F3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Sopravvivenza</a:t>
            </a:r>
          </a:p>
        </p:txBody>
      </p:sp>
    </p:spTree>
    <p:extLst>
      <p:ext uri="{BB962C8B-B14F-4D97-AF65-F5344CB8AC3E}">
        <p14:creationId xmlns:p14="http://schemas.microsoft.com/office/powerpoint/2010/main" val="183719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4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4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2254250" y="2036763"/>
            <a:ext cx="290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AutoNum type="arabicPeriod" startAt="2"/>
            </a:pPr>
            <a:r>
              <a:rPr lang="it-IT" altLang="it-IT" sz="2400" b="0" dirty="0">
                <a:solidFill>
                  <a:srgbClr val="FFFFFF"/>
                </a:solidFill>
              </a:rPr>
              <a:t>Terapia della IRC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2257425" y="1449388"/>
            <a:ext cx="2597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/>
            </a:pPr>
            <a:r>
              <a:rPr lang="it-IT" altLang="it-IT" sz="2400" b="0">
                <a:solidFill>
                  <a:srgbClr val="FFFFFF"/>
                </a:solidFill>
              </a:rPr>
              <a:t>Principi di base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2255839" y="2636838"/>
            <a:ext cx="4681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3"/>
            </a:pPr>
            <a:r>
              <a:rPr lang="it-IT" altLang="it-IT" sz="2400" b="0">
                <a:solidFill>
                  <a:srgbClr val="FFFFFF"/>
                </a:solidFill>
              </a:rPr>
              <a:t>Trattamento delle complicanze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2260600" y="3213100"/>
            <a:ext cx="7075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4"/>
            </a:pPr>
            <a:r>
              <a:rPr lang="it-IT" altLang="it-IT" sz="2400" b="0">
                <a:solidFill>
                  <a:srgbClr val="FFFFFF"/>
                </a:solidFill>
              </a:rPr>
              <a:t>Programmi di riabilitazione e controllo secrezioni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2255839" y="3789364"/>
            <a:ext cx="63882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5"/>
            </a:pPr>
            <a:r>
              <a:rPr lang="it-IT" altLang="it-IT" sz="2400" b="0">
                <a:solidFill>
                  <a:srgbClr val="FFFFFF"/>
                </a:solidFill>
              </a:rPr>
              <a:t>Componenti psicosociali, comportamentali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</a:pPr>
            <a:r>
              <a:rPr lang="it-IT" altLang="it-IT" sz="2400" b="0">
                <a:solidFill>
                  <a:srgbClr val="FFFFFF"/>
                </a:solidFill>
              </a:rPr>
              <a:t>    ed educazionali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2259014" y="4652963"/>
            <a:ext cx="1901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6"/>
            </a:pPr>
            <a:r>
              <a:rPr lang="it-IT" altLang="it-IT" sz="2400" b="0">
                <a:solidFill>
                  <a:srgbClr val="FFFFFF"/>
                </a:solidFill>
              </a:rPr>
              <a:t>Nutrizione</a:t>
            </a:r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2255839" y="5229225"/>
            <a:ext cx="5278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7"/>
            </a:pPr>
            <a:r>
              <a:rPr lang="it-IT" altLang="it-IT" sz="2400" b="0">
                <a:solidFill>
                  <a:srgbClr val="FFFFFF"/>
                </a:solidFill>
              </a:rPr>
              <a:t>Ventilazione meccanica domiciliare</a:t>
            </a: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2255839" y="5780088"/>
            <a:ext cx="3343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AutoNum type="arabicPeriod" startAt="8"/>
            </a:pPr>
            <a:r>
              <a:rPr lang="it-IT" altLang="it-IT" sz="2400" b="0">
                <a:solidFill>
                  <a:srgbClr val="FFFFFF"/>
                </a:solidFill>
              </a:rPr>
              <a:t>Trapianto polmonare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92598" y="487499"/>
            <a:ext cx="3848319" cy="605279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TERAPIA</a:t>
            </a:r>
          </a:p>
        </p:txBody>
      </p:sp>
    </p:spTree>
    <p:extLst>
      <p:ext uri="{BB962C8B-B14F-4D97-AF65-F5344CB8AC3E}">
        <p14:creationId xmlns:p14="http://schemas.microsoft.com/office/powerpoint/2010/main" val="71521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208213" y="1531938"/>
            <a:ext cx="2227262" cy="457200"/>
          </a:xfrm>
          <a:prstGeom prst="rect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it-IT" altLang="it-IT" sz="2400" b="0">
                <a:solidFill>
                  <a:srgbClr val="000000"/>
                </a:solidFill>
                <a:latin typeface="Arial Narrow" charset="0"/>
              </a:rPr>
              <a:t>Principi di base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92598" y="487499"/>
            <a:ext cx="3848319" cy="605279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TERAPIA</a:t>
            </a:r>
          </a:p>
        </p:txBody>
      </p:sp>
      <p:sp>
        <p:nvSpPr>
          <p:cNvPr id="2" name="Rettangolo arrotondato 1"/>
          <p:cNvSpPr/>
          <p:nvPr/>
        </p:nvSpPr>
        <p:spPr>
          <a:xfrm>
            <a:off x="1813218" y="2341935"/>
            <a:ext cx="8087710" cy="215363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35188" y="2482710"/>
            <a:ext cx="7443769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charset="2"/>
              <a:buChar char="ü"/>
            </a:pPr>
            <a:r>
              <a:rPr lang="it-IT" altLang="it-IT" sz="2400" b="0"/>
              <a:t> Prevenire o minimizzare la severità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charset="2"/>
              <a:buNone/>
            </a:pPr>
            <a:r>
              <a:rPr lang="it-IT" altLang="it-IT" sz="2400" b="0" dirty="0"/>
              <a:t>   della malattia di base</a:t>
            </a:r>
          </a:p>
          <a:p>
            <a:pPr eaLnBrk="1" hangingPunct="1">
              <a:lnSpc>
                <a:spcPct val="220000"/>
              </a:lnSpc>
              <a:spcBef>
                <a:spcPct val="0"/>
              </a:spcBef>
              <a:buClrTx/>
              <a:buSzTx/>
              <a:buFont typeface="Wingdings" charset="2"/>
              <a:buChar char="ü"/>
            </a:pPr>
            <a:r>
              <a:rPr lang="it-IT" altLang="it-IT" sz="2400" b="0" dirty="0"/>
              <a:t> Trattare massimamente tutti gli elementi reversibili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charset="2"/>
              <a:buNone/>
            </a:pPr>
            <a:r>
              <a:rPr lang="it-IT" altLang="it-IT" sz="2400" b="0" dirty="0"/>
              <a:t>    della malattia di base</a:t>
            </a:r>
          </a:p>
        </p:txBody>
      </p:sp>
    </p:spTree>
    <p:extLst>
      <p:ext uri="{BB962C8B-B14F-4D97-AF65-F5344CB8AC3E}">
        <p14:creationId xmlns:p14="http://schemas.microsoft.com/office/powerpoint/2010/main" val="4214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518</Words>
  <Application>Microsoft Macintosh PowerPoint</Application>
  <PresentationFormat>Widescreen</PresentationFormat>
  <Paragraphs>113</Paragraphs>
  <Slides>33</Slides>
  <Notes>15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33</vt:i4>
      </vt:variant>
    </vt:vector>
  </HeadingPairs>
  <TitlesOfParts>
    <vt:vector size="42" baseType="lpstr">
      <vt:lpstr>Calibri Light</vt:lpstr>
      <vt:lpstr>Symbol</vt:lpstr>
      <vt:lpstr>Tahoma</vt:lpstr>
      <vt:lpstr>Arial</vt:lpstr>
      <vt:lpstr>Arial Narrow</vt:lpstr>
      <vt:lpstr>Calibri</vt:lpstr>
      <vt:lpstr>Times New Roman</vt:lpstr>
      <vt:lpstr>Wingdings</vt:lpstr>
      <vt:lpstr>Tema di Office</vt:lpstr>
      <vt:lpstr>Presentazione di PowerPoint</vt:lpstr>
      <vt:lpstr>Presentazione di PowerPoint</vt:lpstr>
      <vt:lpstr>OLT: Ossigenoterapia a Lungo Termine Domiciliare</vt:lpstr>
      <vt:lpstr>Presentazione di PowerPoint</vt:lpstr>
      <vt:lpstr>Obiettivi della LTOT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Raffaele Campisi</dc:creator>
  <cp:lastModifiedBy>Raffaele Campisi</cp:lastModifiedBy>
  <cp:revision>3</cp:revision>
  <dcterms:created xsi:type="dcterms:W3CDTF">2018-02-26T19:10:16Z</dcterms:created>
  <dcterms:modified xsi:type="dcterms:W3CDTF">2018-02-27T17:25:36Z</dcterms:modified>
</cp:coreProperties>
</file>