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3"/>
  </p:notesMasterIdLst>
  <p:sldIdLst>
    <p:sldId id="274" r:id="rId3"/>
    <p:sldId id="297" r:id="rId4"/>
    <p:sldId id="296" r:id="rId5"/>
    <p:sldId id="295" r:id="rId6"/>
    <p:sldId id="298" r:id="rId7"/>
    <p:sldId id="300" r:id="rId8"/>
    <p:sldId id="301" r:id="rId9"/>
    <p:sldId id="302" r:id="rId10"/>
    <p:sldId id="291" r:id="rId11"/>
    <p:sldId id="292" r:id="rId12"/>
    <p:sldId id="293" r:id="rId13"/>
    <p:sldId id="294" r:id="rId14"/>
    <p:sldId id="288" r:id="rId15"/>
    <p:sldId id="287" r:id="rId16"/>
    <p:sldId id="271" r:id="rId17"/>
    <p:sldId id="272" r:id="rId18"/>
    <p:sldId id="273" r:id="rId19"/>
    <p:sldId id="261" r:id="rId20"/>
    <p:sldId id="262" r:id="rId21"/>
    <p:sldId id="263" r:id="rId22"/>
    <p:sldId id="264" r:id="rId23"/>
    <p:sldId id="265" r:id="rId24"/>
    <p:sldId id="267" r:id="rId25"/>
    <p:sldId id="268" r:id="rId26"/>
    <p:sldId id="266" r:id="rId27"/>
    <p:sldId id="269" r:id="rId28"/>
    <p:sldId id="290" r:id="rId29"/>
    <p:sldId id="303" r:id="rId30"/>
    <p:sldId id="283" r:id="rId31"/>
    <p:sldId id="282" r:id="rId32"/>
    <p:sldId id="281" r:id="rId33"/>
    <p:sldId id="280" r:id="rId34"/>
    <p:sldId id="279" r:id="rId35"/>
    <p:sldId id="278" r:id="rId36"/>
    <p:sldId id="277" r:id="rId37"/>
    <p:sldId id="276" r:id="rId38"/>
    <p:sldId id="275" r:id="rId39"/>
    <p:sldId id="285" r:id="rId40"/>
    <p:sldId id="286" r:id="rId41"/>
    <p:sldId id="304" r:id="rId4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C1460-AEAC-4E95-806C-E91C317EF156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F3CA6-2DD8-4B07-8543-CE357700B16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629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344488"/>
            <a:ext cx="6091237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0213" y="4010025"/>
            <a:ext cx="6056312" cy="4797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Questi sono i dati derivanti da un registro osservazionale nord-americano su pazienti con recente IMA (PREMIER).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I pazienti sono stati seguiti mediante interviste telefoniche personali per 12 mesi dopo la dimissione dall</a:t>
            </a:r>
            <a:r>
              <a:rPr lang="ja-JP" altLang="it-IT" smtClean="0">
                <a:ea typeface="ＭＳ Ｐゴシック" panose="020B0600070205080204" pitchFamily="34" charset="-128"/>
              </a:rPr>
              <a:t>’</a:t>
            </a:r>
            <a:r>
              <a:rPr lang="it-IT" altLang="ja-JP" smtClean="0">
                <a:ea typeface="ＭＳ Ｐゴシック" panose="020B0600070205080204" pitchFamily="34" charset="-128"/>
              </a:rPr>
              <a:t>ospedale.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Lo studio, condotto su pazienti dimessi dopo IMA, mostra come il rischio di interruzione dei trattamenti farmacologici raccomandati dalle LG sia molto elevato nel primo mese dopo la dimissione dall</a:t>
            </a:r>
            <a:r>
              <a:rPr lang="ja-JP" altLang="it-IT" smtClean="0">
                <a:ea typeface="ＭＳ Ｐゴシック" panose="020B0600070205080204" pitchFamily="34" charset="-128"/>
              </a:rPr>
              <a:t>’</a:t>
            </a:r>
            <a:r>
              <a:rPr lang="it-IT" altLang="ja-JP" smtClean="0">
                <a:ea typeface="ＭＳ Ｐゴシック" panose="020B0600070205080204" pitchFamily="34" charset="-128"/>
              </a:rPr>
              <a:t>ospedale.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I pazienti che interrompono anche uno solo dei trattamenti raccomandati hanno una prognosi clinica molto più sfavorevole.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L</a:t>
            </a:r>
            <a:r>
              <a:rPr lang="ja-JP" altLang="it-IT" smtClean="0">
                <a:ea typeface="ＭＳ Ｐゴシック" panose="020B0600070205080204" pitchFamily="34" charset="-128"/>
              </a:rPr>
              <a:t>’</a:t>
            </a:r>
            <a:r>
              <a:rPr lang="it-IT" altLang="ja-JP" smtClean="0">
                <a:ea typeface="ＭＳ Ｐゴシック" panose="020B0600070205080204" pitchFamily="34" charset="-128"/>
              </a:rPr>
              <a:t>interruzione delle statine ha un effetto più rilevante rispetto all</a:t>
            </a:r>
            <a:r>
              <a:rPr lang="ja-JP" altLang="it-IT" smtClean="0">
                <a:ea typeface="ＭＳ Ｐゴシック" panose="020B0600070205080204" pitchFamily="34" charset="-128"/>
              </a:rPr>
              <a:t>’</a:t>
            </a:r>
            <a:r>
              <a:rPr lang="it-IT" altLang="ja-JP" smtClean="0">
                <a:ea typeface="ＭＳ Ｐゴシック" panose="020B0600070205080204" pitchFamily="34" charset="-128"/>
              </a:rPr>
              <a:t>interruzione di ASA o beta-bloccanti.</a:t>
            </a:r>
          </a:p>
          <a:p>
            <a:pPr marL="228600" indent="-228600" eaLnBrk="1" hangingPunct="1">
              <a:spcBef>
                <a:spcPct val="0"/>
              </a:spcBef>
            </a:pPr>
            <a:endParaRPr lang="it-IT" altLang="it-IT" smtClean="0">
              <a:ea typeface="ＭＳ Ｐゴシック" panose="020B0600070205080204" pitchFamily="34" charset="-128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167438" y="8866188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 sz="1200">
                <a:solidFill>
                  <a:srgbClr val="000000"/>
                </a:solidFill>
                <a:latin typeface="Calibri" panose="020F0502020204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33631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L</a:t>
            </a:r>
            <a:r>
              <a:rPr lang="ja-JP" altLang="it-IT" smtClean="0">
                <a:ea typeface="ＭＳ Ｐゴシック" panose="020B0600070205080204" pitchFamily="34" charset="-128"/>
              </a:rPr>
              <a:t>’</a:t>
            </a:r>
            <a:r>
              <a:rPr lang="it-IT" altLang="ja-JP" smtClean="0">
                <a:ea typeface="ＭＳ Ｐゴシック" panose="020B0600070205080204" pitchFamily="34" charset="-128"/>
              </a:rPr>
              <a:t>interruzione della terapia con statine è un fenomeno frequente nella pratica clinica corrente. In generale, il tasso di interruzione della terapia ipolipemizzante è significativamente maggiore nei pazienti in regime di prevenzione primaria.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Questo studio fa riferimento ad un ampio data-base amministrativo canadese.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Il tasso di interruzione è stato dedotto dal mancato rinnovo delle prescrizioni individuali.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Alcuni fattori individuali predicono l</a:t>
            </a:r>
            <a:r>
              <a:rPr lang="ja-JP" altLang="it-IT" smtClean="0">
                <a:ea typeface="ＭＳ Ｐゴシック" panose="020B0600070205080204" pitchFamily="34" charset="-128"/>
              </a:rPr>
              <a:t>’</a:t>
            </a:r>
            <a:r>
              <a:rPr lang="it-IT" altLang="ja-JP" smtClean="0">
                <a:ea typeface="ＭＳ Ｐゴシック" panose="020B0600070205080204" pitchFamily="34" charset="-128"/>
              </a:rPr>
              <a:t>interruzione della terapia con statine e sono riportati nel box.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mtClean="0">
                <a:ea typeface="ＭＳ Ｐゴシック" panose="020B0600070205080204" pitchFamily="34" charset="-128"/>
              </a:rPr>
              <a:t>In particolare, soggetti anziani, poveri, depressi o dementi, che debbono assumere molti farmaci e che non hanno avuto eventi acuti coronarici di recente sono maggiormente inclini a sospendere la terapia con statine.</a:t>
            </a:r>
          </a:p>
        </p:txBody>
      </p:sp>
      <p:sp>
        <p:nvSpPr>
          <p:cNvPr id="50180" name="Text Box 10"/>
          <p:cNvSpPr txBox="1">
            <a:spLocks noChangeArrowheads="1"/>
          </p:cNvSpPr>
          <p:nvPr/>
        </p:nvSpPr>
        <p:spPr bwMode="auto">
          <a:xfrm>
            <a:off x="6167438" y="8866188"/>
            <a:ext cx="685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it-IT" altLang="it-IT" sz="1200">
                <a:solidFill>
                  <a:srgbClr val="000000"/>
                </a:solidFill>
                <a:latin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900206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FBA5E-1922-42A9-B3EB-0DD07E204D07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112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  <p:sp>
        <p:nvSpPr>
          <p:cNvPr id="491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1pPr>
            <a:lvl2pPr marL="742950" indent="-285750"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2pPr>
            <a:lvl3pPr marL="1143000" indent="-228600"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3pPr>
            <a:lvl4pPr marL="1600200" indent="-228600"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4pPr>
            <a:lvl5pPr marL="2057400" indent="-228600"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FF00"/>
                </a:solidFill>
                <a:latin typeface="Garamond" panose="02020404030301010803" pitchFamily="18" charset="0"/>
              </a:defRPr>
            </a:lvl9pPr>
          </a:lstStyle>
          <a:p>
            <a:fld id="{3F6E7814-F9D6-4BB2-AD33-BDE2B4387907}" type="slidenum">
              <a:rPr lang="it-IT" altLang="it-IT" b="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27</a:t>
            </a:fld>
            <a:endParaRPr lang="it-IT" altLang="it-IT" b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49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F5FF36-6F96-4805-B3C9-45C4DF336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CBF2807-5A0C-4B90-B902-6452074E3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175DB5-8F0D-4C23-A5F8-FA4F37AF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31BC9C-585F-4D5D-90AE-5C1ECAC60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F4811E-4F6F-4539-BB39-3F4F4110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131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AAFC07-6C9D-423D-9384-F57F54DF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44145F5-0B86-4838-A70B-A0D859553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E93587-3430-40AC-8AA7-6126D6BCA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2DDA3F-A9D6-4584-8612-CDA7E07BA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9E8E3D0-95B8-4E42-BB78-41D18C5D9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12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7A46BB3-5719-4C16-A6CC-EEC0F493E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2885F0-1EA8-4DF7-8E68-2D36064EC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FCEB2A-D762-4031-9C1B-3E5A85D5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B16F31-01C4-4F1F-B168-C795E9677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2EDD8A-8E0A-4AF1-BC7C-1C388746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924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23" name="Picture 22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2" name="Picture 1" descr="Eosinophil_NK_Cell_10K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17" y="3835401"/>
            <a:ext cx="11808000" cy="2834219"/>
          </a:xfrm>
          <a:prstGeom prst="rect">
            <a:avLst/>
          </a:prstGeom>
        </p:spPr>
      </p:pic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3051671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colo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23" name="Picture 22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3" name="Picture 2" descr="page_04_AST109_TCell_Cancer_Cell_Lipid_Layer_10K_01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617" y="3835401"/>
            <a:ext cx="11808000" cy="2834219"/>
          </a:xfrm>
          <a:prstGeom prst="rect">
            <a:avLst/>
          </a:prstGeom>
        </p:spPr>
      </p:pic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3990058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M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23" name="Picture 22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2" name="Picture 1" descr="CR_Science image_f1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29" y="3835401"/>
            <a:ext cx="11800491" cy="2834219"/>
          </a:xfrm>
          <a:prstGeom prst="rect">
            <a:avLst/>
          </a:prstGeom>
        </p:spPr>
      </p:pic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27565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t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23" name="Picture 22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3" name="Picture 2" descr="DNA_Inside_Blood_Vessel_10K_AD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43" y="3835401"/>
            <a:ext cx="11808000" cy="2834219"/>
          </a:xfrm>
          <a:prstGeom prst="rect">
            <a:avLst/>
          </a:prstGeom>
        </p:spPr>
      </p:pic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30181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overy 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23" name="Picture 22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2" name="Picture 1" descr="CRISPR_technology_for_genome_editing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43" y="3835401"/>
            <a:ext cx="11808000" cy="2834219"/>
          </a:xfrm>
          <a:prstGeom prst="rect">
            <a:avLst/>
          </a:prstGeom>
        </p:spPr>
      </p:pic>
      <p:sp>
        <p:nvSpPr>
          <p:cNvPr id="1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1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1207177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10" name="Picture Placeholder 13" descr="AZ1383_screen rotate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003" y="3833957"/>
            <a:ext cx="11806767" cy="2844000"/>
          </a:xfrm>
          <a:prstGeom prst="rect">
            <a:avLst/>
          </a:prstGeom>
        </p:spPr>
      </p:pic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4077911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0" y="3837284"/>
            <a:ext cx="11804109" cy="2837619"/>
          </a:xfrm>
          <a:prstGeom prst="rect">
            <a:avLst/>
          </a:prstGeom>
        </p:spPr>
      </p:pic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sp>
        <p:nvSpPr>
          <p:cNvPr id="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3161574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 Scient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10" name="Picture Placeholder 23" descr="AZ1388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3" y="3833957"/>
            <a:ext cx="11806767" cy="2844000"/>
          </a:xfrm>
          <a:prstGeom prst="rect">
            <a:avLst/>
          </a:prstGeom>
        </p:spPr>
      </p:pic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406317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25B1A-0955-45DC-B099-37A3B376D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F16A19-B9F8-432D-92B1-6F6D98161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192653-275D-47E5-9C7F-93FB7D8DA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1066A8-D650-42DE-871C-9D735BCA7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D97394-77C4-47B5-A881-00B1FD0A6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558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ientist Examining Plac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9" name="Picture Placeholder 3" descr="AZ1428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3" y="3833957"/>
            <a:ext cx="11806767" cy="2844000"/>
          </a:xfrm>
          <a:prstGeom prst="rect">
            <a:avLst/>
          </a:prstGeom>
        </p:spPr>
      </p:pic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3300068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ss-Section of Ce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pic>
        <p:nvPicPr>
          <p:cNvPr id="9" name="Picture Placeholder 7" descr="AZ1466_screen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3" y="3833957"/>
            <a:ext cx="11806767" cy="2844000"/>
          </a:xfrm>
          <a:prstGeom prst="rect">
            <a:avLst/>
          </a:prstGeom>
        </p:spPr>
      </p:pic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3589992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be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pic>
        <p:nvPicPr>
          <p:cNvPr id="2" name="Picture 1" descr="Diabetes.jp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33" y="3835400"/>
            <a:ext cx="11808000" cy="28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3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A TLR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sp>
        <p:nvSpPr>
          <p:cNvPr id="16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3202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34772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8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3202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34772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  <p:pic>
        <p:nvPicPr>
          <p:cNvPr id="10" name="Picture 9" descr="TLR9_Endosome_and_Receptor_RGB LR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00" y="3837518"/>
            <a:ext cx="11808000" cy="283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12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Z_RGB_H_POS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5013" y="142426"/>
            <a:ext cx="2664000" cy="879972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 hasCustomPrompt="1"/>
          </p:nvPr>
        </p:nvSpPr>
        <p:spPr>
          <a:xfrm>
            <a:off x="288003" y="1442243"/>
            <a:ext cx="9097012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90000"/>
              </a:lnSpc>
              <a:defRPr sz="373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presentation title</a:t>
            </a:r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99" y="59454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8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speaker title</a:t>
            </a:r>
          </a:p>
        </p:txBody>
      </p:sp>
      <p:sp>
        <p:nvSpPr>
          <p:cNvPr id="13" name="Text Placeholder 29"/>
          <p:cNvSpPr>
            <a:spLocks noGrp="1"/>
          </p:cNvSpPr>
          <p:nvPr>
            <p:ph type="body" sz="quarter" idx="12" hasCustomPrompt="1"/>
          </p:nvPr>
        </p:nvSpPr>
        <p:spPr>
          <a:xfrm>
            <a:off x="287999" y="6220400"/>
            <a:ext cx="8640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Click to add event title</a:t>
            </a:r>
          </a:p>
        </p:txBody>
      </p:sp>
      <p:sp>
        <p:nvSpPr>
          <p:cNvPr id="16" name="Text Placeholder 29"/>
          <p:cNvSpPr>
            <a:spLocks noGrp="1"/>
          </p:cNvSpPr>
          <p:nvPr>
            <p:ph type="body" sz="quarter" idx="15" hasCustomPrompt="1"/>
          </p:nvPr>
        </p:nvSpPr>
        <p:spPr>
          <a:xfrm>
            <a:off x="9504000" y="59454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Confidential statement</a:t>
            </a:r>
          </a:p>
        </p:txBody>
      </p:sp>
      <p:sp>
        <p:nvSpPr>
          <p:cNvPr id="17" name="Text Placehold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9504000" y="6220400"/>
            <a:ext cx="2496000" cy="254400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1467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 dirty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2896657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" name="Title 8"/>
          <p:cNvSpPr>
            <a:spLocks noGrp="1"/>
          </p:cNvSpPr>
          <p:nvPr>
            <p:ph type="title" hasCustomPrompt="1"/>
          </p:nvPr>
        </p:nvSpPr>
        <p:spPr>
          <a:xfrm>
            <a:off x="316085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 defTabSz="6095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2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98627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/>
              <a:t>6/5/2018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/>
                </a:solidFill>
              </a:rPr>
              <a:pPr/>
              <a:t>‹N›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50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1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D2488350-7238-497E-8C51-9C7914C950FD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1418506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A683580-3221-49BD-A00E-477ACFFC29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33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A8DDBF-25CC-4480-BF23-5C8253783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12611B-BF68-4ACE-A9DC-7074968DB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A8F9FB-016C-4231-9F6C-7D92ADBF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C05590-3405-4A02-90E3-AE48856D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0C2CE-3820-4FCF-AA04-76A103F7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465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C74EF5-AC9C-44B5-A6F5-786AF2F3D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D0C6C3-2229-4C06-A908-C7B7DE881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77566E-C1B9-4A66-9851-5411FF059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E30F77-BEA8-4D09-BAE1-1E2E46C75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77E195-8B39-4AA1-8D2E-F65026D31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DD0222C-9C9A-4946-8399-AD2853BA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58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CB194F-314A-4C8E-8B84-581D2A99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7E4961-5EAD-4349-839E-3D766047F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14592E-41FA-4AC5-9822-8DF85CE29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37A7928-59DC-4FB1-9054-8594E68C4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912D8D6-6EAE-4201-AB43-140646FC0F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357C763-B8F5-448B-8766-1FE2CDC4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F528019-5D74-46ED-8AFE-45F24791D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8777A87-3799-4052-8875-53B5CABF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56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84E6FF-9E0E-4BE9-9853-32BF9B59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384BB60-B8BE-4A78-9820-E1DAD0618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73195E-057D-46FA-B97F-F69B2BAD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B0B4E3A-26C8-406A-9CCC-A98FA60B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970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91B706F-9835-4DDB-8321-4608D6B49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51C752A-8B55-4990-876F-60FDC34A6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7001B62-1C2E-4A2B-ADC6-047678025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61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3578DE-3DC4-4A6E-A745-1ECF14C36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19F845-CB2D-4B9F-888F-189A1C7D5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EFE598-92B8-429B-877F-CFAD447AAE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EC3393-48CA-4C4A-A138-DEA073AF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77C9C4-9D88-4C78-AC7E-B995FF22E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A82D9F2-0E8D-4E59-83EA-B6EEC1ED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92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9EC934-C2DE-49B7-94B0-6BFEEE22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D573C3D-A92B-43DB-9EED-60FE5848F1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A35907-CA5E-459B-B14A-93B800AA84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E8EE64-21E0-42A8-86FE-9FA6860A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E9D737-213C-4FE0-8CE6-6BF6333E8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67D92C-C546-4758-B52A-D46ABCC6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33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B731F2-EDEC-4683-A3A5-E839D4EF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E9A01A-A7CB-4B81-9C56-4C27C3F2B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3C663B-A95B-4905-9249-A2493F24D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44DE-5737-48C6-AFE8-0EB9F91E05EB}" type="datetimeFigureOut">
              <a:rPr lang="it-IT" smtClean="0"/>
              <a:pPr/>
              <a:t>05/06/2018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941D06-2A88-4728-B8CF-A9643CCC21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9013C0-43AC-4372-AFD8-6CD8191AE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7EABC-A7C9-4571-9CE8-D11EF416164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122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Z_SYMBOL_RGB.jp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28" y="5997127"/>
            <a:ext cx="604800" cy="696215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28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9" r:id="rId17"/>
  </p:sldLayoutIdLst>
  <p:hf hdr="0" ftr="0" dt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30104" y="2736501"/>
            <a:ext cx="9931791" cy="13849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/>
              <a:t>Esempio di </a:t>
            </a:r>
            <a:r>
              <a:rPr lang="it-IT" sz="2800" dirty="0" err="1" smtClean="0"/>
              <a:t>follow</a:t>
            </a:r>
            <a:r>
              <a:rPr lang="it-IT" sz="2800" dirty="0" smtClean="0"/>
              <a:t> up strutturato tra Ospedale e Territorio </a:t>
            </a:r>
          </a:p>
          <a:p>
            <a:pPr algn="ctr"/>
            <a:r>
              <a:rPr lang="it-IT" sz="2800" dirty="0" smtClean="0">
                <a:latin typeface="Copperplate Gothic Bold" panose="020E0705020206020404" pitchFamily="34" charset="0"/>
              </a:rPr>
              <a:t>MASSIMO SIVIGLIA</a:t>
            </a:r>
          </a:p>
          <a:p>
            <a:pPr algn="ctr"/>
            <a:r>
              <a:rPr lang="it-IT" sz="2800" dirty="0" smtClean="0">
                <a:latin typeface="+mj-lt"/>
              </a:rPr>
              <a:t>G.O.M. Bianchi </a:t>
            </a:r>
            <a:r>
              <a:rPr lang="it-IT" sz="2800" dirty="0" err="1" smtClean="0">
                <a:latin typeface="+mj-lt"/>
              </a:rPr>
              <a:t>Melacrino</a:t>
            </a:r>
            <a:r>
              <a:rPr lang="it-IT" sz="2800" dirty="0" smtClean="0">
                <a:latin typeface="+mj-lt"/>
              </a:rPr>
              <a:t> Morelli Reggio Calabria</a:t>
            </a:r>
            <a:endParaRPr lang="it-IT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049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4537" y="1215936"/>
            <a:ext cx="8162925" cy="554037"/>
          </a:xfrm>
        </p:spPr>
        <p:txBody>
          <a:bodyPr anchor="t">
            <a:noAutofit/>
          </a:bodyPr>
          <a:lstStyle/>
          <a:p>
            <a:r>
              <a:rPr lang="it-IT" altLang="it-IT" sz="2000" b="1">
                <a:solidFill>
                  <a:schemeClr val="bg1"/>
                </a:solidFill>
                <a:cs typeface="Arial" panose="020B0604020202020204" pitchFamily="34" charset="0"/>
              </a:rPr>
              <a:t>Impatto dell’</a:t>
            </a:r>
            <a:r>
              <a:rPr lang="it-IT" altLang="ja-JP" sz="2000" b="1">
                <a:solidFill>
                  <a:schemeClr val="bg1"/>
                </a:solidFill>
                <a:cs typeface="Arial" panose="020B0604020202020204" pitchFamily="34" charset="0"/>
              </a:rPr>
              <a:t>interruzione delle </a:t>
            </a:r>
            <a:r>
              <a:rPr lang="en-IE" alt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“</a:t>
            </a:r>
            <a:r>
              <a:rPr lang="en-IE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evidence-based medical therapies</a:t>
            </a:r>
            <a:r>
              <a:rPr lang="en-IE" altLang="it-IT" sz="2000" b="1" dirty="0">
                <a:solidFill>
                  <a:schemeClr val="bg1"/>
                </a:solidFill>
                <a:cs typeface="Arial" panose="020B0604020202020204" pitchFamily="34" charset="0"/>
              </a:rPr>
              <a:t>”</a:t>
            </a:r>
            <a:r>
              <a:rPr lang="it-IT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 sulla prognosi clinica dopo Infarto Miocardico Acuto (dati del Registro PREMIER): </a:t>
            </a:r>
            <a:br>
              <a:rPr lang="it-IT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it-IT" altLang="ja-JP" sz="2000" b="1" dirty="0">
                <a:solidFill>
                  <a:schemeClr val="bg1"/>
                </a:solidFill>
                <a:cs typeface="Arial" panose="020B0604020202020204" pitchFamily="34" charset="0"/>
              </a:rPr>
              <a:t>la sospensione della terapia con statine triplica il rischio di morte</a:t>
            </a:r>
            <a:endParaRPr lang="it-IT" altLang="it-IT" sz="2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white">
          <a:xfrm>
            <a:off x="1524000" y="2500314"/>
            <a:ext cx="9144000" cy="3286125"/>
          </a:xfrm>
          <a:ln w="25400">
            <a:solidFill>
              <a:srgbClr val="004B8C"/>
            </a:solidFill>
            <a:miter lim="800000"/>
            <a:headEnd/>
            <a:tailEnd/>
          </a:ln>
        </p:spPr>
      </p:pic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2181225" y="6299200"/>
            <a:ext cx="34740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solidFill>
                  <a:srgbClr val="FFFFFF"/>
                </a:solidFill>
                <a:latin typeface="Georgia" panose="02040502050405020303" pitchFamily="18" charset="0"/>
              </a:rPr>
              <a:t>Ho PM, et al.</a:t>
            </a:r>
            <a:r>
              <a:rPr lang="it-IT" altLang="it-IT" sz="1100" i="1">
                <a:solidFill>
                  <a:srgbClr val="FFFFFF"/>
                </a:solidFill>
                <a:latin typeface="Georgia" panose="02040502050405020303" pitchFamily="18" charset="0"/>
              </a:rPr>
              <a:t> Arch Intern Med. 2006;166:1842-1847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white">
          <a:xfrm>
            <a:off x="9048750" y="2813055"/>
            <a:ext cx="692690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6888" anchor="b">
            <a:spAutoFit/>
          </a:bodyPr>
          <a:lstStyle>
            <a:lvl1pPr marL="166688" indent="-1666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EEECE1"/>
                </a:solidFill>
                <a:latin typeface="Georgia" panose="02040502050405020303" pitchFamily="18" charset="0"/>
              </a:rPr>
              <a:t>HR</a:t>
            </a:r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white">
          <a:xfrm>
            <a:off x="2247900" y="2592388"/>
            <a:ext cx="23812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688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white">
          <a:xfrm>
            <a:off x="2228850" y="2573338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688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white">
          <a:xfrm>
            <a:off x="6953250" y="6211888"/>
            <a:ext cx="2171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688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white">
          <a:xfrm>
            <a:off x="7239000" y="6249988"/>
            <a:ext cx="232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24688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43018" name="Rectangle 15"/>
          <p:cNvSpPr>
            <a:spLocks noChangeArrowheads="1"/>
          </p:cNvSpPr>
          <p:nvPr/>
        </p:nvSpPr>
        <p:spPr bwMode="auto">
          <a:xfrm>
            <a:off x="1524000" y="333285"/>
            <a:ext cx="91440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it-IT" sz="3600" b="1" i="1" dirty="0">
                <a:solidFill>
                  <a:srgbClr val="FFFF00"/>
                </a:solidFill>
                <a:latin typeface="+mj-lt"/>
                <a:ea typeface="+mj-ea"/>
                <a:cs typeface="Arial" pitchFamily="34" charset="0"/>
              </a:rPr>
              <a:t>Le Conseguenze della Non-Aderenza</a:t>
            </a:r>
          </a:p>
        </p:txBody>
      </p:sp>
      <p:sp>
        <p:nvSpPr>
          <p:cNvPr id="47115" name="Rectangle 3"/>
          <p:cNvSpPr>
            <a:spLocks noChangeArrowheads="1"/>
          </p:cNvSpPr>
          <p:nvPr/>
        </p:nvSpPr>
        <p:spPr bwMode="auto">
          <a:xfrm>
            <a:off x="2333625" y="6451600"/>
            <a:ext cx="34740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100">
                <a:latin typeface="Georgia" panose="02040502050405020303" pitchFamily="18" charset="0"/>
              </a:rPr>
              <a:t>Ho PM, et al.</a:t>
            </a:r>
            <a:r>
              <a:rPr lang="it-IT" altLang="it-IT" sz="1100" i="1">
                <a:latin typeface="Georgia" panose="02040502050405020303" pitchFamily="18" charset="0"/>
              </a:rPr>
              <a:t> Arch Intern Med. 2006;166:1842-1847</a:t>
            </a:r>
          </a:p>
        </p:txBody>
      </p:sp>
    </p:spTree>
    <p:extLst>
      <p:ext uri="{BB962C8B-B14F-4D97-AF65-F5344CB8AC3E}">
        <p14:creationId xmlns:p14="http://schemas.microsoft.com/office/powerpoint/2010/main" val="548947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190750" y="6134101"/>
            <a:ext cx="74676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solidFill>
                  <a:srgbClr val="FFFFFF"/>
                </a:solidFill>
                <a:latin typeface="Georgia" panose="02040502050405020303" pitchFamily="18" charset="0"/>
              </a:rPr>
              <a:t>Jackevicius CA, et al. </a:t>
            </a:r>
            <a:r>
              <a:rPr lang="en-US" altLang="it-IT" sz="1100" i="1">
                <a:solidFill>
                  <a:srgbClr val="FFFFFF"/>
                </a:solidFill>
                <a:latin typeface="Georgia" panose="02040502050405020303" pitchFamily="18" charset="0"/>
              </a:rPr>
              <a:t>JAMA.</a:t>
            </a:r>
            <a:r>
              <a:rPr lang="en-US" altLang="it-IT" sz="1100">
                <a:solidFill>
                  <a:srgbClr val="FFFFFF"/>
                </a:solidFill>
                <a:latin typeface="Georgia" panose="02040502050405020303" pitchFamily="18" charset="0"/>
              </a:rPr>
              <a:t> 2002;288:462-467.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solidFill>
                  <a:srgbClr val="FFFFFF"/>
                </a:solidFill>
                <a:latin typeface="Georgia" panose="02040502050405020303" pitchFamily="18" charset="0"/>
              </a:rPr>
              <a:t>Benner JS, et al. </a:t>
            </a:r>
            <a:r>
              <a:rPr lang="en-US" altLang="it-IT" sz="1100" i="1">
                <a:solidFill>
                  <a:srgbClr val="FFFFFF"/>
                </a:solidFill>
                <a:latin typeface="Georgia" panose="02040502050405020303" pitchFamily="18" charset="0"/>
              </a:rPr>
              <a:t>JAMA.</a:t>
            </a:r>
            <a:r>
              <a:rPr lang="en-US" altLang="it-IT" sz="1100">
                <a:solidFill>
                  <a:srgbClr val="FFFFFF"/>
                </a:solidFill>
                <a:latin typeface="Georgia" panose="02040502050405020303" pitchFamily="18" charset="0"/>
              </a:rPr>
              <a:t> 2002;288:455-461.</a:t>
            </a:r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2096001" y="119858"/>
            <a:ext cx="6973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it-IT" sz="3600" b="1" i="1" dirty="0">
                <a:solidFill>
                  <a:srgbClr val="FFFF00"/>
                </a:solidFill>
                <a:latin typeface="+mj-lt"/>
                <a:ea typeface="+mj-ea"/>
                <a:cs typeface="Arial" pitchFamily="34" charset="0"/>
              </a:rPr>
              <a:t>Le Dimensioni del Fenomeno</a:t>
            </a:r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>
            <p:extLst/>
          </p:nvPr>
        </p:nvGraphicFramePr>
        <p:xfrm>
          <a:off x="1775520" y="2415187"/>
          <a:ext cx="4005262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Foglio di lavoro" r:id="rId4" imgW="3505200" imgH="3670300" progId="Excel.Sheet.8">
                  <p:embed/>
                </p:oleObj>
              </mc:Choice>
              <mc:Fallback>
                <p:oleObj name="Foglio di lavoro" r:id="rId4" imgW="3505200" imgH="3670300" progId="Excel.Sheet.8">
                  <p:embed/>
                  <p:pic>
                    <p:nvPicPr>
                      <p:cNvPr id="491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5520" y="2415187"/>
                        <a:ext cx="4005262" cy="421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6022976" y="2414589"/>
            <a:ext cx="3883025" cy="3462337"/>
          </a:xfrm>
          <a:prstGeom prst="rect">
            <a:avLst/>
          </a:prstGeom>
          <a:solidFill>
            <a:srgbClr val="004B8C">
              <a:alpha val="50195"/>
            </a:srgbClr>
          </a:solidFill>
          <a:ln w="25400">
            <a:solidFill>
              <a:srgbClr val="004B8C"/>
            </a:solidFill>
            <a:miter lim="800000"/>
            <a:headEnd/>
            <a:tailEnd/>
          </a:ln>
        </p:spPr>
        <p:txBody>
          <a:bodyPr anchor="ctr"/>
          <a:lstStyle>
            <a:lvl1pPr marL="152400" indent="-152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5000"/>
              </a:spcBef>
              <a:spcAft>
                <a:spcPct val="25000"/>
              </a:spcAft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Fattori predittivi di interruzione </a:t>
            </a:r>
            <a:br>
              <a:rPr lang="it-IT" altLang="it-IT" sz="20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it-IT" altLang="it-IT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della terapia</a:t>
            </a:r>
            <a:endParaRPr lang="it-IT" altLang="it-IT" sz="1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rgbClr val="004B8C"/>
              </a:buClr>
              <a:buFont typeface="Times" panose="02020603050405020304" pitchFamily="18" charset="0"/>
              <a:buChar char="•"/>
            </a:pPr>
            <a:r>
              <a:rPr lang="it-IT" altLang="it-IT" sz="1600" dirty="0">
                <a:solidFill>
                  <a:srgbClr val="FFFFFF"/>
                </a:solidFill>
                <a:latin typeface="Georgia" panose="02040502050405020303" pitchFamily="18" charset="0"/>
              </a:rPr>
              <a:t>Età ≥75 anni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rgbClr val="004B8C"/>
              </a:buClr>
              <a:buFont typeface="Times" panose="02020603050405020304" pitchFamily="18" charset="0"/>
              <a:buChar char="•"/>
            </a:pPr>
            <a:r>
              <a:rPr lang="it-IT" altLang="it-IT" sz="1600" dirty="0">
                <a:solidFill>
                  <a:srgbClr val="FFFFFF"/>
                </a:solidFill>
                <a:latin typeface="Georgia" panose="02040502050405020303" pitchFamily="18" charset="0"/>
              </a:rPr>
              <a:t>Basso livello socio-economico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rgbClr val="004B8C"/>
              </a:buClr>
              <a:buFont typeface="Times" panose="02020603050405020304" pitchFamily="18" charset="0"/>
              <a:buChar char="•"/>
            </a:pPr>
            <a:r>
              <a:rPr lang="it-IT" altLang="it-IT" sz="1600" dirty="0">
                <a:solidFill>
                  <a:srgbClr val="FFFFFF"/>
                </a:solidFill>
                <a:latin typeface="Georgia" panose="02040502050405020303" pitchFamily="18" charset="0"/>
              </a:rPr>
              <a:t>Depressione o demenza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rgbClr val="004B8C"/>
              </a:buClr>
              <a:buFont typeface="Times" panose="02020603050405020304" pitchFamily="18" charset="0"/>
              <a:buChar char="•"/>
            </a:pPr>
            <a:r>
              <a:rPr lang="it-IT" altLang="it-IT" sz="1600" dirty="0">
                <a:solidFill>
                  <a:srgbClr val="FFFFFF"/>
                </a:solidFill>
                <a:latin typeface="Georgia" panose="02040502050405020303" pitchFamily="18" charset="0"/>
              </a:rPr>
              <a:t>Prescrizione di più di 10 farmaci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Clr>
                <a:srgbClr val="004B8C"/>
              </a:buClr>
              <a:buFont typeface="Times" panose="02020603050405020304" pitchFamily="18" charset="0"/>
              <a:buChar char="•"/>
            </a:pPr>
            <a:r>
              <a:rPr lang="it-IT" altLang="it-IT" sz="1600" dirty="0">
                <a:solidFill>
                  <a:srgbClr val="FFFFFF"/>
                </a:solidFill>
                <a:latin typeface="Georgia" panose="02040502050405020303" pitchFamily="18" charset="0"/>
              </a:rPr>
              <a:t>Mancanza di ospedalizzazioni nei precedenti 12 mesi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861970" y="957085"/>
            <a:ext cx="78376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400" b="1" dirty="0">
                <a:solidFill>
                  <a:schemeClr val="bg1"/>
                </a:solidFill>
              </a:rPr>
              <a:t>Non-Aderenza intenzionale (interruzione del trattamento) per la terapia con statine in prevenzione primaria e secondaria della cardiopatia ischemica</a:t>
            </a:r>
          </a:p>
        </p:txBody>
      </p:sp>
      <p:sp>
        <p:nvSpPr>
          <p:cNvPr id="49159" name="Text Box 2"/>
          <p:cNvSpPr txBox="1">
            <a:spLocks noChangeArrowheads="1"/>
          </p:cNvSpPr>
          <p:nvPr/>
        </p:nvSpPr>
        <p:spPr bwMode="auto">
          <a:xfrm>
            <a:off x="6024564" y="6165851"/>
            <a:ext cx="363378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latin typeface="Georgia" panose="02040502050405020303" pitchFamily="18" charset="0"/>
              </a:rPr>
              <a:t>Jackevicius CA, et al. </a:t>
            </a:r>
            <a:r>
              <a:rPr lang="en-US" altLang="it-IT" sz="1100" i="1">
                <a:latin typeface="Georgia" panose="02040502050405020303" pitchFamily="18" charset="0"/>
              </a:rPr>
              <a:t>JAMA.</a:t>
            </a:r>
            <a:r>
              <a:rPr lang="en-US" altLang="it-IT" sz="1100">
                <a:latin typeface="Georgia" panose="02040502050405020303" pitchFamily="18" charset="0"/>
              </a:rPr>
              <a:t> 2002;288:462-467.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latin typeface="Georgia" panose="02040502050405020303" pitchFamily="18" charset="0"/>
              </a:rPr>
              <a:t>Benner JS, et al. </a:t>
            </a:r>
            <a:r>
              <a:rPr lang="en-US" altLang="it-IT" sz="1100" i="1">
                <a:latin typeface="Georgia" panose="02040502050405020303" pitchFamily="18" charset="0"/>
              </a:rPr>
              <a:t>JAMA.</a:t>
            </a:r>
            <a:r>
              <a:rPr lang="en-US" altLang="it-IT" sz="1100">
                <a:latin typeface="Georgia" panose="02040502050405020303" pitchFamily="18" charset="0"/>
              </a:rPr>
              <a:t> 2002;288:455-461.</a:t>
            </a:r>
          </a:p>
        </p:txBody>
      </p:sp>
    </p:spTree>
    <p:extLst>
      <p:ext uri="{BB962C8B-B14F-4D97-AF65-F5344CB8AC3E}">
        <p14:creationId xmlns:p14="http://schemas.microsoft.com/office/powerpoint/2010/main" val="22880091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57400" y="98199"/>
            <a:ext cx="77724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it-IT" altLang="ja-JP" sz="3200" b="1" i="1" dirty="0">
                <a:solidFill>
                  <a:srgbClr val="FFFF00"/>
                </a:solidFill>
                <a:cs typeface="Arial" pitchFamily="34" charset="0"/>
              </a:rPr>
              <a:t>Continuità ed aderenza alle terapie</a:t>
            </a:r>
          </a:p>
        </p:txBody>
      </p:sp>
      <p:pic>
        <p:nvPicPr>
          <p:cNvPr id="6041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10"/>
          <a:stretch>
            <a:fillRect/>
          </a:stretch>
        </p:blipFill>
        <p:spPr>
          <a:xfrm>
            <a:off x="2057400" y="2636839"/>
            <a:ext cx="8001000" cy="3887787"/>
          </a:xfrm>
          <a:noFill/>
        </p:spPr>
      </p:pic>
      <p:sp>
        <p:nvSpPr>
          <p:cNvPr id="4" name="Titolo 1"/>
          <p:cNvSpPr txBox="1">
            <a:spLocks/>
          </p:cNvSpPr>
          <p:nvPr/>
        </p:nvSpPr>
        <p:spPr bwMode="auto">
          <a:xfrm>
            <a:off x="1485900" y="1118554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anchor="ctr"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32" charset="-128"/>
                <a:cs typeface="ＭＳ Ｐゴシック" pitchFamily="-32" charset="-128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</a:rPr>
              <a:t>Pharmacological treatment after acute myocardial infarction from 2001 to 2006: a survey in Italian primary care </a:t>
            </a:r>
            <a:r>
              <a:rPr lang="en-US" sz="1600" dirty="0">
                <a:solidFill>
                  <a:schemeClr val="bg1"/>
                </a:solidFill>
              </a:rPr>
              <a:t>J </a:t>
            </a:r>
            <a:r>
              <a:rPr lang="en-US" sz="1600" dirty="0" err="1">
                <a:solidFill>
                  <a:schemeClr val="bg1"/>
                </a:solidFill>
              </a:rPr>
              <a:t>Cardiovasc</a:t>
            </a:r>
            <a:r>
              <a:rPr lang="en-US" sz="1600" dirty="0">
                <a:solidFill>
                  <a:schemeClr val="bg1"/>
                </a:solidFill>
              </a:rPr>
              <a:t> Med 2009</a:t>
            </a:r>
          </a:p>
        </p:txBody>
      </p:sp>
    </p:spTree>
    <p:extLst>
      <p:ext uri="{BB962C8B-B14F-4D97-AF65-F5344CB8AC3E}">
        <p14:creationId xmlns:p14="http://schemas.microsoft.com/office/powerpoint/2010/main" val="36108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0"/>
            <a:ext cx="6515138" cy="675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719" y="0"/>
            <a:ext cx="6766561" cy="67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6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ESC_AMI-STEMI_2017_for TF_18-08-17-V2final_JPG some slides 200817 - Copy0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2000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0"/>
          <p:cNvSpPr txBox="1">
            <a:spLocks noChangeArrowheads="1"/>
          </p:cNvSpPr>
          <p:nvPr/>
        </p:nvSpPr>
        <p:spPr bwMode="auto">
          <a:xfrm>
            <a:off x="941694" y="2893334"/>
            <a:ext cx="10904563" cy="177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sz="1300">
              <a:solidFill>
                <a:srgbClr val="00498B"/>
              </a:solidFill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2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ESC_AMI-STEMI_2017_for TF_18-08-17-V2final_JPG some slides 200817 - Copy0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0"/>
          <p:cNvSpPr txBox="1">
            <a:spLocks noChangeArrowheads="1"/>
          </p:cNvSpPr>
          <p:nvPr/>
        </p:nvSpPr>
        <p:spPr bwMode="auto">
          <a:xfrm>
            <a:off x="941694" y="2511190"/>
            <a:ext cx="9471547" cy="117370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sz="1300">
              <a:solidFill>
                <a:srgbClr val="00498B"/>
              </a:solidFill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5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APT 2017_ESC_Final for web 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" y="201198"/>
            <a:ext cx="10713493" cy="646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0"/>
          <p:cNvSpPr txBox="1">
            <a:spLocks noChangeArrowheads="1"/>
          </p:cNvSpPr>
          <p:nvPr/>
        </p:nvSpPr>
        <p:spPr bwMode="auto">
          <a:xfrm>
            <a:off x="1433016" y="2374710"/>
            <a:ext cx="8311486" cy="105652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sz="1300">
              <a:solidFill>
                <a:srgbClr val="00498B"/>
              </a:solidFill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" name="Text Box 80"/>
          <p:cNvSpPr txBox="1">
            <a:spLocks noChangeArrowheads="1"/>
          </p:cNvSpPr>
          <p:nvPr/>
        </p:nvSpPr>
        <p:spPr bwMode="auto">
          <a:xfrm>
            <a:off x="1448936" y="3386934"/>
            <a:ext cx="8311486" cy="141707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sz="1300">
              <a:solidFill>
                <a:srgbClr val="00498B"/>
              </a:solidFill>
              <a:ea typeface="MS PGothic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6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321B78B0-C23D-4C30-9A52-2FB18C656E57}"/>
              </a:ext>
            </a:extLst>
          </p:cNvPr>
          <p:cNvSpPr/>
          <p:nvPr/>
        </p:nvSpPr>
        <p:spPr>
          <a:xfrm>
            <a:off x="255882" y="3208050"/>
            <a:ext cx="11620031" cy="33057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it-IT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30EB2E-11FB-4BEA-AFD0-F96289E61721}"/>
              </a:ext>
            </a:extLst>
          </p:cNvPr>
          <p:cNvSpPr txBox="1"/>
          <p:nvPr/>
        </p:nvSpPr>
        <p:spPr>
          <a:xfrm>
            <a:off x="361244" y="3221098"/>
            <a:ext cx="11379200" cy="3210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it-IT" sz="2133" dirty="0">
                <a:solidFill>
                  <a:srgbClr val="000000"/>
                </a:solidFill>
                <a:latin typeface="Arial"/>
              </a:rPr>
              <a:t>Cruciale è la dimissione ospedaliera, momento nel quale identificare il paziente infartuato ad alto rischio.</a:t>
            </a:r>
          </a:p>
          <a:p>
            <a:pPr defTabSz="609585">
              <a:defRPr/>
            </a:pPr>
            <a:r>
              <a:rPr lang="it-IT" sz="2133" dirty="0">
                <a:solidFill>
                  <a:srgbClr val="000000"/>
                </a:solidFill>
                <a:latin typeface="Arial"/>
              </a:rPr>
              <a:t>Andrebbero pertanto sottolineati nella </a:t>
            </a:r>
            <a:r>
              <a:rPr lang="it-IT" sz="2133" b="1" dirty="0">
                <a:solidFill>
                  <a:srgbClr val="000000"/>
                </a:solidFill>
                <a:latin typeface="Arial"/>
              </a:rPr>
              <a:t>lettera di dimissione </a:t>
            </a:r>
            <a:r>
              <a:rPr lang="it-IT" sz="2133" dirty="0">
                <a:solidFill>
                  <a:srgbClr val="000000"/>
                </a:solidFill>
                <a:latin typeface="Arial"/>
              </a:rPr>
              <a:t>i fattori di rischio coesistenti al fine di guidare il percorso di follow-up del paziente, ad esempio indicando nella suddetta lettera: </a:t>
            </a:r>
          </a:p>
          <a:p>
            <a:pPr defTabSz="609585">
              <a:defRPr/>
            </a:pPr>
            <a:r>
              <a:rPr lang="it-IT" sz="2400" b="1" dirty="0">
                <a:solidFill>
                  <a:srgbClr val="000000"/>
                </a:solidFill>
                <a:latin typeface="Arial"/>
              </a:rPr>
              <a:t>«Si raccomanda di valutare il prolungamento della DAPT dopo i primi 12 mesi di terapia nei pazienti con infarto e ulteriori fattori di rischio (età&gt;65 anni, diabete, insufficienza renale cronica, malattia </a:t>
            </a:r>
            <a:r>
              <a:rPr lang="it-IT" sz="2400" b="1" dirty="0" err="1">
                <a:solidFill>
                  <a:srgbClr val="000000"/>
                </a:solidFill>
                <a:latin typeface="Arial"/>
              </a:rPr>
              <a:t>multivasale</a:t>
            </a:r>
            <a:r>
              <a:rPr lang="it-IT" sz="2400" b="1" dirty="0">
                <a:solidFill>
                  <a:srgbClr val="000000"/>
                </a:solidFill>
                <a:latin typeface="Arial"/>
              </a:rPr>
              <a:t>, precedenti infarti).»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4C90DDC-2821-4D0B-876A-7F60626A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4" y="213782"/>
            <a:ext cx="10605312" cy="16921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1212210-0301-4274-8E8B-1B10853C1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44" y="2041408"/>
            <a:ext cx="4089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4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B309F07-6B3C-44EA-92B3-0E1C6FFA65B9}"/>
              </a:ext>
            </a:extLst>
          </p:cNvPr>
          <p:cNvSpPr/>
          <p:nvPr/>
        </p:nvSpPr>
        <p:spPr>
          <a:xfrm>
            <a:off x="4044374" y="-1505"/>
            <a:ext cx="4127155" cy="9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0051"/>
              </a:buClr>
              <a:buSzTx/>
              <a:buFontTx/>
              <a:buNone/>
              <a:tabLst/>
              <a:defRPr/>
            </a:pPr>
            <a:r>
              <a:rPr kumimoji="0" lang="it-IT" sz="3733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Lettera di Dimissione</a:t>
            </a: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40743A3-A8EE-4011-A29C-F6A5A6B7CE4A}"/>
              </a:ext>
            </a:extLst>
          </p:cNvPr>
          <p:cNvSpPr/>
          <p:nvPr/>
        </p:nvSpPr>
        <p:spPr>
          <a:xfrm>
            <a:off x="117513" y="1177636"/>
            <a:ext cx="8555432" cy="5292437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F4D5744-17D7-49EE-ABAB-1006E8D3FDC2}"/>
              </a:ext>
            </a:extLst>
          </p:cNvPr>
          <p:cNvGrpSpPr/>
          <p:nvPr/>
        </p:nvGrpSpPr>
        <p:grpSpPr>
          <a:xfrm>
            <a:off x="8894618" y="1738289"/>
            <a:ext cx="3092186" cy="4039058"/>
            <a:chOff x="6228667" y="1021090"/>
            <a:chExt cx="2667918" cy="3617506"/>
          </a:xfrm>
        </p:grpSpPr>
        <p:sp>
          <p:nvSpPr>
            <p:cNvPr id="5" name="Rettangolo con angoli arrotondati 4">
              <a:extLst>
                <a:ext uri="{FF2B5EF4-FFF2-40B4-BE49-F238E27FC236}">
                  <a16:creationId xmlns:a16="http://schemas.microsoft.com/office/drawing/2014/main" id="{504105FD-14F8-47E2-95AF-92E8692D64A9}"/>
                </a:ext>
              </a:extLst>
            </p:cNvPr>
            <p:cNvSpPr/>
            <p:nvPr/>
          </p:nvSpPr>
          <p:spPr>
            <a:xfrm>
              <a:off x="6228667" y="1021090"/>
              <a:ext cx="2667918" cy="3617506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5D3ADE3-F8E4-4D9C-A6A0-68CFFFE4873A}"/>
                </a:ext>
              </a:extLst>
            </p:cNvPr>
            <p:cNvSpPr txBox="1"/>
            <p:nvPr/>
          </p:nvSpPr>
          <p:spPr>
            <a:xfrm>
              <a:off x="6336249" y="1272396"/>
              <a:ext cx="2474398" cy="2839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Esempio di frase da inserire nella lettera di dimissione:</a:t>
              </a:r>
            </a:p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«Il paziente presenta criteri clinici (e.g. DM) e anatomici (e.g. MVD) che suggeriscono una rivalutazione al 12° mese per un’eventuale  prosecuzione della DAPT»</a:t>
              </a:r>
            </a:p>
          </p:txBody>
        </p:sp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28535333-5D39-4CEC-9035-CB50BC1B14B9}"/>
              </a:ext>
            </a:extLst>
          </p:cNvPr>
          <p:cNvSpPr/>
          <p:nvPr/>
        </p:nvSpPr>
        <p:spPr>
          <a:xfrm>
            <a:off x="117515" y="657169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G.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Ital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Cardiol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. 2016 Sep;17(9):0.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doi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: 10.1714/2448.25672.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71C1A3F-F01A-43BA-B5C2-77A973E42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4" t="19905" r="49397" b="33593"/>
          <a:stretch/>
        </p:blipFill>
        <p:spPr>
          <a:xfrm>
            <a:off x="4359908" y="3094545"/>
            <a:ext cx="4184751" cy="27601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EEB6D24-D788-44FB-A82A-0F3ECBFE9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5" t="23976" r="50723" b="25021"/>
          <a:stretch/>
        </p:blipFill>
        <p:spPr>
          <a:xfrm>
            <a:off x="204834" y="3094545"/>
            <a:ext cx="4067753" cy="28813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B9DCFF3-46AC-4455-9CC0-697883F315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4" t="25048" r="8554" b="38094"/>
          <a:stretch/>
        </p:blipFill>
        <p:spPr>
          <a:xfrm>
            <a:off x="1321070" y="1405592"/>
            <a:ext cx="5860973" cy="146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0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</a:rPr>
              <a:t>Paziente di 58 anni  giunto in PS per dolore toracico associato dispnea a carattere intermittente.</a:t>
            </a:r>
          </a:p>
          <a:p>
            <a:pPr>
              <a:defRPr/>
            </a:pPr>
            <a:r>
              <a:rPr lang="it-IT" dirty="0" smtClean="0">
                <a:solidFill>
                  <a:schemeClr val="bg1"/>
                </a:solidFill>
              </a:rPr>
              <a:t>Arresto cardiaco </a:t>
            </a:r>
            <a:r>
              <a:rPr lang="it-IT" dirty="0" err="1" smtClean="0">
                <a:solidFill>
                  <a:schemeClr val="bg1"/>
                </a:solidFill>
              </a:rPr>
              <a:t>intraospedaliero</a:t>
            </a:r>
            <a:r>
              <a:rPr lang="it-IT" dirty="0" smtClean="0">
                <a:solidFill>
                  <a:schemeClr val="bg1"/>
                </a:solidFill>
              </a:rPr>
              <a:t> (durante consulenza cardiologica per il PS)</a:t>
            </a:r>
          </a:p>
          <a:p>
            <a:pPr>
              <a:defRPr/>
            </a:pPr>
            <a:r>
              <a:rPr lang="it-IT" dirty="0" smtClean="0">
                <a:solidFill>
                  <a:schemeClr val="bg1"/>
                </a:solidFill>
              </a:rPr>
              <a:t>Tracciato dopo DC Shock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379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 smtClean="0">
              <a:solidFill>
                <a:srgbClr val="FFFF00"/>
              </a:solidFill>
              <a:effectLst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1952625" y="2857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4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CASO CLINICO</a:t>
            </a:r>
          </a:p>
        </p:txBody>
      </p:sp>
    </p:spTree>
    <p:extLst>
      <p:ext uri="{BB962C8B-B14F-4D97-AF65-F5344CB8AC3E}">
        <p14:creationId xmlns:p14="http://schemas.microsoft.com/office/powerpoint/2010/main" val="311877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-88"/>
            <a:ext cx="12192000" cy="792088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Organizzazione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dell’assistenza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nella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fase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post-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acuta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delle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Sindromi</a:t>
            </a:r>
            <a:r>
              <a:rPr lang="en-US" sz="2500" b="1" dirty="0">
                <a:solidFill>
                  <a:srgbClr val="FFFF00"/>
                </a:solidFill>
                <a:latin typeface="Book Antiqua" panose="02040602050305030304" pitchFamily="18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ook Antiqua" panose="02040602050305030304" pitchFamily="18" charset="0"/>
              </a:rPr>
              <a:t>coronariche</a:t>
            </a:r>
            <a:endParaRPr lang="en-US" sz="2500" b="1" dirty="0">
              <a:solidFill>
                <a:srgbClr val="FFFF00"/>
              </a:solidFill>
              <a:latin typeface="Book Antiqua" panose="020406020503050303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844" y="790973"/>
            <a:ext cx="4440595" cy="5956037"/>
          </a:xfrm>
          <a:prstGeom prst="rect">
            <a:avLst/>
          </a:prstGeom>
          <a:ln>
            <a:noFill/>
          </a:ln>
          <a:effectLst>
            <a:outerShdw blurRad="177800" dist="889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122011" y="6336215"/>
            <a:ext cx="4431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395265"/>
                </a:solidFill>
              </a:rPr>
              <a:t>Consensus</a:t>
            </a:r>
            <a:r>
              <a:rPr lang="it-IT" sz="1200" dirty="0">
                <a:solidFill>
                  <a:srgbClr val="395265"/>
                </a:solidFill>
              </a:rPr>
              <a:t> </a:t>
            </a:r>
            <a:r>
              <a:rPr lang="it-IT" sz="1200" dirty="0" err="1">
                <a:solidFill>
                  <a:srgbClr val="395265"/>
                </a:solidFill>
              </a:rPr>
              <a:t>Document</a:t>
            </a:r>
            <a:r>
              <a:rPr lang="it-IT" sz="1200" dirty="0">
                <a:solidFill>
                  <a:srgbClr val="395265"/>
                </a:solidFill>
              </a:rPr>
              <a:t> ANMCO/GICR-IACPR/GISE, </a:t>
            </a:r>
            <a:r>
              <a:rPr lang="it-IT" sz="1200" i="1" dirty="0" err="1">
                <a:solidFill>
                  <a:srgbClr val="395265"/>
                </a:solidFill>
              </a:rPr>
              <a:t>G.Ital</a:t>
            </a:r>
            <a:r>
              <a:rPr lang="it-IT" sz="1200" i="1" dirty="0">
                <a:solidFill>
                  <a:srgbClr val="395265"/>
                </a:solidFill>
              </a:rPr>
              <a:t> </a:t>
            </a:r>
            <a:r>
              <a:rPr lang="it-IT" sz="1200" i="1" dirty="0" err="1">
                <a:solidFill>
                  <a:srgbClr val="395265"/>
                </a:solidFill>
              </a:rPr>
              <a:t>Cardiol</a:t>
            </a:r>
            <a:r>
              <a:rPr lang="it-IT" sz="1200" dirty="0">
                <a:solidFill>
                  <a:srgbClr val="395265"/>
                </a:solidFill>
              </a:rPr>
              <a:t> 2014</a:t>
            </a:r>
          </a:p>
        </p:txBody>
      </p:sp>
      <p:sp>
        <p:nvSpPr>
          <p:cNvPr id="5" name="Figura a mano libera: forma 4"/>
          <p:cNvSpPr/>
          <p:nvPr/>
        </p:nvSpPr>
        <p:spPr>
          <a:xfrm>
            <a:off x="5292596" y="1009342"/>
            <a:ext cx="5071802" cy="953403"/>
          </a:xfrm>
          <a:custGeom>
            <a:avLst/>
            <a:gdLst>
              <a:gd name="connsiteX0" fmla="*/ 0 w 5071802"/>
              <a:gd name="connsiteY0" fmla="*/ 158904 h 953403"/>
              <a:gd name="connsiteX1" fmla="*/ 158904 w 5071802"/>
              <a:gd name="connsiteY1" fmla="*/ 0 h 953403"/>
              <a:gd name="connsiteX2" fmla="*/ 4912898 w 5071802"/>
              <a:gd name="connsiteY2" fmla="*/ 0 h 953403"/>
              <a:gd name="connsiteX3" fmla="*/ 5071802 w 5071802"/>
              <a:gd name="connsiteY3" fmla="*/ 158904 h 953403"/>
              <a:gd name="connsiteX4" fmla="*/ 5071802 w 5071802"/>
              <a:gd name="connsiteY4" fmla="*/ 794499 h 953403"/>
              <a:gd name="connsiteX5" fmla="*/ 4912898 w 5071802"/>
              <a:gd name="connsiteY5" fmla="*/ 953403 h 953403"/>
              <a:gd name="connsiteX6" fmla="*/ 158904 w 5071802"/>
              <a:gd name="connsiteY6" fmla="*/ 953403 h 953403"/>
              <a:gd name="connsiteX7" fmla="*/ 0 w 5071802"/>
              <a:gd name="connsiteY7" fmla="*/ 794499 h 953403"/>
              <a:gd name="connsiteX8" fmla="*/ 0 w 5071802"/>
              <a:gd name="connsiteY8" fmla="*/ 158904 h 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802" h="953403">
                <a:moveTo>
                  <a:pt x="0" y="158904"/>
                </a:moveTo>
                <a:cubicBezTo>
                  <a:pt x="0" y="71144"/>
                  <a:pt x="71144" y="0"/>
                  <a:pt x="158904" y="0"/>
                </a:cubicBezTo>
                <a:lnTo>
                  <a:pt x="4912898" y="0"/>
                </a:lnTo>
                <a:cubicBezTo>
                  <a:pt x="5000658" y="0"/>
                  <a:pt x="5071802" y="71144"/>
                  <a:pt x="5071802" y="158904"/>
                </a:cubicBezTo>
                <a:lnTo>
                  <a:pt x="5071802" y="794499"/>
                </a:lnTo>
                <a:cubicBezTo>
                  <a:pt x="5071802" y="882259"/>
                  <a:pt x="5000658" y="953403"/>
                  <a:pt x="4912898" y="953403"/>
                </a:cubicBezTo>
                <a:lnTo>
                  <a:pt x="158904" y="953403"/>
                </a:lnTo>
                <a:cubicBezTo>
                  <a:pt x="71144" y="953403"/>
                  <a:pt x="0" y="882259"/>
                  <a:pt x="0" y="794499"/>
                </a:cubicBezTo>
                <a:lnTo>
                  <a:pt x="0" y="15890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37981" tIns="137981" rIns="137981" bIns="1379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>
                <a:latin typeface="Book Antiqua" panose="02040602050305030304" pitchFamily="18" charset="0"/>
              </a:rPr>
              <a:t>Valutazione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latin typeface="Book Antiqua" panose="02040602050305030304" pitchFamily="18" charset="0"/>
              </a:rPr>
              <a:t>rischio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latin typeface="Book Antiqua" panose="02040602050305030304" pitchFamily="18" charset="0"/>
              </a:rPr>
              <a:t>ischemico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latin typeface="Book Antiqua" panose="02040602050305030304" pitchFamily="18" charset="0"/>
              </a:rPr>
              <a:t>residuo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  <p:sp>
        <p:nvSpPr>
          <p:cNvPr id="6" name="Figura a mano libera: forma 5"/>
          <p:cNvSpPr/>
          <p:nvPr/>
        </p:nvSpPr>
        <p:spPr>
          <a:xfrm>
            <a:off x="5292596" y="2218092"/>
            <a:ext cx="5071802" cy="953403"/>
          </a:xfrm>
          <a:custGeom>
            <a:avLst/>
            <a:gdLst>
              <a:gd name="connsiteX0" fmla="*/ 0 w 5071802"/>
              <a:gd name="connsiteY0" fmla="*/ 158904 h 953403"/>
              <a:gd name="connsiteX1" fmla="*/ 158904 w 5071802"/>
              <a:gd name="connsiteY1" fmla="*/ 0 h 953403"/>
              <a:gd name="connsiteX2" fmla="*/ 4912898 w 5071802"/>
              <a:gd name="connsiteY2" fmla="*/ 0 h 953403"/>
              <a:gd name="connsiteX3" fmla="*/ 5071802 w 5071802"/>
              <a:gd name="connsiteY3" fmla="*/ 158904 h 953403"/>
              <a:gd name="connsiteX4" fmla="*/ 5071802 w 5071802"/>
              <a:gd name="connsiteY4" fmla="*/ 794499 h 953403"/>
              <a:gd name="connsiteX5" fmla="*/ 4912898 w 5071802"/>
              <a:gd name="connsiteY5" fmla="*/ 953403 h 953403"/>
              <a:gd name="connsiteX6" fmla="*/ 158904 w 5071802"/>
              <a:gd name="connsiteY6" fmla="*/ 953403 h 953403"/>
              <a:gd name="connsiteX7" fmla="*/ 0 w 5071802"/>
              <a:gd name="connsiteY7" fmla="*/ 794499 h 953403"/>
              <a:gd name="connsiteX8" fmla="*/ 0 w 5071802"/>
              <a:gd name="connsiteY8" fmla="*/ 158904 h 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802" h="953403">
                <a:moveTo>
                  <a:pt x="0" y="158904"/>
                </a:moveTo>
                <a:cubicBezTo>
                  <a:pt x="0" y="71144"/>
                  <a:pt x="71144" y="0"/>
                  <a:pt x="158904" y="0"/>
                </a:cubicBezTo>
                <a:lnTo>
                  <a:pt x="4912898" y="0"/>
                </a:lnTo>
                <a:cubicBezTo>
                  <a:pt x="5000658" y="0"/>
                  <a:pt x="5071802" y="71144"/>
                  <a:pt x="5071802" y="158904"/>
                </a:cubicBezTo>
                <a:lnTo>
                  <a:pt x="5071802" y="794499"/>
                </a:lnTo>
                <a:cubicBezTo>
                  <a:pt x="5071802" y="882259"/>
                  <a:pt x="5000658" y="953403"/>
                  <a:pt x="4912898" y="953403"/>
                </a:cubicBezTo>
                <a:lnTo>
                  <a:pt x="158904" y="953403"/>
                </a:lnTo>
                <a:cubicBezTo>
                  <a:pt x="71144" y="953403"/>
                  <a:pt x="0" y="882259"/>
                  <a:pt x="0" y="794499"/>
                </a:cubicBezTo>
                <a:lnTo>
                  <a:pt x="0" y="15890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137981" tIns="137981" rIns="137981" bIns="1379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Completa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descrizione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quadro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angiografico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e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dati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procedurali</a:t>
            </a:r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Figura a mano libera: forma 6"/>
          <p:cNvSpPr/>
          <p:nvPr/>
        </p:nvSpPr>
        <p:spPr>
          <a:xfrm>
            <a:off x="5292596" y="3496530"/>
            <a:ext cx="5071802" cy="953403"/>
          </a:xfrm>
          <a:custGeom>
            <a:avLst/>
            <a:gdLst>
              <a:gd name="connsiteX0" fmla="*/ 0 w 5071802"/>
              <a:gd name="connsiteY0" fmla="*/ 158904 h 953403"/>
              <a:gd name="connsiteX1" fmla="*/ 158904 w 5071802"/>
              <a:gd name="connsiteY1" fmla="*/ 0 h 953403"/>
              <a:gd name="connsiteX2" fmla="*/ 4912898 w 5071802"/>
              <a:gd name="connsiteY2" fmla="*/ 0 h 953403"/>
              <a:gd name="connsiteX3" fmla="*/ 5071802 w 5071802"/>
              <a:gd name="connsiteY3" fmla="*/ 158904 h 953403"/>
              <a:gd name="connsiteX4" fmla="*/ 5071802 w 5071802"/>
              <a:gd name="connsiteY4" fmla="*/ 794499 h 953403"/>
              <a:gd name="connsiteX5" fmla="*/ 4912898 w 5071802"/>
              <a:gd name="connsiteY5" fmla="*/ 953403 h 953403"/>
              <a:gd name="connsiteX6" fmla="*/ 158904 w 5071802"/>
              <a:gd name="connsiteY6" fmla="*/ 953403 h 953403"/>
              <a:gd name="connsiteX7" fmla="*/ 0 w 5071802"/>
              <a:gd name="connsiteY7" fmla="*/ 794499 h 953403"/>
              <a:gd name="connsiteX8" fmla="*/ 0 w 5071802"/>
              <a:gd name="connsiteY8" fmla="*/ 158904 h 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802" h="953403">
                <a:moveTo>
                  <a:pt x="0" y="158904"/>
                </a:moveTo>
                <a:cubicBezTo>
                  <a:pt x="0" y="71144"/>
                  <a:pt x="71144" y="0"/>
                  <a:pt x="158904" y="0"/>
                </a:cubicBezTo>
                <a:lnTo>
                  <a:pt x="4912898" y="0"/>
                </a:lnTo>
                <a:cubicBezTo>
                  <a:pt x="5000658" y="0"/>
                  <a:pt x="5071802" y="71144"/>
                  <a:pt x="5071802" y="158904"/>
                </a:cubicBezTo>
                <a:lnTo>
                  <a:pt x="5071802" y="794499"/>
                </a:lnTo>
                <a:cubicBezTo>
                  <a:pt x="5071802" y="882259"/>
                  <a:pt x="5000658" y="953403"/>
                  <a:pt x="4912898" y="953403"/>
                </a:cubicBezTo>
                <a:lnTo>
                  <a:pt x="158904" y="953403"/>
                </a:lnTo>
                <a:cubicBezTo>
                  <a:pt x="71144" y="953403"/>
                  <a:pt x="0" y="882259"/>
                  <a:pt x="0" y="794499"/>
                </a:cubicBezTo>
                <a:lnTo>
                  <a:pt x="0" y="15890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0" vert="horz" wrap="square" lIns="137981" tIns="137981" rIns="137981" bIns="1379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latin typeface="Book Antiqua" panose="02040602050305030304" pitchFamily="18" charset="0"/>
              </a:rPr>
              <a:t>Target di </a:t>
            </a:r>
            <a:r>
              <a:rPr lang="en-US" sz="2400" b="1" dirty="0" err="1">
                <a:latin typeface="Book Antiqua" panose="02040602050305030304" pitchFamily="18" charset="0"/>
              </a:rPr>
              <a:t>prevenzione</a:t>
            </a:r>
            <a:r>
              <a:rPr lang="en-US" sz="2400" b="1" dirty="0">
                <a:latin typeface="Book Antiqua" panose="02040602050305030304" pitchFamily="18" charset="0"/>
              </a:rPr>
              <a:t> </a:t>
            </a:r>
            <a:r>
              <a:rPr lang="en-US" sz="2400" b="1" dirty="0" err="1">
                <a:latin typeface="Book Antiqua" panose="02040602050305030304" pitchFamily="18" charset="0"/>
              </a:rPr>
              <a:t>secondaria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  <p:sp>
        <p:nvSpPr>
          <p:cNvPr id="8" name="Figura a mano libera: forma 7"/>
          <p:cNvSpPr/>
          <p:nvPr/>
        </p:nvSpPr>
        <p:spPr>
          <a:xfrm>
            <a:off x="5292596" y="4774968"/>
            <a:ext cx="5071802" cy="953403"/>
          </a:xfrm>
          <a:custGeom>
            <a:avLst/>
            <a:gdLst>
              <a:gd name="connsiteX0" fmla="*/ 0 w 5071802"/>
              <a:gd name="connsiteY0" fmla="*/ 158904 h 953403"/>
              <a:gd name="connsiteX1" fmla="*/ 158904 w 5071802"/>
              <a:gd name="connsiteY1" fmla="*/ 0 h 953403"/>
              <a:gd name="connsiteX2" fmla="*/ 4912898 w 5071802"/>
              <a:gd name="connsiteY2" fmla="*/ 0 h 953403"/>
              <a:gd name="connsiteX3" fmla="*/ 5071802 w 5071802"/>
              <a:gd name="connsiteY3" fmla="*/ 158904 h 953403"/>
              <a:gd name="connsiteX4" fmla="*/ 5071802 w 5071802"/>
              <a:gd name="connsiteY4" fmla="*/ 794499 h 953403"/>
              <a:gd name="connsiteX5" fmla="*/ 4912898 w 5071802"/>
              <a:gd name="connsiteY5" fmla="*/ 953403 h 953403"/>
              <a:gd name="connsiteX6" fmla="*/ 158904 w 5071802"/>
              <a:gd name="connsiteY6" fmla="*/ 953403 h 953403"/>
              <a:gd name="connsiteX7" fmla="*/ 0 w 5071802"/>
              <a:gd name="connsiteY7" fmla="*/ 794499 h 953403"/>
              <a:gd name="connsiteX8" fmla="*/ 0 w 5071802"/>
              <a:gd name="connsiteY8" fmla="*/ 158904 h 953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71802" h="953403">
                <a:moveTo>
                  <a:pt x="0" y="158904"/>
                </a:moveTo>
                <a:cubicBezTo>
                  <a:pt x="0" y="71144"/>
                  <a:pt x="71144" y="0"/>
                  <a:pt x="158904" y="0"/>
                </a:cubicBezTo>
                <a:lnTo>
                  <a:pt x="4912898" y="0"/>
                </a:lnTo>
                <a:cubicBezTo>
                  <a:pt x="5000658" y="0"/>
                  <a:pt x="5071802" y="71144"/>
                  <a:pt x="5071802" y="158904"/>
                </a:cubicBezTo>
                <a:lnTo>
                  <a:pt x="5071802" y="794499"/>
                </a:lnTo>
                <a:cubicBezTo>
                  <a:pt x="5071802" y="882259"/>
                  <a:pt x="5000658" y="953403"/>
                  <a:pt x="4912898" y="953403"/>
                </a:cubicBezTo>
                <a:lnTo>
                  <a:pt x="158904" y="953403"/>
                </a:lnTo>
                <a:cubicBezTo>
                  <a:pt x="71144" y="953403"/>
                  <a:pt x="0" y="882259"/>
                  <a:pt x="0" y="794499"/>
                </a:cubicBezTo>
                <a:lnTo>
                  <a:pt x="0" y="158904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137981" tIns="137981" rIns="137981" bIns="137981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latin typeface="Book Antiqua" panose="02040602050305030304" pitchFamily="18" charset="0"/>
              </a:rPr>
              <a:t>Chiara </a:t>
            </a:r>
            <a:r>
              <a:rPr lang="en-US" sz="2400" b="1" dirty="0" err="1">
                <a:latin typeface="Book Antiqua" panose="02040602050305030304" pitchFamily="18" charset="0"/>
              </a:rPr>
              <a:t>indicazione</a:t>
            </a:r>
            <a:r>
              <a:rPr lang="en-US" sz="2400" b="1" dirty="0">
                <a:latin typeface="Book Antiqua" panose="02040602050305030304" pitchFamily="18" charset="0"/>
              </a:rPr>
              <a:t> del </a:t>
            </a:r>
            <a:r>
              <a:rPr lang="en-US" sz="2400" b="1" dirty="0" err="1">
                <a:latin typeface="Book Antiqua" panose="02040602050305030304" pitchFamily="18" charset="0"/>
              </a:rPr>
              <a:t>programma</a:t>
            </a:r>
            <a:r>
              <a:rPr lang="en-US" sz="2400" b="1" dirty="0">
                <a:latin typeface="Book Antiqua" panose="02040602050305030304" pitchFamily="18" charset="0"/>
              </a:rPr>
              <a:t> post </a:t>
            </a:r>
            <a:r>
              <a:rPr lang="en-US" sz="2400" b="1" dirty="0" err="1">
                <a:latin typeface="Book Antiqua" panose="02040602050305030304" pitchFamily="18" charset="0"/>
              </a:rPr>
              <a:t>dimissione</a:t>
            </a:r>
            <a:endParaRPr lang="en-US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5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6"/>
          <p:cNvSpPr txBox="1">
            <a:spLocks/>
          </p:cNvSpPr>
          <p:nvPr/>
        </p:nvSpPr>
        <p:spPr>
          <a:xfrm>
            <a:off x="0" y="69575"/>
            <a:ext cx="12192000" cy="92795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spcBef>
                <a:spcPts val="600"/>
              </a:spcBef>
              <a:buClr>
                <a:srgbClr val="67116F"/>
              </a:buClr>
              <a:buNone/>
            </a:pPr>
            <a:r>
              <a:rPr lang="en-US" sz="2500" b="1" i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Rossini et al., 2014</a:t>
            </a:r>
            <a:r>
              <a:rPr lang="en-US" sz="2500" b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: A Multidisciplinary Consensus Document on Follow-Up strategies for Patients Treated With Percutaneous Coronary Intervention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86" y="1187355"/>
            <a:ext cx="7013883" cy="5534897"/>
          </a:xfrm>
          <a:prstGeom prst="rect">
            <a:avLst/>
          </a:prstGeom>
          <a:ln w="25400">
            <a:solidFill>
              <a:srgbClr val="F3BB33"/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872836" y="2828836"/>
            <a:ext cx="10432473" cy="138499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Book Antiqua" panose="02040602050305030304" pitchFamily="18" charset="0"/>
              </a:rPr>
              <a:t>un programma di follow-up differenziato in base al livello di rischio del paziente, che evidenzia la necessità di una valutazione anche al dodicesimo mese dall'evento ischemico</a:t>
            </a:r>
            <a:r>
              <a:rPr lang="it-IT" sz="2800" dirty="0"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76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Oval 2"/>
          <p:cNvSpPr>
            <a:spLocks noChangeArrowheads="1"/>
          </p:cNvSpPr>
          <p:nvPr/>
        </p:nvSpPr>
        <p:spPr bwMode="auto">
          <a:xfrm>
            <a:off x="8402159" y="1854546"/>
            <a:ext cx="3573651" cy="3330228"/>
          </a:xfrm>
          <a:prstGeom prst="ellipse">
            <a:avLst/>
          </a:prstGeom>
          <a:solidFill>
            <a:schemeClr val="accent6"/>
          </a:solidFill>
          <a:ln w="19050">
            <a:solidFill>
              <a:srgbClr val="00206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it-IT" b="1" dirty="0">
              <a:cs typeface="+mn-cs"/>
            </a:endParaRPr>
          </a:p>
        </p:txBody>
      </p:sp>
      <p:sp>
        <p:nvSpPr>
          <p:cNvPr id="104451" name="Oval 3"/>
          <p:cNvSpPr>
            <a:spLocks noChangeArrowheads="1"/>
          </p:cNvSpPr>
          <p:nvPr/>
        </p:nvSpPr>
        <p:spPr bwMode="auto">
          <a:xfrm>
            <a:off x="4194696" y="1868290"/>
            <a:ext cx="4019262" cy="3379757"/>
          </a:xfrm>
          <a:prstGeom prst="ellipse">
            <a:avLst/>
          </a:prstGeom>
          <a:solidFill>
            <a:srgbClr val="FF9900">
              <a:alpha val="89999"/>
            </a:srgbClr>
          </a:solidFill>
          <a:ln w="19050">
            <a:solidFill>
              <a:srgbClr val="002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04452" name="Oval 4"/>
          <p:cNvSpPr>
            <a:spLocks noChangeArrowheads="1"/>
          </p:cNvSpPr>
          <p:nvPr/>
        </p:nvSpPr>
        <p:spPr bwMode="auto">
          <a:xfrm>
            <a:off x="118546" y="1904074"/>
            <a:ext cx="3879271" cy="3280700"/>
          </a:xfrm>
          <a:prstGeom prst="ellipse">
            <a:avLst/>
          </a:prstGeom>
          <a:solidFill>
            <a:srgbClr val="FF0000">
              <a:alpha val="80000"/>
            </a:srgbClr>
          </a:solidFill>
          <a:ln w="19050">
            <a:solidFill>
              <a:srgbClr val="002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845460" y="5338942"/>
            <a:ext cx="11130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b="1" dirty="0">
                <a:solidFill>
                  <a:schemeClr val="bg1"/>
                </a:solidFill>
                <a:latin typeface="Tahoma" charset="0"/>
              </a:rPr>
              <a:t>Percorso </a:t>
            </a:r>
            <a:r>
              <a:rPr lang="ja-JP" altLang="it-IT" sz="3200" b="1" dirty="0">
                <a:solidFill>
                  <a:schemeClr val="bg1"/>
                </a:solidFill>
                <a:latin typeface="Arial"/>
              </a:rPr>
              <a:t>“</a:t>
            </a:r>
            <a:r>
              <a:rPr lang="it-IT" altLang="ja-JP" sz="3200" b="1" dirty="0">
                <a:solidFill>
                  <a:schemeClr val="bg1"/>
                </a:solidFill>
                <a:latin typeface="Tahoma" charset="0"/>
              </a:rPr>
              <a:t>A</a:t>
            </a:r>
            <a:r>
              <a:rPr lang="ja-JP" altLang="it-IT" sz="3200" b="1" dirty="0">
                <a:solidFill>
                  <a:schemeClr val="bg1"/>
                </a:solidFill>
                <a:latin typeface="Arial"/>
              </a:rPr>
              <a:t>”</a:t>
            </a:r>
            <a:r>
              <a:rPr lang="it-IT" sz="3200" b="1" dirty="0">
                <a:solidFill>
                  <a:schemeClr val="bg1"/>
                </a:solidFill>
                <a:latin typeface="Tahoma" charset="0"/>
              </a:rPr>
              <a:t>         	  </a:t>
            </a:r>
            <a:r>
              <a:rPr lang="it-IT" sz="3200" b="1" dirty="0" smtClean="0">
                <a:solidFill>
                  <a:schemeClr val="bg1"/>
                </a:solidFill>
                <a:latin typeface="Tahoma" charset="0"/>
              </a:rPr>
              <a:t> Percorso </a:t>
            </a:r>
            <a:r>
              <a:rPr lang="ja-JP" altLang="it-IT" sz="3200" b="1" dirty="0">
                <a:solidFill>
                  <a:schemeClr val="bg1"/>
                </a:solidFill>
                <a:latin typeface="Arial"/>
              </a:rPr>
              <a:t>“</a:t>
            </a:r>
            <a:r>
              <a:rPr lang="it-IT" sz="3200" b="1" dirty="0">
                <a:solidFill>
                  <a:schemeClr val="bg1"/>
                </a:solidFill>
                <a:latin typeface="Tahoma" charset="0"/>
              </a:rPr>
              <a:t>B</a:t>
            </a:r>
            <a:r>
              <a:rPr lang="ja-JP" altLang="it-IT" sz="3200" b="1" dirty="0">
                <a:solidFill>
                  <a:schemeClr val="bg1"/>
                </a:solidFill>
                <a:latin typeface="Arial"/>
              </a:rPr>
              <a:t>”</a:t>
            </a:r>
            <a:r>
              <a:rPr lang="it-IT" sz="3200" b="1" dirty="0">
                <a:solidFill>
                  <a:schemeClr val="bg1"/>
                </a:solidFill>
                <a:latin typeface="Tahoma" charset="0"/>
              </a:rPr>
              <a:t>       </a:t>
            </a:r>
            <a:r>
              <a:rPr lang="it-IT" sz="3200" b="1" dirty="0" smtClean="0">
                <a:solidFill>
                  <a:schemeClr val="bg1"/>
                </a:solidFill>
                <a:latin typeface="Tahoma" charset="0"/>
              </a:rPr>
              <a:t>     Percorso </a:t>
            </a:r>
            <a:r>
              <a:rPr lang="ja-JP" altLang="it-IT" sz="3200" b="1" dirty="0">
                <a:solidFill>
                  <a:schemeClr val="bg1"/>
                </a:solidFill>
                <a:latin typeface="Arial"/>
              </a:rPr>
              <a:t>“</a:t>
            </a:r>
            <a:r>
              <a:rPr lang="it-IT" altLang="ja-JP" sz="3200" b="1" dirty="0">
                <a:solidFill>
                  <a:schemeClr val="bg1"/>
                </a:solidFill>
                <a:latin typeface="Arial"/>
              </a:rPr>
              <a:t>C</a:t>
            </a:r>
            <a:r>
              <a:rPr lang="ja-JP" altLang="it-IT" sz="3200" b="1" dirty="0">
                <a:solidFill>
                  <a:schemeClr val="bg1"/>
                </a:solidFill>
                <a:latin typeface="Arial"/>
              </a:rPr>
              <a:t>”</a:t>
            </a:r>
            <a:endParaRPr lang="it-IT" sz="32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28656" y="855343"/>
            <a:ext cx="8832981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</a:rPr>
              <a:t>IPOTESI DI “TAILORED” FOLLOW-UP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28657" y="85203"/>
            <a:ext cx="8832981" cy="55399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solidFill>
                  <a:srgbClr val="FFFF00"/>
                </a:solidFill>
                <a:latin typeface="Book Antiqua" panose="02040602050305030304" pitchFamily="18" charset="0"/>
              </a:rPr>
              <a:t>DOCUMENTO DI POSIZIONE “POST-PCI”</a:t>
            </a:r>
          </a:p>
        </p:txBody>
      </p:sp>
      <p:sp>
        <p:nvSpPr>
          <p:cNvPr id="2" name="Rettangolo 1"/>
          <p:cNvSpPr/>
          <p:nvPr/>
        </p:nvSpPr>
        <p:spPr>
          <a:xfrm>
            <a:off x="6815323" y="6192302"/>
            <a:ext cx="4702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Times New Roman"/>
                <a:ea typeface="ＭＳ Ｐゴシック" charset="-128"/>
                <a:cs typeface="Times New Roman"/>
              </a:rPr>
              <a:t>R.Rossini</a:t>
            </a:r>
            <a:r>
              <a:rPr lang="it-IT" dirty="0">
                <a:latin typeface="Times New Roman"/>
                <a:ea typeface="ＭＳ Ｐゴシック" charset="-128"/>
                <a:cs typeface="Times New Roman"/>
              </a:rPr>
              <a:t> et al, </a:t>
            </a:r>
            <a:r>
              <a:rPr lang="en-US" dirty="0">
                <a:latin typeface="Times New Roman"/>
                <a:cs typeface="Times New Roman"/>
              </a:rPr>
              <a:t>Catheter </a:t>
            </a:r>
            <a:r>
              <a:rPr lang="en-US" dirty="0" err="1">
                <a:latin typeface="Times New Roman"/>
                <a:cs typeface="Times New Roman"/>
              </a:rPr>
              <a:t>Cardiovasc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cs typeface="Times New Roman"/>
              </a:rPr>
              <a:t>Interv</a:t>
            </a:r>
            <a:r>
              <a:rPr lang="en-US" dirty="0">
                <a:latin typeface="Times New Roman"/>
                <a:cs typeface="Times New Roman"/>
              </a:rPr>
              <a:t>. 2014</a:t>
            </a:r>
            <a:endParaRPr lang="it-IT" dirty="0"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4749ADD-C489-411E-971E-BA36519A5F98}"/>
              </a:ext>
            </a:extLst>
          </p:cNvPr>
          <p:cNvSpPr/>
          <p:nvPr/>
        </p:nvSpPr>
        <p:spPr>
          <a:xfrm>
            <a:off x="534181" y="2503997"/>
            <a:ext cx="32419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Patients at high risk:</a:t>
            </a:r>
          </a:p>
          <a:p>
            <a:r>
              <a:rPr lang="en-US" dirty="0"/>
              <a:t>undergoing PCI for ACS with reduced LVEF (&lt;45%),</a:t>
            </a:r>
          </a:p>
          <a:p>
            <a:r>
              <a:rPr lang="en-US" dirty="0"/>
              <a:t>or PCI in patients with a recent finding of low LVEF,</a:t>
            </a:r>
          </a:p>
          <a:p>
            <a:r>
              <a:rPr lang="en-US" dirty="0"/>
              <a:t>or PCI in patients with symptoms/signs of heart failure.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E20DD5F-5169-45B6-8FBA-6F5F19CE19D9}"/>
              </a:ext>
            </a:extLst>
          </p:cNvPr>
          <p:cNvSpPr/>
          <p:nvPr/>
        </p:nvSpPr>
        <p:spPr>
          <a:xfrm>
            <a:off x="4569518" y="2390262"/>
            <a:ext cx="3671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Patients undergoing PCI and presenting 1 of the following</a:t>
            </a:r>
          </a:p>
          <a:p>
            <a:r>
              <a:rPr lang="it-IT" dirty="0" err="1"/>
              <a:t>clinical</a:t>
            </a:r>
            <a:r>
              <a:rPr lang="it-IT" dirty="0"/>
              <a:t> or </a:t>
            </a:r>
            <a:r>
              <a:rPr lang="it-IT" dirty="0" err="1"/>
              <a:t>procedural</a:t>
            </a:r>
            <a:r>
              <a:rPr lang="it-IT" dirty="0"/>
              <a:t> </a:t>
            </a:r>
            <a:r>
              <a:rPr lang="it-IT" dirty="0" err="1"/>
              <a:t>characteristics</a:t>
            </a:r>
            <a:r>
              <a:rPr lang="it-IT" dirty="0"/>
              <a:t>:</a:t>
            </a:r>
          </a:p>
          <a:p>
            <a:r>
              <a:rPr lang="it-IT" dirty="0"/>
              <a:t> ACS, </a:t>
            </a:r>
            <a:r>
              <a:rPr lang="it-IT" dirty="0" err="1"/>
              <a:t>diabetes</a:t>
            </a:r>
            <a:r>
              <a:rPr lang="it-IT" dirty="0"/>
              <a:t> </a:t>
            </a:r>
            <a:r>
              <a:rPr lang="en-US" dirty="0"/>
              <a:t>mellitus, </a:t>
            </a:r>
            <a:r>
              <a:rPr lang="en-US" dirty="0" err="1"/>
              <a:t>multivessel</a:t>
            </a:r>
            <a:r>
              <a:rPr lang="en-US" dirty="0"/>
              <a:t> or left main or proximal left anterior descending artery disease, incomplete or suboptimal</a:t>
            </a:r>
          </a:p>
          <a:p>
            <a:r>
              <a:rPr lang="it-IT" dirty="0" err="1"/>
              <a:t>revascularization</a:t>
            </a:r>
            <a:r>
              <a:rPr lang="it-IT" dirty="0"/>
              <a:t>.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EA0B1FC-B5DA-49D9-B640-ECEE4963F6F1}"/>
              </a:ext>
            </a:extLst>
          </p:cNvPr>
          <p:cNvSpPr/>
          <p:nvPr/>
        </p:nvSpPr>
        <p:spPr>
          <a:xfrm>
            <a:off x="8683279" y="3057994"/>
            <a:ext cx="3192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</a:rPr>
              <a:t>Patients without relevant comorbidities and submitted</a:t>
            </a:r>
          </a:p>
          <a:p>
            <a:r>
              <a:rPr lang="it-IT" dirty="0">
                <a:solidFill>
                  <a:srgbClr val="231F20"/>
                </a:solidFill>
              </a:rPr>
              <a:t>to complete, </a:t>
            </a:r>
            <a:r>
              <a:rPr lang="it-IT" dirty="0" err="1">
                <a:solidFill>
                  <a:srgbClr val="231F20"/>
                </a:solidFill>
              </a:rPr>
              <a:t>successful</a:t>
            </a:r>
            <a:r>
              <a:rPr lang="it-IT" dirty="0">
                <a:solidFill>
                  <a:srgbClr val="231F20"/>
                </a:solidFill>
              </a:rPr>
              <a:t> PCI.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79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2343" t="3401"/>
          <a:stretch>
            <a:fillRect/>
          </a:stretch>
        </p:blipFill>
        <p:spPr bwMode="auto">
          <a:xfrm>
            <a:off x="4715348" y="1316077"/>
            <a:ext cx="7268834" cy="5373106"/>
          </a:xfrm>
          <a:prstGeom prst="rect">
            <a:avLst/>
          </a:prstGeom>
          <a:ln w="19050" cap="sq" cmpd="sng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egnaposto testo 6"/>
          <p:cNvSpPr txBox="1">
            <a:spLocks/>
          </p:cNvSpPr>
          <p:nvPr/>
        </p:nvSpPr>
        <p:spPr>
          <a:xfrm>
            <a:off x="419786" y="260648"/>
            <a:ext cx="11564396" cy="7680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spcBef>
                <a:spcPts val="600"/>
              </a:spcBef>
              <a:buClr>
                <a:srgbClr val="67116F"/>
              </a:buClr>
              <a:buNone/>
            </a:pPr>
            <a:r>
              <a:rPr lang="en-US" sz="2500" b="1" i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Rossini et al., 2014</a:t>
            </a:r>
            <a:r>
              <a:rPr lang="en-US" sz="2500" b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: A Multidisciplinary Consensus Document on Follow-Up strategies for Patients Treated With Percutaneous Coronary Intervention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9AB0A943-DEAA-470F-8D92-E01A480C6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46" y="1904074"/>
            <a:ext cx="3879271" cy="3280700"/>
          </a:xfrm>
          <a:prstGeom prst="ellipse">
            <a:avLst/>
          </a:prstGeom>
          <a:solidFill>
            <a:srgbClr val="FF0000">
              <a:alpha val="80000"/>
            </a:srgbClr>
          </a:solidFill>
          <a:ln w="19050">
            <a:solidFill>
              <a:srgbClr val="002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9B385A1-B327-4943-945C-CED42ACEB42E}"/>
              </a:ext>
            </a:extLst>
          </p:cNvPr>
          <p:cNvSpPr/>
          <p:nvPr/>
        </p:nvSpPr>
        <p:spPr>
          <a:xfrm>
            <a:off x="534181" y="2503997"/>
            <a:ext cx="32419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Patients at high risk:</a:t>
            </a:r>
          </a:p>
          <a:p>
            <a:r>
              <a:rPr lang="en-US" dirty="0">
                <a:solidFill>
                  <a:schemeClr val="bg1"/>
                </a:solidFill>
              </a:rPr>
              <a:t>undergoing PCI for ACS with reduced LVEF (&lt;45%),</a:t>
            </a:r>
          </a:p>
          <a:p>
            <a:r>
              <a:rPr lang="en-US" dirty="0">
                <a:solidFill>
                  <a:schemeClr val="bg1"/>
                </a:solidFill>
              </a:rPr>
              <a:t>or PCI in patients with a recent finding of low LVEF,</a:t>
            </a:r>
          </a:p>
          <a:p>
            <a:r>
              <a:rPr lang="en-US" dirty="0">
                <a:solidFill>
                  <a:schemeClr val="bg1"/>
                </a:solidFill>
              </a:rPr>
              <a:t>or PCI in patients with symptoms/signs of heart failure.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1958" y="1152268"/>
            <a:ext cx="7322842" cy="5535784"/>
          </a:xfrm>
          <a:prstGeom prst="rect">
            <a:avLst/>
          </a:prstGeom>
          <a:ln w="19050" cap="sq" cmpd="sng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egnaposto testo 6"/>
          <p:cNvSpPr txBox="1">
            <a:spLocks/>
          </p:cNvSpPr>
          <p:nvPr/>
        </p:nvSpPr>
        <p:spPr>
          <a:xfrm>
            <a:off x="412800" y="100640"/>
            <a:ext cx="11322000" cy="7680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spcBef>
                <a:spcPts val="600"/>
              </a:spcBef>
              <a:buClr>
                <a:srgbClr val="67116F"/>
              </a:buClr>
              <a:buNone/>
            </a:pPr>
            <a:r>
              <a:rPr lang="en-US" sz="2500" b="1" i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Rossini et al., 2014</a:t>
            </a:r>
            <a:r>
              <a:rPr lang="en-US" sz="2500" b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: A Multidisciplinary Consensus Document on Follow-Up strategies for Patients Treated With Percutaneous Coronary Intervention</a:t>
            </a:r>
          </a:p>
        </p:txBody>
      </p:sp>
      <p:sp>
        <p:nvSpPr>
          <p:cNvPr id="8" name="Oval 3">
            <a:extLst>
              <a:ext uri="{FF2B5EF4-FFF2-40B4-BE49-F238E27FC236}">
                <a16:creationId xmlns:a16="http://schemas.microsoft.com/office/drawing/2014/main" id="{B0BDBAA3-4947-4932-853A-BDC7DDE9C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00" y="1896000"/>
            <a:ext cx="4019262" cy="3379757"/>
          </a:xfrm>
          <a:prstGeom prst="ellipse">
            <a:avLst/>
          </a:prstGeom>
          <a:solidFill>
            <a:srgbClr val="FF9900">
              <a:alpha val="89999"/>
            </a:srgbClr>
          </a:solidFill>
          <a:ln w="19050">
            <a:solidFill>
              <a:srgbClr val="002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273E5DB-A10D-4B49-ADD0-4CDF2CF8EFA3}"/>
              </a:ext>
            </a:extLst>
          </p:cNvPr>
          <p:cNvSpPr/>
          <p:nvPr/>
        </p:nvSpPr>
        <p:spPr>
          <a:xfrm>
            <a:off x="491122" y="2417972"/>
            <a:ext cx="3671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Patients undergoing PCI and presenting 1 of the following</a:t>
            </a:r>
          </a:p>
          <a:p>
            <a:r>
              <a:rPr lang="it-IT" dirty="0" err="1"/>
              <a:t>clinical</a:t>
            </a:r>
            <a:r>
              <a:rPr lang="it-IT" dirty="0"/>
              <a:t> or </a:t>
            </a:r>
            <a:r>
              <a:rPr lang="it-IT" dirty="0" err="1"/>
              <a:t>procedural</a:t>
            </a:r>
            <a:r>
              <a:rPr lang="it-IT" dirty="0"/>
              <a:t> </a:t>
            </a:r>
            <a:r>
              <a:rPr lang="it-IT" dirty="0" err="1"/>
              <a:t>characteristics</a:t>
            </a:r>
            <a:r>
              <a:rPr lang="it-IT" dirty="0"/>
              <a:t>:</a:t>
            </a:r>
          </a:p>
          <a:p>
            <a:r>
              <a:rPr lang="it-IT" dirty="0"/>
              <a:t> ACS, </a:t>
            </a:r>
            <a:r>
              <a:rPr lang="it-IT" dirty="0" err="1"/>
              <a:t>diabetes</a:t>
            </a:r>
            <a:r>
              <a:rPr lang="it-IT" dirty="0"/>
              <a:t> </a:t>
            </a:r>
            <a:r>
              <a:rPr lang="en-US" dirty="0"/>
              <a:t>mellitus, </a:t>
            </a:r>
            <a:r>
              <a:rPr lang="en-US" dirty="0" err="1"/>
              <a:t>multivessel</a:t>
            </a:r>
            <a:r>
              <a:rPr lang="en-US" dirty="0"/>
              <a:t> or left main or proximal left anterior descending artery disease, incomplete or suboptimal</a:t>
            </a:r>
          </a:p>
          <a:p>
            <a:r>
              <a:rPr lang="it-IT" dirty="0" err="1"/>
              <a:t>revascularization</a:t>
            </a:r>
            <a:r>
              <a:rPr lang="it-IT" dirty="0"/>
              <a:t>.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7059827" y="4250725"/>
            <a:ext cx="247135" cy="14004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9" name="Ovale 8"/>
          <p:cNvSpPr/>
          <p:nvPr/>
        </p:nvSpPr>
        <p:spPr>
          <a:xfrm>
            <a:off x="7072181" y="4683217"/>
            <a:ext cx="247135" cy="14004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11" name="Ovale 10"/>
          <p:cNvSpPr/>
          <p:nvPr/>
        </p:nvSpPr>
        <p:spPr>
          <a:xfrm>
            <a:off x="7904219" y="3513421"/>
            <a:ext cx="247135" cy="14004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12" name="Ovale 11"/>
          <p:cNvSpPr/>
          <p:nvPr/>
        </p:nvSpPr>
        <p:spPr>
          <a:xfrm>
            <a:off x="6100119" y="5008605"/>
            <a:ext cx="5152768" cy="395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6841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6797" t="8965"/>
          <a:stretch>
            <a:fillRect/>
          </a:stretch>
        </p:blipFill>
        <p:spPr bwMode="auto">
          <a:xfrm>
            <a:off x="4564431" y="1145998"/>
            <a:ext cx="7450522" cy="5518038"/>
          </a:xfrm>
          <a:prstGeom prst="rect">
            <a:avLst/>
          </a:prstGeom>
          <a:noFill/>
          <a:ln w="19050" cap="sq" cmpd="sng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Segnaposto testo 6"/>
          <p:cNvSpPr txBox="1">
            <a:spLocks/>
          </p:cNvSpPr>
          <p:nvPr/>
        </p:nvSpPr>
        <p:spPr>
          <a:xfrm>
            <a:off x="412800" y="137816"/>
            <a:ext cx="11418982" cy="76800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1pPr>
            <a:lvl2pPr marL="197607" indent="-195987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2pPr>
            <a:lvl3pPr marL="466481" indent="-267255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3pPr>
            <a:lvl4pPr marL="626835" indent="-158733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4pPr>
            <a:lvl5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  <a:ea typeface="Arial Unicode MS" pitchFamily="34" charset="-128"/>
                <a:cs typeface="Arial Unicode MS" pitchFamily="34" charset="-128"/>
              </a:defRPr>
            </a:lvl5pPr>
            <a:lvl6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5029" indent="-132818" algn="l" defTabSz="913526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ctr">
              <a:spcBef>
                <a:spcPts val="600"/>
              </a:spcBef>
              <a:buClr>
                <a:srgbClr val="67116F"/>
              </a:buClr>
              <a:buNone/>
            </a:pPr>
            <a:r>
              <a:rPr lang="en-US" sz="2500" b="1" i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Rossini et al., 2014</a:t>
            </a:r>
            <a:r>
              <a:rPr lang="en-US" sz="2500" b="1" kern="0" dirty="0">
                <a:solidFill>
                  <a:srgbClr val="FFFF00"/>
                </a:solidFill>
                <a:latin typeface="Book Antiqua" panose="02040602050305030304" pitchFamily="18" charset="0"/>
              </a:rPr>
              <a:t>: A Multidisciplinary Consensus Document on Follow-Up strategies for Patients Treated With Percutaneous Coronary Intervention</a:t>
            </a:r>
          </a:p>
        </p:txBody>
      </p:sp>
      <p:sp>
        <p:nvSpPr>
          <p:cNvPr id="7" name="Oval 2">
            <a:extLst>
              <a:ext uri="{FF2B5EF4-FFF2-40B4-BE49-F238E27FC236}">
                <a16:creationId xmlns:a16="http://schemas.microsoft.com/office/drawing/2014/main" id="{5B3F5AF8-5723-4070-8EB6-92211264C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050" y="2214764"/>
            <a:ext cx="3573651" cy="3330228"/>
          </a:xfrm>
          <a:prstGeom prst="ellipse">
            <a:avLst/>
          </a:prstGeom>
          <a:solidFill>
            <a:schemeClr val="accent6"/>
          </a:solidFill>
          <a:ln w="19050">
            <a:solidFill>
              <a:srgbClr val="00206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it-IT" b="1" dirty="0">
              <a:cs typeface="+mn-cs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068B622-EC68-4134-8832-B92F97DFDAFB}"/>
              </a:ext>
            </a:extLst>
          </p:cNvPr>
          <p:cNvSpPr/>
          <p:nvPr/>
        </p:nvSpPr>
        <p:spPr>
          <a:xfrm>
            <a:off x="883170" y="3418212"/>
            <a:ext cx="3192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31F20"/>
                </a:solidFill>
              </a:rPr>
              <a:t>Patients without relevant comorbidities and submitted</a:t>
            </a:r>
          </a:p>
          <a:p>
            <a:r>
              <a:rPr lang="it-IT" dirty="0">
                <a:solidFill>
                  <a:srgbClr val="231F20"/>
                </a:solidFill>
              </a:rPr>
              <a:t>to complete, </a:t>
            </a:r>
            <a:r>
              <a:rPr lang="it-IT" dirty="0" err="1">
                <a:solidFill>
                  <a:srgbClr val="231F20"/>
                </a:solidFill>
              </a:rPr>
              <a:t>successful</a:t>
            </a:r>
            <a:r>
              <a:rPr lang="it-IT" dirty="0">
                <a:solidFill>
                  <a:srgbClr val="231F20"/>
                </a:solidFill>
              </a:rPr>
              <a:t> PCI.</a:t>
            </a:r>
            <a:endParaRPr lang="it-IT" dirty="0"/>
          </a:p>
        </p:txBody>
      </p:sp>
      <p:sp>
        <p:nvSpPr>
          <p:cNvPr id="9" name="Ovale 8"/>
          <p:cNvSpPr/>
          <p:nvPr/>
        </p:nvSpPr>
        <p:spPr>
          <a:xfrm>
            <a:off x="8089577" y="4333105"/>
            <a:ext cx="247135" cy="140043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10" name="Ovale 9"/>
          <p:cNvSpPr/>
          <p:nvPr/>
        </p:nvSpPr>
        <p:spPr>
          <a:xfrm>
            <a:off x="6100119" y="5025081"/>
            <a:ext cx="5152768" cy="395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  <p:sp>
        <p:nvSpPr>
          <p:cNvPr id="11" name="Ovale 10"/>
          <p:cNvSpPr/>
          <p:nvPr/>
        </p:nvSpPr>
        <p:spPr>
          <a:xfrm>
            <a:off x="6100119" y="5511123"/>
            <a:ext cx="5152768" cy="39541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33936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2F6134C-5DED-4A44-BE3F-686A0BD6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2" y="118095"/>
            <a:ext cx="5891859" cy="341481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C244FE-6E5D-4BDB-92E9-457FD941F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3" y="4253345"/>
            <a:ext cx="11264818" cy="247301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B948FD6-85D7-431A-85FF-C01CB58BB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74" y="2564506"/>
            <a:ext cx="5896160" cy="373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06575" y="260350"/>
            <a:ext cx="8578850" cy="1143000"/>
          </a:xfrm>
        </p:spPr>
        <p:txBody>
          <a:bodyPr/>
          <a:lstStyle/>
          <a:p>
            <a:pPr>
              <a:defRPr/>
            </a:pPr>
            <a:r>
              <a:rPr lang="it-IT" sz="4000" dirty="0">
                <a:solidFill>
                  <a:srgbClr val="FFFF00"/>
                </a:solidFill>
              </a:rPr>
              <a:t>Attività Emodinamica Reggio Calabria </a:t>
            </a:r>
          </a:p>
        </p:txBody>
      </p:sp>
      <p:graphicFrame>
        <p:nvGraphicFramePr>
          <p:cNvPr id="48131" name="Segnaposto contenuto 5"/>
          <p:cNvGraphicFramePr>
            <a:graphicFrameLocks noGrp="1"/>
          </p:cNvGraphicFramePr>
          <p:nvPr>
            <p:ph idx="1"/>
          </p:nvPr>
        </p:nvGraphicFramePr>
        <p:xfrm>
          <a:off x="1930400" y="1217614"/>
          <a:ext cx="8331200" cy="521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Grafico" r:id="rId4" imgW="8340051" imgH="5224725" progId="Excel.Chart.8">
                  <p:embed/>
                </p:oleObj>
              </mc:Choice>
              <mc:Fallback>
                <p:oleObj name="Grafico" r:id="rId4" imgW="8340051" imgH="5224725" progId="Excel.Chart.8">
                  <p:embed/>
                  <p:pic>
                    <p:nvPicPr>
                      <p:cNvPr id="48131" name="Segnaposto contenuto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400" y="1217614"/>
                        <a:ext cx="8331200" cy="5214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29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 bwMode="auto">
          <a:xfrm>
            <a:off x="1978751" y="27415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5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E’ FONDAMENTALE IL RUOLO DELLA CARDIOLOGIA DEL TERRITORIO E DEI MEDICI DI MEDICINA GENERALE NEL FOLLOW-UP DEI PAZIENTI</a:t>
            </a:r>
            <a:endParaRPr lang="it-IT" sz="5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754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57554" y="164840"/>
            <a:ext cx="10515600" cy="1325563"/>
          </a:xfrm>
        </p:spPr>
        <p:txBody>
          <a:bodyPr/>
          <a:lstStyle/>
          <a:p>
            <a:pPr algn="ctr"/>
            <a:r>
              <a:rPr lang="it-IT" b="1" i="1" dirty="0" smtClean="0">
                <a:solidFill>
                  <a:srgbClr val="FFFF00"/>
                </a:solidFill>
              </a:rPr>
              <a:t>POST-PCI </a:t>
            </a:r>
            <a:r>
              <a:rPr lang="it-IT" b="1" i="1" dirty="0" err="1" smtClean="0">
                <a:solidFill>
                  <a:srgbClr val="FFFF00"/>
                </a:solidFill>
              </a:rPr>
              <a:t>app</a:t>
            </a:r>
            <a:endParaRPr lang="it-IT" b="1" i="1" dirty="0">
              <a:solidFill>
                <a:srgbClr val="FFFF0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92" y="1690688"/>
            <a:ext cx="4057933" cy="4351338"/>
          </a:xfrm>
        </p:spPr>
      </p:pic>
      <p:sp>
        <p:nvSpPr>
          <p:cNvPr id="3" name="Rettangolo 2"/>
          <p:cNvSpPr/>
          <p:nvPr/>
        </p:nvSpPr>
        <p:spPr>
          <a:xfrm>
            <a:off x="1211292" y="1690688"/>
            <a:ext cx="4057933" cy="1440089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223012" y="4656625"/>
            <a:ext cx="4057933" cy="1440089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868616" y="3146312"/>
            <a:ext cx="1400609" cy="1510313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23012" y="3130778"/>
            <a:ext cx="1281038" cy="1551636"/>
          </a:xfrm>
          <a:prstGeom prst="rect">
            <a:avLst/>
          </a:prstGeom>
          <a:solidFill>
            <a:schemeClr val="accent1">
              <a:lumMod val="75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87" y="-65621"/>
            <a:ext cx="4170405" cy="6858000"/>
          </a:xfrm>
          <a:prstGeom prst="rect">
            <a:avLst/>
          </a:prstGeom>
        </p:spPr>
      </p:pic>
      <p:cxnSp>
        <p:nvCxnSpPr>
          <p:cNvPr id="10" name="Connettore diritto 9"/>
          <p:cNvCxnSpPr/>
          <p:nvPr/>
        </p:nvCxnSpPr>
        <p:spPr>
          <a:xfrm>
            <a:off x="7779433" y="3699803"/>
            <a:ext cx="61897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8564876" y="3908475"/>
            <a:ext cx="61897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8649281" y="4077286"/>
            <a:ext cx="61897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9127584" y="4288300"/>
            <a:ext cx="61897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89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stemi tc p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88914"/>
            <a:ext cx="9107488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5633651" y="584168"/>
            <a:ext cx="276999" cy="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rgbClr val="FFFF00"/>
              </a:solidFill>
            </a:endParaRPr>
          </a:p>
        </p:txBody>
      </p:sp>
      <p:sp>
        <p:nvSpPr>
          <p:cNvPr id="34820" name="CasellaDiTesto 3"/>
          <p:cNvSpPr txBox="1">
            <a:spLocks noChangeArrowheads="1"/>
          </p:cNvSpPr>
          <p:nvPr/>
        </p:nvSpPr>
        <p:spPr bwMode="auto">
          <a:xfrm>
            <a:off x="3082834" y="291874"/>
            <a:ext cx="3435532" cy="54414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4" y="27489"/>
            <a:ext cx="3840480" cy="683818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226" y="0"/>
            <a:ext cx="4137788" cy="6858000"/>
          </a:xfrm>
          <a:prstGeom prst="rect">
            <a:avLst/>
          </a:prstGeom>
        </p:spPr>
      </p:pic>
      <p:sp>
        <p:nvSpPr>
          <p:cNvPr id="3" name="Freccia a destra 2"/>
          <p:cNvSpPr/>
          <p:nvPr/>
        </p:nvSpPr>
        <p:spPr>
          <a:xfrm>
            <a:off x="5008099" y="3123028"/>
            <a:ext cx="984739" cy="6471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er 5"/>
          <p:cNvSpPr/>
          <p:nvPr/>
        </p:nvSpPr>
        <p:spPr>
          <a:xfrm>
            <a:off x="1392701" y="6039509"/>
            <a:ext cx="872198" cy="8721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2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24" y="91439"/>
            <a:ext cx="4059947" cy="6715109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3829700" cy="6858000"/>
          </a:xfrm>
          <a:prstGeom prst="rect">
            <a:avLst/>
          </a:prstGeom>
        </p:spPr>
      </p:pic>
      <p:sp>
        <p:nvSpPr>
          <p:cNvPr id="6" name="Per 5"/>
          <p:cNvSpPr/>
          <p:nvPr/>
        </p:nvSpPr>
        <p:spPr>
          <a:xfrm>
            <a:off x="1392701" y="6039509"/>
            <a:ext cx="872198" cy="8721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5111261" y="3125436"/>
            <a:ext cx="984739" cy="6471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31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520" y="-86094"/>
            <a:ext cx="4152615" cy="6944094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82" y="-17040"/>
            <a:ext cx="3827721" cy="6858000"/>
          </a:xfrm>
          <a:prstGeom prst="rect">
            <a:avLst/>
          </a:prstGeom>
        </p:spPr>
      </p:pic>
      <p:sp>
        <p:nvSpPr>
          <p:cNvPr id="6" name="Per 5"/>
          <p:cNvSpPr/>
          <p:nvPr/>
        </p:nvSpPr>
        <p:spPr>
          <a:xfrm>
            <a:off x="1927273" y="5985803"/>
            <a:ext cx="872198" cy="8721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5492292" y="3134273"/>
            <a:ext cx="984739" cy="6471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81" y="-35130"/>
            <a:ext cx="3884495" cy="702960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81" y="23654"/>
            <a:ext cx="4013255" cy="6858000"/>
          </a:xfrm>
          <a:prstGeom prst="rect">
            <a:avLst/>
          </a:prstGeom>
        </p:spPr>
      </p:pic>
      <p:sp>
        <p:nvSpPr>
          <p:cNvPr id="6" name="Per 5"/>
          <p:cNvSpPr/>
          <p:nvPr/>
        </p:nvSpPr>
        <p:spPr>
          <a:xfrm>
            <a:off x="1786597" y="6122276"/>
            <a:ext cx="872198" cy="8721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5405859" y="3315501"/>
            <a:ext cx="984739" cy="6471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43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86" y="48418"/>
            <a:ext cx="3826403" cy="680958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10" y="53706"/>
            <a:ext cx="3902339" cy="6858000"/>
          </a:xfrm>
          <a:prstGeom prst="rect">
            <a:avLst/>
          </a:prstGeom>
        </p:spPr>
      </p:pic>
      <p:sp>
        <p:nvSpPr>
          <p:cNvPr id="6" name="Per 5"/>
          <p:cNvSpPr/>
          <p:nvPr/>
        </p:nvSpPr>
        <p:spPr>
          <a:xfrm>
            <a:off x="1997612" y="6039509"/>
            <a:ext cx="872198" cy="8721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5581875" y="3330527"/>
            <a:ext cx="984739" cy="6471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71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" y="0"/>
            <a:ext cx="3847605" cy="6858000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718" y="0"/>
            <a:ext cx="3788563" cy="6858000"/>
          </a:xfrm>
          <a:prstGeom prst="rect">
            <a:avLst/>
          </a:prstGeom>
        </p:spPr>
      </p:pic>
      <p:pic>
        <p:nvPicPr>
          <p:cNvPr id="6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44" y="0"/>
            <a:ext cx="3841617" cy="6858000"/>
          </a:xfrm>
          <a:prstGeom prst="rect">
            <a:avLst/>
          </a:prstGeom>
        </p:spPr>
      </p:pic>
      <p:sp>
        <p:nvSpPr>
          <p:cNvPr id="7" name="Per 6"/>
          <p:cNvSpPr/>
          <p:nvPr/>
        </p:nvSpPr>
        <p:spPr>
          <a:xfrm>
            <a:off x="717452" y="5985803"/>
            <a:ext cx="872198" cy="87219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9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522" y="-51748"/>
            <a:ext cx="4900530" cy="69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1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56" y="0"/>
            <a:ext cx="8920487" cy="701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5357" y="125049"/>
            <a:ext cx="6377848" cy="6377849"/>
          </a:xfrm>
        </p:spPr>
      </p:pic>
      <p:pic>
        <p:nvPicPr>
          <p:cNvPr id="6" name="se00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82491" y="125049"/>
            <a:ext cx="6377848" cy="637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7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503" y="-557938"/>
            <a:ext cx="12296503" cy="74602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862523" y="-152400"/>
            <a:ext cx="436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 smtClean="0">
                <a:solidFill>
                  <a:srgbClr val="FFFF00"/>
                </a:solidFill>
              </a:rPr>
              <a:t>GRAZIE</a:t>
            </a:r>
            <a:endParaRPr lang="it-IT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stemi tc post P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3988"/>
            <a:ext cx="9144000" cy="613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2638697" y="153988"/>
            <a:ext cx="3775166" cy="14919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it-IT" altLang="it-IT" sz="1800">
              <a:solidFill>
                <a:srgbClr val="FFFF00"/>
              </a:solidFill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1881188" y="6286500"/>
            <a:ext cx="8786812" cy="1143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it-IT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EF alla dimissione 60%</a:t>
            </a:r>
          </a:p>
        </p:txBody>
      </p:sp>
    </p:spTree>
    <p:extLst>
      <p:ext uri="{BB962C8B-B14F-4D97-AF65-F5344CB8AC3E}">
        <p14:creationId xmlns:p14="http://schemas.microsoft.com/office/powerpoint/2010/main" val="279630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 bwMode="auto">
          <a:xfrm>
            <a:off x="1978751" y="27415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5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COSA SUCCEDERA’ A QUESTO PAZIENTE DOPO LA DIMISSIONE?</a:t>
            </a:r>
            <a:endParaRPr lang="it-IT" sz="5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44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 bwMode="auto">
          <a:xfrm>
            <a:off x="914400" y="2963636"/>
            <a:ext cx="108421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Quali controlli farà e con chi?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Con che cadenza?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Dovrà fare una prova da sforzo ?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Chi gestirà la titolazione dei farmaci</a:t>
            </a: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?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C’è una coronaropatia residua da rivascolarizzare?</a:t>
            </a:r>
            <a:endParaRPr lang="it-IT" sz="40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Avrà bisogno di terapia dello </a:t>
            </a: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scompenso o di un ICD?</a:t>
            </a:r>
            <a:endParaRPr lang="it-IT" sz="4000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it-IT" sz="4000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Sarà aderente alla terapia?</a:t>
            </a:r>
            <a:endParaRPr lang="it-IT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Titolo 1"/>
          <p:cNvSpPr txBox="1">
            <a:spLocks/>
          </p:cNvSpPr>
          <p:nvPr/>
        </p:nvSpPr>
        <p:spPr bwMode="auto">
          <a:xfrm>
            <a:off x="1848123" y="-11919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5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ALCUNI   INTERROGATIVI </a:t>
            </a:r>
            <a:endParaRPr lang="it-IT" sz="5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804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 bwMode="auto">
          <a:xfrm>
            <a:off x="1978751" y="274156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it-IT" sz="5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E’ IMPORTANTE L’ADERENZA ALLA TERAPIA?</a:t>
            </a:r>
            <a:endParaRPr lang="it-IT" sz="5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342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04975" y="1268413"/>
            <a:ext cx="9144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chemeClr val="bg1"/>
                </a:solidFill>
                <a:cs typeface="Arial" pitchFamily="34" charset="0"/>
              </a:rPr>
              <a:t>La </a:t>
            </a:r>
            <a:r>
              <a:rPr lang="it-IT" sz="3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non-aderenza</a:t>
            </a:r>
            <a:r>
              <a:rPr lang="it-IT" sz="3600" dirty="0">
                <a:solidFill>
                  <a:schemeClr val="bg1"/>
                </a:solidFill>
                <a:cs typeface="Arial" pitchFamily="34" charset="0"/>
              </a:rPr>
              <a:t> alla terapia  esercita una duplice influenza sui costi sanitari: </a:t>
            </a:r>
          </a:p>
          <a:p>
            <a:pPr>
              <a:defRPr/>
            </a:pPr>
            <a:endParaRPr lang="it-IT" sz="4000" dirty="0">
              <a:solidFill>
                <a:schemeClr val="bg1"/>
              </a:solidFill>
              <a:cs typeface="Arial" pitchFamily="34" charset="0"/>
            </a:endParaRPr>
          </a:p>
          <a:p>
            <a:pPr>
              <a:buFontTx/>
              <a:buAutoNum type="arabicParenR"/>
              <a:defRPr/>
            </a:pPr>
            <a:r>
              <a:rPr lang="it-IT" sz="3200" dirty="0">
                <a:solidFill>
                  <a:schemeClr val="bg1"/>
                </a:solidFill>
                <a:cs typeface="Arial" pitchFamily="34" charset="0"/>
              </a:rPr>
              <a:t>  Come conseguenza del costo di una prescrizione non efficace.</a:t>
            </a:r>
          </a:p>
          <a:p>
            <a:pPr>
              <a:defRPr/>
            </a:pPr>
            <a:endParaRPr lang="it-IT" sz="3200" dirty="0">
              <a:solidFill>
                <a:schemeClr val="bg1"/>
              </a:solidFill>
              <a:cs typeface="Arial" pitchFamily="34" charset="0"/>
            </a:endParaRPr>
          </a:p>
          <a:p>
            <a:pPr>
              <a:defRPr/>
            </a:pPr>
            <a:r>
              <a:rPr lang="it-IT" sz="3200" dirty="0">
                <a:solidFill>
                  <a:schemeClr val="bg1"/>
                </a:solidFill>
                <a:cs typeface="Arial" pitchFamily="34" charset="0"/>
              </a:rPr>
              <a:t>2)  Come aumento della morbilità e della mortalità.</a:t>
            </a:r>
            <a:endParaRPr lang="it-IT" sz="36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7880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AZ Cover Slide Options">
  <a:themeElements>
    <a:clrScheme name="Custom 239">
      <a:dk1>
        <a:srgbClr val="000000"/>
      </a:dk1>
      <a:lt1>
        <a:srgbClr val="FFFFFF"/>
      </a:lt1>
      <a:dk2>
        <a:srgbClr val="830051"/>
      </a:dk2>
      <a:lt2>
        <a:srgbClr val="F0AB00"/>
      </a:lt2>
      <a:accent1>
        <a:srgbClr val="830051"/>
      </a:accent1>
      <a:accent2>
        <a:srgbClr val="003865"/>
      </a:accent2>
      <a:accent3>
        <a:srgbClr val="68D2DF"/>
      </a:accent3>
      <a:accent4>
        <a:srgbClr val="3C1053"/>
      </a:accent4>
      <a:accent5>
        <a:srgbClr val="C4D600"/>
      </a:accent5>
      <a:accent6>
        <a:srgbClr val="3F4444"/>
      </a:accent6>
      <a:hlink>
        <a:srgbClr val="003865"/>
      </a:hlink>
      <a:folHlink>
        <a:srgbClr val="9DB0A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Z External Template 16x9.potx" id="{2869ACD4-1693-4F65-BD54-2051ACED5F7F}" vid="{04D652D5-83BA-4C49-8C9E-B283E5C2DC9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1033</Words>
  <Application>Microsoft Office PowerPoint</Application>
  <PresentationFormat>Widescreen</PresentationFormat>
  <Paragraphs>102</Paragraphs>
  <Slides>40</Slides>
  <Notes>4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40</vt:i4>
      </vt:variant>
    </vt:vector>
  </HeadingPairs>
  <TitlesOfParts>
    <vt:vector size="59" baseType="lpstr">
      <vt:lpstr>Arial Unicode MS</vt:lpstr>
      <vt:lpstr>MS PGothic</vt:lpstr>
      <vt:lpstr>MS PGothic</vt:lpstr>
      <vt:lpstr>游ゴシック</vt:lpstr>
      <vt:lpstr>游ゴシック Light</vt:lpstr>
      <vt:lpstr>Arial</vt:lpstr>
      <vt:lpstr>Book Antiqua</vt:lpstr>
      <vt:lpstr>Calibri</vt:lpstr>
      <vt:lpstr>Calibri Light</vt:lpstr>
      <vt:lpstr>Copperplate Gothic Bold</vt:lpstr>
      <vt:lpstr>Garamond</vt:lpstr>
      <vt:lpstr>Georgia</vt:lpstr>
      <vt:lpstr>Tahoma</vt:lpstr>
      <vt:lpstr>Times</vt:lpstr>
      <vt:lpstr>Times New Roman</vt:lpstr>
      <vt:lpstr>Tema di Office</vt:lpstr>
      <vt:lpstr>6_AZ Cover Slide Options</vt:lpstr>
      <vt:lpstr>Foglio di lavoro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Impatto dell’interruzione delle “evidence-based medical therapies” sulla prognosi clinica dopo Infarto Miocardico Acuto (dati del Registro PREMIER):  la sospensione della terapia con statine triplica il rischio di morte</vt:lpstr>
      <vt:lpstr>Presentazione standard di PowerPoint</vt:lpstr>
      <vt:lpstr>Continuità ed aderenza alle terapie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Organizzazione dell’assistenza nella fase post-acuta delle Sindromi coronariche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Emodinamica Reggio Calabria </vt:lpstr>
      <vt:lpstr>Presentazione standard di PowerPoint</vt:lpstr>
      <vt:lpstr>POST-PCI app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Zago, Samuele</dc:creator>
  <cp:lastModifiedBy>massimo siviglia</cp:lastModifiedBy>
  <cp:revision>36</cp:revision>
  <dcterms:created xsi:type="dcterms:W3CDTF">2018-04-18T06:01:27Z</dcterms:created>
  <dcterms:modified xsi:type="dcterms:W3CDTF">2018-06-05T08:21:45Z</dcterms:modified>
</cp:coreProperties>
</file>