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326" r:id="rId4"/>
    <p:sldId id="322" r:id="rId5"/>
    <p:sldId id="323" r:id="rId6"/>
    <p:sldId id="258" r:id="rId7"/>
    <p:sldId id="314" r:id="rId8"/>
    <p:sldId id="324" r:id="rId9"/>
    <p:sldId id="325" r:id="rId10"/>
    <p:sldId id="298" r:id="rId11"/>
    <p:sldId id="289" r:id="rId12"/>
    <p:sldId id="293" r:id="rId13"/>
    <p:sldId id="380" r:id="rId14"/>
    <p:sldId id="327" r:id="rId15"/>
    <p:sldId id="328" r:id="rId16"/>
    <p:sldId id="329" r:id="rId17"/>
    <p:sldId id="340" r:id="rId18"/>
    <p:sldId id="335" r:id="rId19"/>
    <p:sldId id="270" r:id="rId20"/>
    <p:sldId id="341" r:id="rId21"/>
    <p:sldId id="343" r:id="rId22"/>
    <p:sldId id="357" r:id="rId23"/>
    <p:sldId id="378" r:id="rId24"/>
    <p:sldId id="379" r:id="rId25"/>
    <p:sldId id="342" r:id="rId26"/>
    <p:sldId id="346" r:id="rId27"/>
    <p:sldId id="353" r:id="rId28"/>
    <p:sldId id="354" r:id="rId29"/>
    <p:sldId id="355" r:id="rId30"/>
    <p:sldId id="349" r:id="rId31"/>
    <p:sldId id="358" r:id="rId32"/>
    <p:sldId id="359" r:id="rId33"/>
    <p:sldId id="360" r:id="rId34"/>
    <p:sldId id="372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259"/>
    <p:restoredTop sz="94640"/>
  </p:normalViewPr>
  <p:slideViewPr>
    <p:cSldViewPr snapToGrid="0" snapToObjects="1">
      <p:cViewPr varScale="1">
        <p:scale>
          <a:sx n="102" d="100"/>
          <a:sy n="102" d="100"/>
        </p:scale>
        <p:origin x="1128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5F6BAE-8895-457C-B1F7-E1417ADA7C2F}" type="doc">
      <dgm:prSet loTypeId="urn:microsoft.com/office/officeart/2005/8/layout/hierarchy2" loCatId="hierarchy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en-GB"/>
        </a:p>
      </dgm:t>
    </dgm:pt>
    <dgm:pt modelId="{6BC454E2-7E24-48FF-B752-BF1546438814}">
      <dgm:prSet phldrT="[Text]" custT="1"/>
      <dgm:spPr/>
      <dgm:t>
        <a:bodyPr/>
        <a:lstStyle/>
        <a:p>
          <a:r>
            <a:rPr lang="it-IT" sz="4400" b="0" noProof="0" dirty="0">
              <a:solidFill>
                <a:schemeClr val="tx1"/>
              </a:solidFill>
            </a:rPr>
            <a:t>Disturbi affettivi</a:t>
          </a:r>
        </a:p>
      </dgm:t>
    </dgm:pt>
    <dgm:pt modelId="{0D5F2F29-A083-4908-8110-19D541CA61CC}" type="parTrans" cxnId="{DE340E90-7CBC-4846-B177-DA5EAE4F45BC}">
      <dgm:prSet/>
      <dgm:spPr/>
      <dgm:t>
        <a:bodyPr/>
        <a:lstStyle/>
        <a:p>
          <a:endParaRPr lang="en-GB" sz="1800" b="1">
            <a:solidFill>
              <a:schemeClr val="tx1"/>
            </a:solidFill>
          </a:endParaRPr>
        </a:p>
      </dgm:t>
    </dgm:pt>
    <dgm:pt modelId="{54822CC7-C743-4BF3-96D3-30683A84592E}" type="sibTrans" cxnId="{DE340E90-7CBC-4846-B177-DA5EAE4F45BC}">
      <dgm:prSet/>
      <dgm:spPr/>
      <dgm:t>
        <a:bodyPr/>
        <a:lstStyle/>
        <a:p>
          <a:endParaRPr lang="en-GB" sz="1800" b="1">
            <a:solidFill>
              <a:schemeClr val="tx1"/>
            </a:solidFill>
          </a:endParaRPr>
        </a:p>
      </dgm:t>
    </dgm:pt>
    <dgm:pt modelId="{CB5811DE-A8E9-49EA-9620-28CD62702933}">
      <dgm:prSet phldrT="[Text]" custT="1"/>
      <dgm:spPr/>
      <dgm:t>
        <a:bodyPr/>
        <a:lstStyle/>
        <a:p>
          <a:r>
            <a:rPr lang="it-IT" sz="3200" b="1" noProof="0" dirty="0">
              <a:solidFill>
                <a:schemeClr val="tx1"/>
              </a:solidFill>
            </a:rPr>
            <a:t>Sesso femminile </a:t>
          </a:r>
          <a:endParaRPr lang="en-GB" sz="3200" b="1" dirty="0">
            <a:solidFill>
              <a:schemeClr val="tx1"/>
            </a:solidFill>
          </a:endParaRPr>
        </a:p>
      </dgm:t>
    </dgm:pt>
    <dgm:pt modelId="{34E0E4EB-BD2D-43D9-B5EB-3A7E39B23078}" type="parTrans" cxnId="{A2ED004F-0D85-4796-9333-9110D1870C43}">
      <dgm:prSet custT="1"/>
      <dgm:spPr/>
      <dgm:t>
        <a:bodyPr/>
        <a:lstStyle/>
        <a:p>
          <a:endParaRPr lang="en-GB" sz="1800" b="1">
            <a:solidFill>
              <a:schemeClr val="tx1"/>
            </a:solidFill>
          </a:endParaRPr>
        </a:p>
      </dgm:t>
    </dgm:pt>
    <dgm:pt modelId="{1059F5C1-4ECA-435F-895F-89FB8620C897}" type="sibTrans" cxnId="{A2ED004F-0D85-4796-9333-9110D1870C43}">
      <dgm:prSet/>
      <dgm:spPr/>
      <dgm:t>
        <a:bodyPr/>
        <a:lstStyle/>
        <a:p>
          <a:endParaRPr lang="en-GB" sz="1800" b="1">
            <a:solidFill>
              <a:schemeClr val="tx1"/>
            </a:solidFill>
          </a:endParaRPr>
        </a:p>
      </dgm:t>
    </dgm:pt>
    <dgm:pt modelId="{1F5CCDC7-7664-4F77-9F13-AA35915166AF}">
      <dgm:prSet phldrT="[Text]" custT="1"/>
      <dgm:spPr/>
      <dgm:t>
        <a:bodyPr/>
        <a:lstStyle/>
        <a:p>
          <a:r>
            <a:rPr lang="it-IT" sz="3200" b="1" noProof="0" dirty="0">
              <a:solidFill>
                <a:schemeClr val="tx1"/>
              </a:solidFill>
            </a:rPr>
            <a:t>Età piú elevata</a:t>
          </a:r>
        </a:p>
      </dgm:t>
    </dgm:pt>
    <dgm:pt modelId="{1CBB57F6-3238-4131-B769-4DBCAECDCF5A}" type="parTrans" cxnId="{FC2B597A-DC2E-456F-96CE-5578F8619BB2}">
      <dgm:prSet custT="1"/>
      <dgm:spPr/>
      <dgm:t>
        <a:bodyPr/>
        <a:lstStyle/>
        <a:p>
          <a:endParaRPr lang="en-GB" sz="1800" b="1">
            <a:solidFill>
              <a:schemeClr val="tx1"/>
            </a:solidFill>
          </a:endParaRPr>
        </a:p>
      </dgm:t>
    </dgm:pt>
    <dgm:pt modelId="{F8B86A5B-1770-4214-A982-0114231C507E}" type="sibTrans" cxnId="{FC2B597A-DC2E-456F-96CE-5578F8619BB2}">
      <dgm:prSet/>
      <dgm:spPr/>
      <dgm:t>
        <a:bodyPr/>
        <a:lstStyle/>
        <a:p>
          <a:endParaRPr lang="en-GB" sz="1800" b="1">
            <a:solidFill>
              <a:schemeClr val="tx1"/>
            </a:solidFill>
          </a:endParaRPr>
        </a:p>
      </dgm:t>
    </dgm:pt>
    <dgm:pt modelId="{186E2E3E-1ACE-4BB3-B2C2-C63BE8491DFC}">
      <dgm:prSet custT="1"/>
      <dgm:spPr/>
      <dgm:t>
        <a:bodyPr/>
        <a:lstStyle/>
        <a:p>
          <a:r>
            <a:rPr lang="it-IT" sz="3200" b="1" noProof="0" dirty="0">
              <a:solidFill>
                <a:schemeClr val="tx1"/>
              </a:solidFill>
            </a:rPr>
            <a:t>Esperienze traumatiche durante la guerra</a:t>
          </a:r>
        </a:p>
      </dgm:t>
    </dgm:pt>
    <dgm:pt modelId="{D9FF52E2-2A54-4C08-AC88-B14F65D6EDEC}" type="parTrans" cxnId="{37F38340-70D2-4D7F-8241-4B3A2AF514D8}">
      <dgm:prSet custT="1"/>
      <dgm:spPr/>
      <dgm:t>
        <a:bodyPr/>
        <a:lstStyle/>
        <a:p>
          <a:endParaRPr lang="en-GB" sz="1800" b="1">
            <a:solidFill>
              <a:schemeClr val="tx1"/>
            </a:solidFill>
          </a:endParaRPr>
        </a:p>
      </dgm:t>
    </dgm:pt>
    <dgm:pt modelId="{EC4D64C4-F099-4881-B822-3FA6379F6739}" type="sibTrans" cxnId="{37F38340-70D2-4D7F-8241-4B3A2AF514D8}">
      <dgm:prSet/>
      <dgm:spPr/>
      <dgm:t>
        <a:bodyPr/>
        <a:lstStyle/>
        <a:p>
          <a:endParaRPr lang="en-GB" sz="1800" b="1">
            <a:solidFill>
              <a:schemeClr val="tx1"/>
            </a:solidFill>
          </a:endParaRPr>
        </a:p>
      </dgm:t>
    </dgm:pt>
    <dgm:pt modelId="{F9122B36-D3BA-4018-A31D-9302DF14BE55}">
      <dgm:prSet custT="1"/>
      <dgm:spPr/>
      <dgm:t>
        <a:bodyPr/>
        <a:lstStyle/>
        <a:p>
          <a:r>
            <a:rPr lang="it-IT" sz="3200" b="1" noProof="0" dirty="0">
              <a:solidFill>
                <a:schemeClr val="tx1"/>
              </a:solidFill>
            </a:rPr>
            <a:t>Disoccupazione</a:t>
          </a:r>
        </a:p>
      </dgm:t>
    </dgm:pt>
    <dgm:pt modelId="{AD29F55C-25E3-4D8D-8013-97C625CC3414}" type="parTrans" cxnId="{07667B1C-3D86-498F-B5F2-4925DE356E44}">
      <dgm:prSet custT="1"/>
      <dgm:spPr/>
      <dgm:t>
        <a:bodyPr/>
        <a:lstStyle/>
        <a:p>
          <a:endParaRPr lang="en-GB" sz="1800" b="1">
            <a:solidFill>
              <a:schemeClr val="tx1"/>
            </a:solidFill>
          </a:endParaRPr>
        </a:p>
      </dgm:t>
    </dgm:pt>
    <dgm:pt modelId="{B6D27CF5-862C-4B65-A3F9-D2907B53A139}" type="sibTrans" cxnId="{07667B1C-3D86-498F-B5F2-4925DE356E44}">
      <dgm:prSet/>
      <dgm:spPr/>
      <dgm:t>
        <a:bodyPr/>
        <a:lstStyle/>
        <a:p>
          <a:endParaRPr lang="en-GB" sz="1800" b="1">
            <a:solidFill>
              <a:schemeClr val="tx1"/>
            </a:solidFill>
          </a:endParaRPr>
        </a:p>
      </dgm:t>
    </dgm:pt>
    <dgm:pt modelId="{2CBA6A9B-CE5A-4B06-8037-44EF4328D841}">
      <dgm:prSet custT="1"/>
      <dgm:spPr/>
      <dgm:t>
        <a:bodyPr/>
        <a:lstStyle/>
        <a:p>
          <a:r>
            <a:rPr lang="it-IT" sz="3200" b="1" noProof="0" dirty="0">
              <a:solidFill>
                <a:schemeClr val="tx1"/>
              </a:solidFill>
            </a:rPr>
            <a:t>Stress durante la migrazione</a:t>
          </a:r>
        </a:p>
      </dgm:t>
    </dgm:pt>
    <dgm:pt modelId="{EE4B8AA9-154B-45E9-AF60-0C17CCC41E54}" type="parTrans" cxnId="{4EB8DB50-0BE6-4D1F-99EE-3FFBEEF12B76}">
      <dgm:prSet custT="1"/>
      <dgm:spPr/>
      <dgm:t>
        <a:bodyPr/>
        <a:lstStyle/>
        <a:p>
          <a:endParaRPr lang="en-GB" sz="1800" b="1">
            <a:solidFill>
              <a:schemeClr val="tx1"/>
            </a:solidFill>
          </a:endParaRPr>
        </a:p>
      </dgm:t>
    </dgm:pt>
    <dgm:pt modelId="{060F62BF-0CA4-412C-A896-5E15C4955445}" type="sibTrans" cxnId="{4EB8DB50-0BE6-4D1F-99EE-3FFBEEF12B76}">
      <dgm:prSet/>
      <dgm:spPr/>
      <dgm:t>
        <a:bodyPr/>
        <a:lstStyle/>
        <a:p>
          <a:endParaRPr lang="en-GB" sz="1800" b="1">
            <a:solidFill>
              <a:schemeClr val="tx1"/>
            </a:solidFill>
          </a:endParaRPr>
        </a:p>
      </dgm:t>
    </dgm:pt>
    <dgm:pt modelId="{9257974D-B394-4F27-8718-C6E6EE7B085E}">
      <dgm:prSet custT="1"/>
      <dgm:spPr/>
      <dgm:t>
        <a:bodyPr/>
        <a:lstStyle/>
        <a:p>
          <a:r>
            <a:rPr lang="it-IT" sz="3200" b="1" noProof="0" dirty="0">
              <a:solidFill>
                <a:schemeClr val="tx1"/>
              </a:solidFill>
            </a:rPr>
            <a:t>Minore istruzione</a:t>
          </a:r>
        </a:p>
      </dgm:t>
    </dgm:pt>
    <dgm:pt modelId="{AC79120D-8B21-40AF-ADBD-71E1CC35EDD5}" type="parTrans" cxnId="{C68D17DB-C91E-45CD-A4E3-7A32166072EE}">
      <dgm:prSet custT="1"/>
      <dgm:spPr/>
      <dgm:t>
        <a:bodyPr/>
        <a:lstStyle/>
        <a:p>
          <a:endParaRPr lang="en-GB" sz="1800" b="1">
            <a:solidFill>
              <a:schemeClr val="tx1"/>
            </a:solidFill>
          </a:endParaRPr>
        </a:p>
      </dgm:t>
    </dgm:pt>
    <dgm:pt modelId="{7D4C90D9-E6A0-4D7C-BB58-44FCE4AEC22F}" type="sibTrans" cxnId="{C68D17DB-C91E-45CD-A4E3-7A32166072EE}">
      <dgm:prSet/>
      <dgm:spPr/>
      <dgm:t>
        <a:bodyPr/>
        <a:lstStyle/>
        <a:p>
          <a:endParaRPr lang="en-GB" sz="1800" b="1">
            <a:solidFill>
              <a:schemeClr val="tx1"/>
            </a:solidFill>
          </a:endParaRPr>
        </a:p>
      </dgm:t>
    </dgm:pt>
    <dgm:pt modelId="{2DD3BA95-3D35-48A9-887E-2B9AE5462BA0}">
      <dgm:prSet custT="1"/>
      <dgm:spPr/>
      <dgm:t>
        <a:bodyPr/>
        <a:lstStyle/>
        <a:p>
          <a:r>
            <a:rPr lang="it-IT" sz="3200" b="1" noProof="0" dirty="0">
              <a:solidFill>
                <a:schemeClr val="tx1"/>
              </a:solidFill>
            </a:rPr>
            <a:t>Percezione di mancata accettazione sociale</a:t>
          </a:r>
        </a:p>
      </dgm:t>
    </dgm:pt>
    <dgm:pt modelId="{D32CA7B3-5FD2-4113-8759-2E0CA0AD884D}" type="parTrans" cxnId="{E2EAE763-889A-4767-AB49-21414D56080F}">
      <dgm:prSet custT="1"/>
      <dgm:spPr/>
      <dgm:t>
        <a:bodyPr/>
        <a:lstStyle/>
        <a:p>
          <a:endParaRPr lang="en-GB" sz="1800" b="1">
            <a:solidFill>
              <a:schemeClr val="tx1"/>
            </a:solidFill>
          </a:endParaRPr>
        </a:p>
      </dgm:t>
    </dgm:pt>
    <dgm:pt modelId="{3A4EF30B-EDEC-41CC-99E9-83F9087B9594}" type="sibTrans" cxnId="{E2EAE763-889A-4767-AB49-21414D56080F}">
      <dgm:prSet/>
      <dgm:spPr/>
      <dgm:t>
        <a:bodyPr/>
        <a:lstStyle/>
        <a:p>
          <a:endParaRPr lang="en-GB" sz="1800" b="1">
            <a:solidFill>
              <a:schemeClr val="tx1"/>
            </a:solidFill>
          </a:endParaRPr>
        </a:p>
      </dgm:t>
    </dgm:pt>
    <dgm:pt modelId="{6FB68C69-E997-408B-A043-D406B53492C4}">
      <dgm:prSet custT="1"/>
      <dgm:spPr/>
      <dgm:t>
        <a:bodyPr/>
        <a:lstStyle/>
        <a:p>
          <a:r>
            <a:rPr lang="it-IT" sz="3200" b="1" noProof="0">
              <a:solidFill>
                <a:schemeClr val="tx1"/>
              </a:solidFill>
            </a:rPr>
            <a:t>Residenza temporanea                                               </a:t>
          </a:r>
          <a:endParaRPr lang="it-IT" sz="3200" b="1" noProof="0" dirty="0">
            <a:solidFill>
              <a:schemeClr val="tx1"/>
            </a:solidFill>
          </a:endParaRPr>
        </a:p>
      </dgm:t>
    </dgm:pt>
    <dgm:pt modelId="{72D8B6C8-4429-424B-BF38-7D16DE71A7FD}" type="parTrans" cxnId="{A22E357F-8F02-49A5-A901-10786FF23C1C}">
      <dgm:prSet custT="1"/>
      <dgm:spPr/>
      <dgm:t>
        <a:bodyPr/>
        <a:lstStyle/>
        <a:p>
          <a:endParaRPr lang="en-GB" sz="1800" b="1">
            <a:solidFill>
              <a:schemeClr val="tx1"/>
            </a:solidFill>
          </a:endParaRPr>
        </a:p>
      </dgm:t>
    </dgm:pt>
    <dgm:pt modelId="{D4ED70BA-C153-4B42-BD46-AB62C58B6339}" type="sibTrans" cxnId="{A22E357F-8F02-49A5-A901-10786FF23C1C}">
      <dgm:prSet/>
      <dgm:spPr/>
      <dgm:t>
        <a:bodyPr/>
        <a:lstStyle/>
        <a:p>
          <a:endParaRPr lang="en-GB" sz="1800" b="1">
            <a:solidFill>
              <a:schemeClr val="tx1"/>
            </a:solidFill>
          </a:endParaRPr>
        </a:p>
      </dgm:t>
    </dgm:pt>
    <dgm:pt modelId="{465B8C55-1FC9-4EFF-B6FE-83B55FF72A43}" type="pres">
      <dgm:prSet presAssocID="{9D5F6BAE-8895-457C-B1F7-E1417ADA7C2F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76686CB7-B1A8-4FB3-B6A9-1093961227EF}" type="pres">
      <dgm:prSet presAssocID="{6BC454E2-7E24-48FF-B752-BF1546438814}" presName="root1" presStyleCnt="0"/>
      <dgm:spPr/>
    </dgm:pt>
    <dgm:pt modelId="{2A366E28-06EF-4036-A507-835FF9CA81AB}" type="pres">
      <dgm:prSet presAssocID="{6BC454E2-7E24-48FF-B752-BF1546438814}" presName="LevelOneTextNode" presStyleLbl="node0" presStyleIdx="0" presStyleCnt="1" custScaleX="300375" custScaleY="168772" custLinFactNeighborX="-75507" custLinFactNeighborY="43558">
        <dgm:presLayoutVars>
          <dgm:chPref val="3"/>
        </dgm:presLayoutVars>
      </dgm:prSet>
      <dgm:spPr/>
    </dgm:pt>
    <dgm:pt modelId="{271A6173-F28D-45EC-9A2D-4EABA4562230}" type="pres">
      <dgm:prSet presAssocID="{6BC454E2-7E24-48FF-B752-BF1546438814}" presName="level2hierChild" presStyleCnt="0"/>
      <dgm:spPr/>
    </dgm:pt>
    <dgm:pt modelId="{F87B70A6-1A97-449E-8BA2-2BB48F4DB179}" type="pres">
      <dgm:prSet presAssocID="{34E0E4EB-BD2D-43D9-B5EB-3A7E39B23078}" presName="conn2-1" presStyleLbl="parChTrans1D2" presStyleIdx="0" presStyleCnt="8"/>
      <dgm:spPr/>
    </dgm:pt>
    <dgm:pt modelId="{559EB93E-DAF0-4D81-801B-DCDD0184C0BA}" type="pres">
      <dgm:prSet presAssocID="{34E0E4EB-BD2D-43D9-B5EB-3A7E39B23078}" presName="connTx" presStyleLbl="parChTrans1D2" presStyleIdx="0" presStyleCnt="8"/>
      <dgm:spPr/>
    </dgm:pt>
    <dgm:pt modelId="{00B8A586-0BD0-435E-9CF6-A5F539731E5B}" type="pres">
      <dgm:prSet presAssocID="{CB5811DE-A8E9-49EA-9620-28CD62702933}" presName="root2" presStyleCnt="0"/>
      <dgm:spPr/>
    </dgm:pt>
    <dgm:pt modelId="{2C5A17D2-9B68-4CCC-9AAE-8ABBF7C29496}" type="pres">
      <dgm:prSet presAssocID="{CB5811DE-A8E9-49EA-9620-28CD62702933}" presName="LevelTwoTextNode" presStyleLbl="node2" presStyleIdx="0" presStyleCnt="8" custScaleX="369774" custScaleY="90909" custLinFactNeighborX="982" custLinFactNeighborY="-985">
        <dgm:presLayoutVars>
          <dgm:chPref val="3"/>
        </dgm:presLayoutVars>
      </dgm:prSet>
      <dgm:spPr/>
    </dgm:pt>
    <dgm:pt modelId="{F52CA9D3-D8D3-4C72-A5E3-B6E7F4A3AE2F}" type="pres">
      <dgm:prSet presAssocID="{CB5811DE-A8E9-49EA-9620-28CD62702933}" presName="level3hierChild" presStyleCnt="0"/>
      <dgm:spPr/>
    </dgm:pt>
    <dgm:pt modelId="{943604CD-EAE1-4E49-9EE9-EA302B48E69E}" type="pres">
      <dgm:prSet presAssocID="{1CBB57F6-3238-4131-B769-4DBCAECDCF5A}" presName="conn2-1" presStyleLbl="parChTrans1D2" presStyleIdx="1" presStyleCnt="8"/>
      <dgm:spPr/>
    </dgm:pt>
    <dgm:pt modelId="{523667A1-A807-440F-90C2-A4C43E35F7F6}" type="pres">
      <dgm:prSet presAssocID="{1CBB57F6-3238-4131-B769-4DBCAECDCF5A}" presName="connTx" presStyleLbl="parChTrans1D2" presStyleIdx="1" presStyleCnt="8"/>
      <dgm:spPr/>
    </dgm:pt>
    <dgm:pt modelId="{8FB9DE2B-C82A-40C2-A213-77F0237CC683}" type="pres">
      <dgm:prSet presAssocID="{1F5CCDC7-7664-4F77-9F13-AA35915166AF}" presName="root2" presStyleCnt="0"/>
      <dgm:spPr/>
    </dgm:pt>
    <dgm:pt modelId="{FB5B3E28-A4B2-453E-B41F-E759798FCB8E}" type="pres">
      <dgm:prSet presAssocID="{1F5CCDC7-7664-4F77-9F13-AA35915166AF}" presName="LevelTwoTextNode" presStyleLbl="node2" presStyleIdx="1" presStyleCnt="8" custScaleX="365795" custScaleY="73085" custLinFactNeighborX="982">
        <dgm:presLayoutVars>
          <dgm:chPref val="3"/>
        </dgm:presLayoutVars>
      </dgm:prSet>
      <dgm:spPr/>
    </dgm:pt>
    <dgm:pt modelId="{664A38B7-FBD1-4617-9898-5018F68E8252}" type="pres">
      <dgm:prSet presAssocID="{1F5CCDC7-7664-4F77-9F13-AA35915166AF}" presName="level3hierChild" presStyleCnt="0"/>
      <dgm:spPr/>
    </dgm:pt>
    <dgm:pt modelId="{41008314-8C95-450C-88D1-C2A081F338EA}" type="pres">
      <dgm:prSet presAssocID="{AC79120D-8B21-40AF-ADBD-71E1CC35EDD5}" presName="conn2-1" presStyleLbl="parChTrans1D2" presStyleIdx="2" presStyleCnt="8"/>
      <dgm:spPr/>
    </dgm:pt>
    <dgm:pt modelId="{E3561CFF-E9C5-4937-BACE-67FCADC4BBE8}" type="pres">
      <dgm:prSet presAssocID="{AC79120D-8B21-40AF-ADBD-71E1CC35EDD5}" presName="connTx" presStyleLbl="parChTrans1D2" presStyleIdx="2" presStyleCnt="8"/>
      <dgm:spPr/>
    </dgm:pt>
    <dgm:pt modelId="{B5572F79-58E9-4858-8847-6958D7235B91}" type="pres">
      <dgm:prSet presAssocID="{9257974D-B394-4F27-8718-C6E6EE7B085E}" presName="root2" presStyleCnt="0"/>
      <dgm:spPr/>
    </dgm:pt>
    <dgm:pt modelId="{3FDEB075-8DC7-4F72-9060-41454E6CD08D}" type="pres">
      <dgm:prSet presAssocID="{9257974D-B394-4F27-8718-C6E6EE7B085E}" presName="LevelTwoTextNode" presStyleLbl="node2" presStyleIdx="2" presStyleCnt="8" custScaleX="369420" custScaleY="67659" custLinFactNeighborX="982">
        <dgm:presLayoutVars>
          <dgm:chPref val="3"/>
        </dgm:presLayoutVars>
      </dgm:prSet>
      <dgm:spPr/>
    </dgm:pt>
    <dgm:pt modelId="{B85D8FA2-D585-4F77-8D43-A0B46257C78C}" type="pres">
      <dgm:prSet presAssocID="{9257974D-B394-4F27-8718-C6E6EE7B085E}" presName="level3hierChild" presStyleCnt="0"/>
      <dgm:spPr/>
    </dgm:pt>
    <dgm:pt modelId="{B4C07F61-70ED-4C47-9A01-4769E42BE4B6}" type="pres">
      <dgm:prSet presAssocID="{D9FF52E2-2A54-4C08-AC88-B14F65D6EDEC}" presName="conn2-1" presStyleLbl="parChTrans1D2" presStyleIdx="3" presStyleCnt="8"/>
      <dgm:spPr/>
    </dgm:pt>
    <dgm:pt modelId="{35EB8BD6-B36A-4088-99B6-B6B0608F4121}" type="pres">
      <dgm:prSet presAssocID="{D9FF52E2-2A54-4C08-AC88-B14F65D6EDEC}" presName="connTx" presStyleLbl="parChTrans1D2" presStyleIdx="3" presStyleCnt="8"/>
      <dgm:spPr/>
    </dgm:pt>
    <dgm:pt modelId="{DC137A7D-9AD4-43FC-903E-4A88A046D012}" type="pres">
      <dgm:prSet presAssocID="{186E2E3E-1ACE-4BB3-B2C2-C63BE8491DFC}" presName="root2" presStyleCnt="0"/>
      <dgm:spPr/>
    </dgm:pt>
    <dgm:pt modelId="{724359D3-CD23-4BA1-9AB9-F7F9E9E91913}" type="pres">
      <dgm:prSet presAssocID="{186E2E3E-1ACE-4BB3-B2C2-C63BE8491DFC}" presName="LevelTwoTextNode" presStyleLbl="node2" presStyleIdx="3" presStyleCnt="8" custScaleX="366638" custScaleY="119614" custLinFactNeighborX="982">
        <dgm:presLayoutVars>
          <dgm:chPref val="3"/>
        </dgm:presLayoutVars>
      </dgm:prSet>
      <dgm:spPr/>
    </dgm:pt>
    <dgm:pt modelId="{A361A6D3-9082-4EA4-A5A8-70172000095C}" type="pres">
      <dgm:prSet presAssocID="{186E2E3E-1ACE-4BB3-B2C2-C63BE8491DFC}" presName="level3hierChild" presStyleCnt="0"/>
      <dgm:spPr/>
    </dgm:pt>
    <dgm:pt modelId="{A1CA13CB-0D44-4FD3-8FB7-84E787E259C8}" type="pres">
      <dgm:prSet presAssocID="{EE4B8AA9-154B-45E9-AF60-0C17CCC41E54}" presName="conn2-1" presStyleLbl="parChTrans1D2" presStyleIdx="4" presStyleCnt="8"/>
      <dgm:spPr/>
    </dgm:pt>
    <dgm:pt modelId="{E5C3EEF5-168F-491F-84B1-4C0A28EA49A7}" type="pres">
      <dgm:prSet presAssocID="{EE4B8AA9-154B-45E9-AF60-0C17CCC41E54}" presName="connTx" presStyleLbl="parChTrans1D2" presStyleIdx="4" presStyleCnt="8"/>
      <dgm:spPr/>
    </dgm:pt>
    <dgm:pt modelId="{F34BCB22-C582-4AC5-811E-BF853250546F}" type="pres">
      <dgm:prSet presAssocID="{2CBA6A9B-CE5A-4B06-8037-44EF4328D841}" presName="root2" presStyleCnt="0"/>
      <dgm:spPr/>
    </dgm:pt>
    <dgm:pt modelId="{851B4A4E-724A-477E-94EC-B35E14628FF3}" type="pres">
      <dgm:prSet presAssocID="{2CBA6A9B-CE5A-4B06-8037-44EF4328D841}" presName="LevelTwoTextNode" presStyleLbl="node2" presStyleIdx="4" presStyleCnt="8" custScaleX="368932" custScaleY="70142" custLinFactNeighborX="2787" custLinFactNeighborY="1861">
        <dgm:presLayoutVars>
          <dgm:chPref val="3"/>
        </dgm:presLayoutVars>
      </dgm:prSet>
      <dgm:spPr/>
    </dgm:pt>
    <dgm:pt modelId="{3110D9C9-B4FE-477C-B124-07BB78BEA81A}" type="pres">
      <dgm:prSet presAssocID="{2CBA6A9B-CE5A-4B06-8037-44EF4328D841}" presName="level3hierChild" presStyleCnt="0"/>
      <dgm:spPr/>
    </dgm:pt>
    <dgm:pt modelId="{C9F7EEB7-77C5-474A-8C81-34FC76187994}" type="pres">
      <dgm:prSet presAssocID="{AD29F55C-25E3-4D8D-8013-97C625CC3414}" presName="conn2-1" presStyleLbl="parChTrans1D2" presStyleIdx="5" presStyleCnt="8"/>
      <dgm:spPr/>
    </dgm:pt>
    <dgm:pt modelId="{E760E369-6721-426B-AC3D-92E294A03DF9}" type="pres">
      <dgm:prSet presAssocID="{AD29F55C-25E3-4D8D-8013-97C625CC3414}" presName="connTx" presStyleLbl="parChTrans1D2" presStyleIdx="5" presStyleCnt="8"/>
      <dgm:spPr/>
    </dgm:pt>
    <dgm:pt modelId="{DFEE6531-F9F5-43C6-962D-CCA5B9575D57}" type="pres">
      <dgm:prSet presAssocID="{F9122B36-D3BA-4018-A31D-9302DF14BE55}" presName="root2" presStyleCnt="0"/>
      <dgm:spPr/>
    </dgm:pt>
    <dgm:pt modelId="{938CFA25-5F7D-4052-BCBC-B9097B2FCBF8}" type="pres">
      <dgm:prSet presAssocID="{F9122B36-D3BA-4018-A31D-9302DF14BE55}" presName="LevelTwoTextNode" presStyleLbl="node2" presStyleIdx="5" presStyleCnt="8" custScaleX="373579" custScaleY="70879">
        <dgm:presLayoutVars>
          <dgm:chPref val="3"/>
        </dgm:presLayoutVars>
      </dgm:prSet>
      <dgm:spPr/>
    </dgm:pt>
    <dgm:pt modelId="{609309CF-EAB7-4859-ACE3-2435C1902C44}" type="pres">
      <dgm:prSet presAssocID="{F9122B36-D3BA-4018-A31D-9302DF14BE55}" presName="level3hierChild" presStyleCnt="0"/>
      <dgm:spPr/>
    </dgm:pt>
    <dgm:pt modelId="{0929977F-866B-41EF-BCA6-C9B0AF737BA5}" type="pres">
      <dgm:prSet presAssocID="{D32CA7B3-5FD2-4113-8759-2E0CA0AD884D}" presName="conn2-1" presStyleLbl="parChTrans1D2" presStyleIdx="6" presStyleCnt="8"/>
      <dgm:spPr/>
    </dgm:pt>
    <dgm:pt modelId="{729ADCE3-8330-491E-8CAB-B0A896E67FD7}" type="pres">
      <dgm:prSet presAssocID="{D32CA7B3-5FD2-4113-8759-2E0CA0AD884D}" presName="connTx" presStyleLbl="parChTrans1D2" presStyleIdx="6" presStyleCnt="8"/>
      <dgm:spPr/>
    </dgm:pt>
    <dgm:pt modelId="{F21AF1F1-85F9-48CE-B65C-60AD69457450}" type="pres">
      <dgm:prSet presAssocID="{2DD3BA95-3D35-48A9-887E-2B9AE5462BA0}" presName="root2" presStyleCnt="0"/>
      <dgm:spPr/>
    </dgm:pt>
    <dgm:pt modelId="{F424B3F6-4AC6-4BF9-A69C-E32F7EF14EDC}" type="pres">
      <dgm:prSet presAssocID="{2DD3BA95-3D35-48A9-887E-2B9AE5462BA0}" presName="LevelTwoTextNode" presStyleLbl="node2" presStyleIdx="6" presStyleCnt="8" custScaleX="373579" custScaleY="111692">
        <dgm:presLayoutVars>
          <dgm:chPref val="3"/>
        </dgm:presLayoutVars>
      </dgm:prSet>
      <dgm:spPr/>
    </dgm:pt>
    <dgm:pt modelId="{87E2C8C9-8823-4835-9E97-377B2A0FD5EC}" type="pres">
      <dgm:prSet presAssocID="{2DD3BA95-3D35-48A9-887E-2B9AE5462BA0}" presName="level3hierChild" presStyleCnt="0"/>
      <dgm:spPr/>
    </dgm:pt>
    <dgm:pt modelId="{6589D2F8-6778-4C3B-94BD-EC85B5EC6C5E}" type="pres">
      <dgm:prSet presAssocID="{72D8B6C8-4429-424B-BF38-7D16DE71A7FD}" presName="conn2-1" presStyleLbl="parChTrans1D2" presStyleIdx="7" presStyleCnt="8"/>
      <dgm:spPr/>
    </dgm:pt>
    <dgm:pt modelId="{F16E7788-882A-48B7-B8DB-897C2183E3B2}" type="pres">
      <dgm:prSet presAssocID="{72D8B6C8-4429-424B-BF38-7D16DE71A7FD}" presName="connTx" presStyleLbl="parChTrans1D2" presStyleIdx="7" presStyleCnt="8"/>
      <dgm:spPr/>
    </dgm:pt>
    <dgm:pt modelId="{B871E3BE-1D59-4DD6-934A-BE6199FB8F23}" type="pres">
      <dgm:prSet presAssocID="{6FB68C69-E997-408B-A043-D406B53492C4}" presName="root2" presStyleCnt="0"/>
      <dgm:spPr/>
    </dgm:pt>
    <dgm:pt modelId="{1E92186C-8C09-484B-AE9C-7F91D416A225}" type="pres">
      <dgm:prSet presAssocID="{6FB68C69-E997-408B-A043-D406B53492C4}" presName="LevelTwoTextNode" presStyleLbl="node2" presStyleIdx="7" presStyleCnt="8" custScaleX="373579" custScaleY="77407" custLinFactNeighborY="-2512">
        <dgm:presLayoutVars>
          <dgm:chPref val="3"/>
        </dgm:presLayoutVars>
      </dgm:prSet>
      <dgm:spPr/>
    </dgm:pt>
    <dgm:pt modelId="{FAC6E36F-8997-4075-80AB-50277B26D73E}" type="pres">
      <dgm:prSet presAssocID="{6FB68C69-E997-408B-A043-D406B53492C4}" presName="level3hierChild" presStyleCnt="0"/>
      <dgm:spPr/>
    </dgm:pt>
  </dgm:ptLst>
  <dgm:cxnLst>
    <dgm:cxn modelId="{6F640400-2AF3-4F7C-95E1-6168E959DEFF}" type="presOf" srcId="{D32CA7B3-5FD2-4113-8759-2E0CA0AD884D}" destId="{0929977F-866B-41EF-BCA6-C9B0AF737BA5}" srcOrd="0" destOrd="0" presId="urn:microsoft.com/office/officeart/2005/8/layout/hierarchy2"/>
    <dgm:cxn modelId="{C215A508-21D6-40B2-A308-3E3FD9E8FF53}" type="presOf" srcId="{186E2E3E-1ACE-4BB3-B2C2-C63BE8491DFC}" destId="{724359D3-CD23-4BA1-9AB9-F7F9E9E91913}" srcOrd="0" destOrd="0" presId="urn:microsoft.com/office/officeart/2005/8/layout/hierarchy2"/>
    <dgm:cxn modelId="{E3F3C108-1371-4A7A-9EF2-98577B0BB331}" type="presOf" srcId="{AD29F55C-25E3-4D8D-8013-97C625CC3414}" destId="{C9F7EEB7-77C5-474A-8C81-34FC76187994}" srcOrd="0" destOrd="0" presId="urn:microsoft.com/office/officeart/2005/8/layout/hierarchy2"/>
    <dgm:cxn modelId="{BE79FA15-547F-436F-8A69-0F4E33619932}" type="presOf" srcId="{AC79120D-8B21-40AF-ADBD-71E1CC35EDD5}" destId="{41008314-8C95-450C-88D1-C2A081F338EA}" srcOrd="0" destOrd="0" presId="urn:microsoft.com/office/officeart/2005/8/layout/hierarchy2"/>
    <dgm:cxn modelId="{07667B1C-3D86-498F-B5F2-4925DE356E44}" srcId="{6BC454E2-7E24-48FF-B752-BF1546438814}" destId="{F9122B36-D3BA-4018-A31D-9302DF14BE55}" srcOrd="5" destOrd="0" parTransId="{AD29F55C-25E3-4D8D-8013-97C625CC3414}" sibTransId="{B6D27CF5-862C-4B65-A3F9-D2907B53A139}"/>
    <dgm:cxn modelId="{67FC8923-1FA4-44EE-8447-A617CD61CEF5}" type="presOf" srcId="{D9FF52E2-2A54-4C08-AC88-B14F65D6EDEC}" destId="{35EB8BD6-B36A-4088-99B6-B6B0608F4121}" srcOrd="1" destOrd="0" presId="urn:microsoft.com/office/officeart/2005/8/layout/hierarchy2"/>
    <dgm:cxn modelId="{FA28EB2E-7BCE-4C3E-B050-3E9BC8F888B2}" type="presOf" srcId="{6BC454E2-7E24-48FF-B752-BF1546438814}" destId="{2A366E28-06EF-4036-A507-835FF9CA81AB}" srcOrd="0" destOrd="0" presId="urn:microsoft.com/office/officeart/2005/8/layout/hierarchy2"/>
    <dgm:cxn modelId="{37F38340-70D2-4D7F-8241-4B3A2AF514D8}" srcId="{6BC454E2-7E24-48FF-B752-BF1546438814}" destId="{186E2E3E-1ACE-4BB3-B2C2-C63BE8491DFC}" srcOrd="3" destOrd="0" parTransId="{D9FF52E2-2A54-4C08-AC88-B14F65D6EDEC}" sibTransId="{EC4D64C4-F099-4881-B822-3FA6379F6739}"/>
    <dgm:cxn modelId="{8D6E484B-2BCA-43DF-B951-73855AC2E035}" type="presOf" srcId="{1CBB57F6-3238-4131-B769-4DBCAECDCF5A}" destId="{943604CD-EAE1-4E49-9EE9-EA302B48E69E}" srcOrd="0" destOrd="0" presId="urn:microsoft.com/office/officeart/2005/8/layout/hierarchy2"/>
    <dgm:cxn modelId="{A2ED004F-0D85-4796-9333-9110D1870C43}" srcId="{6BC454E2-7E24-48FF-B752-BF1546438814}" destId="{CB5811DE-A8E9-49EA-9620-28CD62702933}" srcOrd="0" destOrd="0" parTransId="{34E0E4EB-BD2D-43D9-B5EB-3A7E39B23078}" sibTransId="{1059F5C1-4ECA-435F-895F-89FB8620C897}"/>
    <dgm:cxn modelId="{4EB8DB50-0BE6-4D1F-99EE-3FFBEEF12B76}" srcId="{6BC454E2-7E24-48FF-B752-BF1546438814}" destId="{2CBA6A9B-CE5A-4B06-8037-44EF4328D841}" srcOrd="4" destOrd="0" parTransId="{EE4B8AA9-154B-45E9-AF60-0C17CCC41E54}" sibTransId="{060F62BF-0CA4-412C-A896-5E15C4955445}"/>
    <dgm:cxn modelId="{A323FB52-314B-4EC4-8A6C-2BDA4BBDA627}" type="presOf" srcId="{6FB68C69-E997-408B-A043-D406B53492C4}" destId="{1E92186C-8C09-484B-AE9C-7F91D416A225}" srcOrd="0" destOrd="0" presId="urn:microsoft.com/office/officeart/2005/8/layout/hierarchy2"/>
    <dgm:cxn modelId="{0C204F53-922C-415E-8B19-A2022457D58C}" type="presOf" srcId="{34E0E4EB-BD2D-43D9-B5EB-3A7E39B23078}" destId="{F87B70A6-1A97-449E-8BA2-2BB48F4DB179}" srcOrd="0" destOrd="0" presId="urn:microsoft.com/office/officeart/2005/8/layout/hierarchy2"/>
    <dgm:cxn modelId="{F92D555C-13CB-4545-A366-FFE6554992F8}" type="presOf" srcId="{EE4B8AA9-154B-45E9-AF60-0C17CCC41E54}" destId="{A1CA13CB-0D44-4FD3-8FB7-84E787E259C8}" srcOrd="0" destOrd="0" presId="urn:microsoft.com/office/officeart/2005/8/layout/hierarchy2"/>
    <dgm:cxn modelId="{4B98C15D-47EB-4B3D-B48C-147568508C15}" type="presOf" srcId="{2DD3BA95-3D35-48A9-887E-2B9AE5462BA0}" destId="{F424B3F6-4AC6-4BF9-A69C-E32F7EF14EDC}" srcOrd="0" destOrd="0" presId="urn:microsoft.com/office/officeart/2005/8/layout/hierarchy2"/>
    <dgm:cxn modelId="{E2EAE763-889A-4767-AB49-21414D56080F}" srcId="{6BC454E2-7E24-48FF-B752-BF1546438814}" destId="{2DD3BA95-3D35-48A9-887E-2B9AE5462BA0}" srcOrd="6" destOrd="0" parTransId="{D32CA7B3-5FD2-4113-8759-2E0CA0AD884D}" sibTransId="{3A4EF30B-EDEC-41CC-99E9-83F9087B9594}"/>
    <dgm:cxn modelId="{12A5376D-95E9-455B-ACF4-62B3254B275C}" type="presOf" srcId="{F9122B36-D3BA-4018-A31D-9302DF14BE55}" destId="{938CFA25-5F7D-4052-BCBC-B9097B2FCBF8}" srcOrd="0" destOrd="0" presId="urn:microsoft.com/office/officeart/2005/8/layout/hierarchy2"/>
    <dgm:cxn modelId="{9521A76E-49E1-44E1-974B-732F5EC03BE5}" type="presOf" srcId="{EE4B8AA9-154B-45E9-AF60-0C17CCC41E54}" destId="{E5C3EEF5-168F-491F-84B1-4C0A28EA49A7}" srcOrd="1" destOrd="0" presId="urn:microsoft.com/office/officeart/2005/8/layout/hierarchy2"/>
    <dgm:cxn modelId="{61B2FC6F-ED91-4765-859A-6357761E4AF4}" type="presOf" srcId="{9D5F6BAE-8895-457C-B1F7-E1417ADA7C2F}" destId="{465B8C55-1FC9-4EFF-B6FE-83B55FF72A43}" srcOrd="0" destOrd="0" presId="urn:microsoft.com/office/officeart/2005/8/layout/hierarchy2"/>
    <dgm:cxn modelId="{D3CAB073-5F5D-455C-9334-85E2E37AA9CB}" type="presOf" srcId="{72D8B6C8-4429-424B-BF38-7D16DE71A7FD}" destId="{6589D2F8-6778-4C3B-94BD-EC85B5EC6C5E}" srcOrd="0" destOrd="0" presId="urn:microsoft.com/office/officeart/2005/8/layout/hierarchy2"/>
    <dgm:cxn modelId="{FC2B597A-DC2E-456F-96CE-5578F8619BB2}" srcId="{6BC454E2-7E24-48FF-B752-BF1546438814}" destId="{1F5CCDC7-7664-4F77-9F13-AA35915166AF}" srcOrd="1" destOrd="0" parTransId="{1CBB57F6-3238-4131-B769-4DBCAECDCF5A}" sibTransId="{F8B86A5B-1770-4214-A982-0114231C507E}"/>
    <dgm:cxn modelId="{A22E357F-8F02-49A5-A901-10786FF23C1C}" srcId="{6BC454E2-7E24-48FF-B752-BF1546438814}" destId="{6FB68C69-E997-408B-A043-D406B53492C4}" srcOrd="7" destOrd="0" parTransId="{72D8B6C8-4429-424B-BF38-7D16DE71A7FD}" sibTransId="{D4ED70BA-C153-4B42-BD46-AB62C58B6339}"/>
    <dgm:cxn modelId="{81AEC17F-FDBF-4219-98B6-969CB2C2A3A5}" type="presOf" srcId="{9257974D-B394-4F27-8718-C6E6EE7B085E}" destId="{3FDEB075-8DC7-4F72-9060-41454E6CD08D}" srcOrd="0" destOrd="0" presId="urn:microsoft.com/office/officeart/2005/8/layout/hierarchy2"/>
    <dgm:cxn modelId="{14EAC085-EDCB-4491-971C-C40C4CA34CD3}" type="presOf" srcId="{1CBB57F6-3238-4131-B769-4DBCAECDCF5A}" destId="{523667A1-A807-440F-90C2-A4C43E35F7F6}" srcOrd="1" destOrd="0" presId="urn:microsoft.com/office/officeart/2005/8/layout/hierarchy2"/>
    <dgm:cxn modelId="{B8B5D58E-F538-43EE-909B-E4DECBB4554E}" type="presOf" srcId="{CB5811DE-A8E9-49EA-9620-28CD62702933}" destId="{2C5A17D2-9B68-4CCC-9AAE-8ABBF7C29496}" srcOrd="0" destOrd="0" presId="urn:microsoft.com/office/officeart/2005/8/layout/hierarchy2"/>
    <dgm:cxn modelId="{DE340E90-7CBC-4846-B177-DA5EAE4F45BC}" srcId="{9D5F6BAE-8895-457C-B1F7-E1417ADA7C2F}" destId="{6BC454E2-7E24-48FF-B752-BF1546438814}" srcOrd="0" destOrd="0" parTransId="{0D5F2F29-A083-4908-8110-19D541CA61CC}" sibTransId="{54822CC7-C743-4BF3-96D3-30683A84592E}"/>
    <dgm:cxn modelId="{21E3FD91-16C3-41B2-965B-C41A64F8D8EC}" type="presOf" srcId="{AD29F55C-25E3-4D8D-8013-97C625CC3414}" destId="{E760E369-6721-426B-AC3D-92E294A03DF9}" srcOrd="1" destOrd="0" presId="urn:microsoft.com/office/officeart/2005/8/layout/hierarchy2"/>
    <dgm:cxn modelId="{FC9D589D-1596-4AD4-BE64-049947D9DBAB}" type="presOf" srcId="{1F5CCDC7-7664-4F77-9F13-AA35915166AF}" destId="{FB5B3E28-A4B2-453E-B41F-E759798FCB8E}" srcOrd="0" destOrd="0" presId="urn:microsoft.com/office/officeart/2005/8/layout/hierarchy2"/>
    <dgm:cxn modelId="{802C40A5-A5B7-4544-B8C0-FDA24CE64E01}" type="presOf" srcId="{D32CA7B3-5FD2-4113-8759-2E0CA0AD884D}" destId="{729ADCE3-8330-491E-8CAB-B0A896E67FD7}" srcOrd="1" destOrd="0" presId="urn:microsoft.com/office/officeart/2005/8/layout/hierarchy2"/>
    <dgm:cxn modelId="{4867C8BC-3B34-4E44-8549-CBBDA27EAB7D}" type="presOf" srcId="{2CBA6A9B-CE5A-4B06-8037-44EF4328D841}" destId="{851B4A4E-724A-477E-94EC-B35E14628FF3}" srcOrd="0" destOrd="0" presId="urn:microsoft.com/office/officeart/2005/8/layout/hierarchy2"/>
    <dgm:cxn modelId="{20EB32C1-DE2E-403F-959A-C11332AD0D25}" type="presOf" srcId="{D9FF52E2-2A54-4C08-AC88-B14F65D6EDEC}" destId="{B4C07F61-70ED-4C47-9A01-4769E42BE4B6}" srcOrd="0" destOrd="0" presId="urn:microsoft.com/office/officeart/2005/8/layout/hierarchy2"/>
    <dgm:cxn modelId="{F8652EC5-8AEF-4142-806D-C4FDE193D56D}" type="presOf" srcId="{AC79120D-8B21-40AF-ADBD-71E1CC35EDD5}" destId="{E3561CFF-E9C5-4937-BACE-67FCADC4BBE8}" srcOrd="1" destOrd="0" presId="urn:microsoft.com/office/officeart/2005/8/layout/hierarchy2"/>
    <dgm:cxn modelId="{17543CD5-DBA0-430E-A622-73EC9E9DF769}" type="presOf" srcId="{34E0E4EB-BD2D-43D9-B5EB-3A7E39B23078}" destId="{559EB93E-DAF0-4D81-801B-DCDD0184C0BA}" srcOrd="1" destOrd="0" presId="urn:microsoft.com/office/officeart/2005/8/layout/hierarchy2"/>
    <dgm:cxn modelId="{C68D17DB-C91E-45CD-A4E3-7A32166072EE}" srcId="{6BC454E2-7E24-48FF-B752-BF1546438814}" destId="{9257974D-B394-4F27-8718-C6E6EE7B085E}" srcOrd="2" destOrd="0" parTransId="{AC79120D-8B21-40AF-ADBD-71E1CC35EDD5}" sibTransId="{7D4C90D9-E6A0-4D7C-BB58-44FCE4AEC22F}"/>
    <dgm:cxn modelId="{FD64CDFD-5A7A-4830-88AB-E7ADC897C029}" type="presOf" srcId="{72D8B6C8-4429-424B-BF38-7D16DE71A7FD}" destId="{F16E7788-882A-48B7-B8DB-897C2183E3B2}" srcOrd="1" destOrd="0" presId="urn:microsoft.com/office/officeart/2005/8/layout/hierarchy2"/>
    <dgm:cxn modelId="{B14FF4A1-08A1-49EA-9801-055CD8EF9601}" type="presParOf" srcId="{465B8C55-1FC9-4EFF-B6FE-83B55FF72A43}" destId="{76686CB7-B1A8-4FB3-B6A9-1093961227EF}" srcOrd="0" destOrd="0" presId="urn:microsoft.com/office/officeart/2005/8/layout/hierarchy2"/>
    <dgm:cxn modelId="{F3578BA0-289D-4C56-8844-37F553A324F4}" type="presParOf" srcId="{76686CB7-B1A8-4FB3-B6A9-1093961227EF}" destId="{2A366E28-06EF-4036-A507-835FF9CA81AB}" srcOrd="0" destOrd="0" presId="urn:microsoft.com/office/officeart/2005/8/layout/hierarchy2"/>
    <dgm:cxn modelId="{8EF89C4B-9E72-4285-8D94-85FC838F09D2}" type="presParOf" srcId="{76686CB7-B1A8-4FB3-B6A9-1093961227EF}" destId="{271A6173-F28D-45EC-9A2D-4EABA4562230}" srcOrd="1" destOrd="0" presId="urn:microsoft.com/office/officeart/2005/8/layout/hierarchy2"/>
    <dgm:cxn modelId="{9FD0C1DC-3BF4-4AE2-846E-DFE619272833}" type="presParOf" srcId="{271A6173-F28D-45EC-9A2D-4EABA4562230}" destId="{F87B70A6-1A97-449E-8BA2-2BB48F4DB179}" srcOrd="0" destOrd="0" presId="urn:microsoft.com/office/officeart/2005/8/layout/hierarchy2"/>
    <dgm:cxn modelId="{662C31BD-F2CA-4EFF-8615-55439CA65C05}" type="presParOf" srcId="{F87B70A6-1A97-449E-8BA2-2BB48F4DB179}" destId="{559EB93E-DAF0-4D81-801B-DCDD0184C0BA}" srcOrd="0" destOrd="0" presId="urn:microsoft.com/office/officeart/2005/8/layout/hierarchy2"/>
    <dgm:cxn modelId="{79DF22C2-DC04-45A5-8765-21904FE29AF3}" type="presParOf" srcId="{271A6173-F28D-45EC-9A2D-4EABA4562230}" destId="{00B8A586-0BD0-435E-9CF6-A5F539731E5B}" srcOrd="1" destOrd="0" presId="urn:microsoft.com/office/officeart/2005/8/layout/hierarchy2"/>
    <dgm:cxn modelId="{FCAE8782-8F20-4EF9-88B9-84CB0777F0E3}" type="presParOf" srcId="{00B8A586-0BD0-435E-9CF6-A5F539731E5B}" destId="{2C5A17D2-9B68-4CCC-9AAE-8ABBF7C29496}" srcOrd="0" destOrd="0" presId="urn:microsoft.com/office/officeart/2005/8/layout/hierarchy2"/>
    <dgm:cxn modelId="{A9CA2A60-945C-449A-B1DE-ECAAEEDC2411}" type="presParOf" srcId="{00B8A586-0BD0-435E-9CF6-A5F539731E5B}" destId="{F52CA9D3-D8D3-4C72-A5E3-B6E7F4A3AE2F}" srcOrd="1" destOrd="0" presId="urn:microsoft.com/office/officeart/2005/8/layout/hierarchy2"/>
    <dgm:cxn modelId="{4FC19F05-51A5-421A-BF47-EE412845EA1A}" type="presParOf" srcId="{271A6173-F28D-45EC-9A2D-4EABA4562230}" destId="{943604CD-EAE1-4E49-9EE9-EA302B48E69E}" srcOrd="2" destOrd="0" presId="urn:microsoft.com/office/officeart/2005/8/layout/hierarchy2"/>
    <dgm:cxn modelId="{113DFB16-A443-4978-A49A-083307D059E7}" type="presParOf" srcId="{943604CD-EAE1-4E49-9EE9-EA302B48E69E}" destId="{523667A1-A807-440F-90C2-A4C43E35F7F6}" srcOrd="0" destOrd="0" presId="urn:microsoft.com/office/officeart/2005/8/layout/hierarchy2"/>
    <dgm:cxn modelId="{D7AED2D3-471B-474C-B328-12E94FB56647}" type="presParOf" srcId="{271A6173-F28D-45EC-9A2D-4EABA4562230}" destId="{8FB9DE2B-C82A-40C2-A213-77F0237CC683}" srcOrd="3" destOrd="0" presId="urn:microsoft.com/office/officeart/2005/8/layout/hierarchy2"/>
    <dgm:cxn modelId="{FC6C18A4-D100-48D7-9BB4-67A776A0CE0A}" type="presParOf" srcId="{8FB9DE2B-C82A-40C2-A213-77F0237CC683}" destId="{FB5B3E28-A4B2-453E-B41F-E759798FCB8E}" srcOrd="0" destOrd="0" presId="urn:microsoft.com/office/officeart/2005/8/layout/hierarchy2"/>
    <dgm:cxn modelId="{E78B123B-F0B2-41B0-AC39-E47ADBE08BCA}" type="presParOf" srcId="{8FB9DE2B-C82A-40C2-A213-77F0237CC683}" destId="{664A38B7-FBD1-4617-9898-5018F68E8252}" srcOrd="1" destOrd="0" presId="urn:microsoft.com/office/officeart/2005/8/layout/hierarchy2"/>
    <dgm:cxn modelId="{C198729B-AA25-4108-BC08-F755AC37D250}" type="presParOf" srcId="{271A6173-F28D-45EC-9A2D-4EABA4562230}" destId="{41008314-8C95-450C-88D1-C2A081F338EA}" srcOrd="4" destOrd="0" presId="urn:microsoft.com/office/officeart/2005/8/layout/hierarchy2"/>
    <dgm:cxn modelId="{0FC06894-DDD3-4246-9562-8873D635E17E}" type="presParOf" srcId="{41008314-8C95-450C-88D1-C2A081F338EA}" destId="{E3561CFF-E9C5-4937-BACE-67FCADC4BBE8}" srcOrd="0" destOrd="0" presId="urn:microsoft.com/office/officeart/2005/8/layout/hierarchy2"/>
    <dgm:cxn modelId="{7E8504C9-064D-4954-AB57-9EBFE1C77FDB}" type="presParOf" srcId="{271A6173-F28D-45EC-9A2D-4EABA4562230}" destId="{B5572F79-58E9-4858-8847-6958D7235B91}" srcOrd="5" destOrd="0" presId="urn:microsoft.com/office/officeart/2005/8/layout/hierarchy2"/>
    <dgm:cxn modelId="{5D56ABA2-9DD4-4119-9E84-E86B2362B2AC}" type="presParOf" srcId="{B5572F79-58E9-4858-8847-6958D7235B91}" destId="{3FDEB075-8DC7-4F72-9060-41454E6CD08D}" srcOrd="0" destOrd="0" presId="urn:microsoft.com/office/officeart/2005/8/layout/hierarchy2"/>
    <dgm:cxn modelId="{DD7CE5D0-B001-4EA7-99E3-830E478CF62B}" type="presParOf" srcId="{B5572F79-58E9-4858-8847-6958D7235B91}" destId="{B85D8FA2-D585-4F77-8D43-A0B46257C78C}" srcOrd="1" destOrd="0" presId="urn:microsoft.com/office/officeart/2005/8/layout/hierarchy2"/>
    <dgm:cxn modelId="{F5161CEE-737D-4C1C-992B-3B33F2E3BAF1}" type="presParOf" srcId="{271A6173-F28D-45EC-9A2D-4EABA4562230}" destId="{B4C07F61-70ED-4C47-9A01-4769E42BE4B6}" srcOrd="6" destOrd="0" presId="urn:microsoft.com/office/officeart/2005/8/layout/hierarchy2"/>
    <dgm:cxn modelId="{87BA9041-E839-4224-A89D-DE1FA3581C04}" type="presParOf" srcId="{B4C07F61-70ED-4C47-9A01-4769E42BE4B6}" destId="{35EB8BD6-B36A-4088-99B6-B6B0608F4121}" srcOrd="0" destOrd="0" presId="urn:microsoft.com/office/officeart/2005/8/layout/hierarchy2"/>
    <dgm:cxn modelId="{247CFEA8-43F8-4BDD-AD7C-43EAFC9BF56D}" type="presParOf" srcId="{271A6173-F28D-45EC-9A2D-4EABA4562230}" destId="{DC137A7D-9AD4-43FC-903E-4A88A046D012}" srcOrd="7" destOrd="0" presId="urn:microsoft.com/office/officeart/2005/8/layout/hierarchy2"/>
    <dgm:cxn modelId="{048F97E6-0D0D-446B-8337-739C57689068}" type="presParOf" srcId="{DC137A7D-9AD4-43FC-903E-4A88A046D012}" destId="{724359D3-CD23-4BA1-9AB9-F7F9E9E91913}" srcOrd="0" destOrd="0" presId="urn:microsoft.com/office/officeart/2005/8/layout/hierarchy2"/>
    <dgm:cxn modelId="{B99BCE94-C47A-4578-B1F5-E80DB847D771}" type="presParOf" srcId="{DC137A7D-9AD4-43FC-903E-4A88A046D012}" destId="{A361A6D3-9082-4EA4-A5A8-70172000095C}" srcOrd="1" destOrd="0" presId="urn:microsoft.com/office/officeart/2005/8/layout/hierarchy2"/>
    <dgm:cxn modelId="{C0B078ED-2B18-46A0-9199-1CBAD7E46A17}" type="presParOf" srcId="{271A6173-F28D-45EC-9A2D-4EABA4562230}" destId="{A1CA13CB-0D44-4FD3-8FB7-84E787E259C8}" srcOrd="8" destOrd="0" presId="urn:microsoft.com/office/officeart/2005/8/layout/hierarchy2"/>
    <dgm:cxn modelId="{461498B7-148F-4E66-BCC6-D131529B36A6}" type="presParOf" srcId="{A1CA13CB-0D44-4FD3-8FB7-84E787E259C8}" destId="{E5C3EEF5-168F-491F-84B1-4C0A28EA49A7}" srcOrd="0" destOrd="0" presId="urn:microsoft.com/office/officeart/2005/8/layout/hierarchy2"/>
    <dgm:cxn modelId="{0CF162BB-DA5C-429A-86DA-CDD547DF1C3A}" type="presParOf" srcId="{271A6173-F28D-45EC-9A2D-4EABA4562230}" destId="{F34BCB22-C582-4AC5-811E-BF853250546F}" srcOrd="9" destOrd="0" presId="urn:microsoft.com/office/officeart/2005/8/layout/hierarchy2"/>
    <dgm:cxn modelId="{8606786B-C040-4453-8243-0D39E8A0DD30}" type="presParOf" srcId="{F34BCB22-C582-4AC5-811E-BF853250546F}" destId="{851B4A4E-724A-477E-94EC-B35E14628FF3}" srcOrd="0" destOrd="0" presId="urn:microsoft.com/office/officeart/2005/8/layout/hierarchy2"/>
    <dgm:cxn modelId="{BC92AA8B-742D-422D-A492-3520374E01D9}" type="presParOf" srcId="{F34BCB22-C582-4AC5-811E-BF853250546F}" destId="{3110D9C9-B4FE-477C-B124-07BB78BEA81A}" srcOrd="1" destOrd="0" presId="urn:microsoft.com/office/officeart/2005/8/layout/hierarchy2"/>
    <dgm:cxn modelId="{A3C7D6EA-DBB2-43F7-AEA2-8FCD8374BEC2}" type="presParOf" srcId="{271A6173-F28D-45EC-9A2D-4EABA4562230}" destId="{C9F7EEB7-77C5-474A-8C81-34FC76187994}" srcOrd="10" destOrd="0" presId="urn:microsoft.com/office/officeart/2005/8/layout/hierarchy2"/>
    <dgm:cxn modelId="{44CC7078-21C5-4B08-9E29-D50B456FF606}" type="presParOf" srcId="{C9F7EEB7-77C5-474A-8C81-34FC76187994}" destId="{E760E369-6721-426B-AC3D-92E294A03DF9}" srcOrd="0" destOrd="0" presId="urn:microsoft.com/office/officeart/2005/8/layout/hierarchy2"/>
    <dgm:cxn modelId="{F3363586-7C3B-46E0-B729-E2DECE06E09C}" type="presParOf" srcId="{271A6173-F28D-45EC-9A2D-4EABA4562230}" destId="{DFEE6531-F9F5-43C6-962D-CCA5B9575D57}" srcOrd="11" destOrd="0" presId="urn:microsoft.com/office/officeart/2005/8/layout/hierarchy2"/>
    <dgm:cxn modelId="{12AF3F60-BD45-481C-9525-D9A242135901}" type="presParOf" srcId="{DFEE6531-F9F5-43C6-962D-CCA5B9575D57}" destId="{938CFA25-5F7D-4052-BCBC-B9097B2FCBF8}" srcOrd="0" destOrd="0" presId="urn:microsoft.com/office/officeart/2005/8/layout/hierarchy2"/>
    <dgm:cxn modelId="{F076D9F7-C19F-4FE2-97FA-9186AF7245A4}" type="presParOf" srcId="{DFEE6531-F9F5-43C6-962D-CCA5B9575D57}" destId="{609309CF-EAB7-4859-ACE3-2435C1902C44}" srcOrd="1" destOrd="0" presId="urn:microsoft.com/office/officeart/2005/8/layout/hierarchy2"/>
    <dgm:cxn modelId="{B8316B41-F01F-4707-94C2-AD74756C018E}" type="presParOf" srcId="{271A6173-F28D-45EC-9A2D-4EABA4562230}" destId="{0929977F-866B-41EF-BCA6-C9B0AF737BA5}" srcOrd="12" destOrd="0" presId="urn:microsoft.com/office/officeart/2005/8/layout/hierarchy2"/>
    <dgm:cxn modelId="{ED52008D-3CBB-4F0C-8B97-FD5733DA2D0D}" type="presParOf" srcId="{0929977F-866B-41EF-BCA6-C9B0AF737BA5}" destId="{729ADCE3-8330-491E-8CAB-B0A896E67FD7}" srcOrd="0" destOrd="0" presId="urn:microsoft.com/office/officeart/2005/8/layout/hierarchy2"/>
    <dgm:cxn modelId="{9EE336D0-129D-4D88-AEA2-2AF7D0ADF7F8}" type="presParOf" srcId="{271A6173-F28D-45EC-9A2D-4EABA4562230}" destId="{F21AF1F1-85F9-48CE-B65C-60AD69457450}" srcOrd="13" destOrd="0" presId="urn:microsoft.com/office/officeart/2005/8/layout/hierarchy2"/>
    <dgm:cxn modelId="{226DCD0B-A185-406D-8327-D9F586D6EEE0}" type="presParOf" srcId="{F21AF1F1-85F9-48CE-B65C-60AD69457450}" destId="{F424B3F6-4AC6-4BF9-A69C-E32F7EF14EDC}" srcOrd="0" destOrd="0" presId="urn:microsoft.com/office/officeart/2005/8/layout/hierarchy2"/>
    <dgm:cxn modelId="{41CFF85B-ED0C-448E-BC53-96824F7FE926}" type="presParOf" srcId="{F21AF1F1-85F9-48CE-B65C-60AD69457450}" destId="{87E2C8C9-8823-4835-9E97-377B2A0FD5EC}" srcOrd="1" destOrd="0" presId="urn:microsoft.com/office/officeart/2005/8/layout/hierarchy2"/>
    <dgm:cxn modelId="{48249DA0-A37F-45E8-9021-CC4C1A37C5A5}" type="presParOf" srcId="{271A6173-F28D-45EC-9A2D-4EABA4562230}" destId="{6589D2F8-6778-4C3B-94BD-EC85B5EC6C5E}" srcOrd="14" destOrd="0" presId="urn:microsoft.com/office/officeart/2005/8/layout/hierarchy2"/>
    <dgm:cxn modelId="{1AF1FB89-0841-4A25-99AE-5293A95E6996}" type="presParOf" srcId="{6589D2F8-6778-4C3B-94BD-EC85B5EC6C5E}" destId="{F16E7788-882A-48B7-B8DB-897C2183E3B2}" srcOrd="0" destOrd="0" presId="urn:microsoft.com/office/officeart/2005/8/layout/hierarchy2"/>
    <dgm:cxn modelId="{B82A1CF7-0AB4-4FE2-926D-CB4614141BF0}" type="presParOf" srcId="{271A6173-F28D-45EC-9A2D-4EABA4562230}" destId="{B871E3BE-1D59-4DD6-934A-BE6199FB8F23}" srcOrd="15" destOrd="0" presId="urn:microsoft.com/office/officeart/2005/8/layout/hierarchy2"/>
    <dgm:cxn modelId="{727E7DD7-B954-4A08-8FBF-4241456303E4}" type="presParOf" srcId="{B871E3BE-1D59-4DD6-934A-BE6199FB8F23}" destId="{1E92186C-8C09-484B-AE9C-7F91D416A225}" srcOrd="0" destOrd="0" presId="urn:microsoft.com/office/officeart/2005/8/layout/hierarchy2"/>
    <dgm:cxn modelId="{FC638D2F-0D0C-4C7D-A995-8860E3CA96D2}" type="presParOf" srcId="{B871E3BE-1D59-4DD6-934A-BE6199FB8F23}" destId="{FAC6E36F-8997-4075-80AB-50277B26D73E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366E28-06EF-4036-A507-835FF9CA81AB}">
      <dsp:nvSpPr>
        <dsp:cNvPr id="0" name=""/>
        <dsp:cNvSpPr/>
      </dsp:nvSpPr>
      <dsp:spPr>
        <a:xfrm>
          <a:off x="0" y="3083441"/>
          <a:ext cx="5084608" cy="14284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4400" b="0" kern="1200" noProof="0" dirty="0">
              <a:solidFill>
                <a:schemeClr val="tx1"/>
              </a:solidFill>
            </a:rPr>
            <a:t>Disturbi affettivi</a:t>
          </a:r>
        </a:p>
      </dsp:txBody>
      <dsp:txXfrm>
        <a:off x="41838" y="3125279"/>
        <a:ext cx="5000932" cy="1344770"/>
      </dsp:txXfrm>
    </dsp:sp>
    <dsp:sp modelId="{F87B70A6-1A97-449E-8BA2-2BB48F4DB179}">
      <dsp:nvSpPr>
        <dsp:cNvPr id="0" name=""/>
        <dsp:cNvSpPr/>
      </dsp:nvSpPr>
      <dsp:spPr>
        <a:xfrm rot="16916836">
          <a:off x="3739027" y="2126465"/>
          <a:ext cx="3393696" cy="22214"/>
        </a:xfrm>
        <a:custGeom>
          <a:avLst/>
          <a:gdLst/>
          <a:ahLst/>
          <a:cxnLst/>
          <a:rect l="0" t="0" r="0" b="0"/>
          <a:pathLst>
            <a:path>
              <a:moveTo>
                <a:pt x="0" y="11107"/>
              </a:moveTo>
              <a:lnTo>
                <a:pt x="3393696" y="1110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b="1" kern="1200">
            <a:solidFill>
              <a:schemeClr val="tx1"/>
            </a:solidFill>
          </a:endParaRPr>
        </a:p>
      </dsp:txBody>
      <dsp:txXfrm>
        <a:off x="5351032" y="2052730"/>
        <a:ext cx="169684" cy="169684"/>
      </dsp:txXfrm>
    </dsp:sp>
    <dsp:sp modelId="{2C5A17D2-9B68-4CCC-9AAE-8ABBF7C29496}">
      <dsp:nvSpPr>
        <dsp:cNvPr id="0" name=""/>
        <dsp:cNvSpPr/>
      </dsp:nvSpPr>
      <dsp:spPr>
        <a:xfrm>
          <a:off x="5787141" y="92764"/>
          <a:ext cx="6259362" cy="7694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b="1" kern="1200" noProof="0" dirty="0">
              <a:solidFill>
                <a:schemeClr val="tx1"/>
              </a:solidFill>
            </a:rPr>
            <a:t>Sesso femminile </a:t>
          </a:r>
          <a:endParaRPr lang="en-GB" sz="3200" b="1" kern="1200" dirty="0">
            <a:solidFill>
              <a:schemeClr val="tx1"/>
            </a:solidFill>
          </a:endParaRPr>
        </a:p>
      </dsp:txBody>
      <dsp:txXfrm>
        <a:off x="5809677" y="115300"/>
        <a:ext cx="6214290" cy="724360"/>
      </dsp:txXfrm>
    </dsp:sp>
    <dsp:sp modelId="{943604CD-EAE1-4E49-9EE9-EA302B48E69E}">
      <dsp:nvSpPr>
        <dsp:cNvPr id="0" name=""/>
        <dsp:cNvSpPr/>
      </dsp:nvSpPr>
      <dsp:spPr>
        <a:xfrm rot="17145039">
          <a:off x="4141843" y="2541114"/>
          <a:ext cx="2588063" cy="22214"/>
        </a:xfrm>
        <a:custGeom>
          <a:avLst/>
          <a:gdLst/>
          <a:ahLst/>
          <a:cxnLst/>
          <a:rect l="0" t="0" r="0" b="0"/>
          <a:pathLst>
            <a:path>
              <a:moveTo>
                <a:pt x="0" y="11107"/>
              </a:moveTo>
              <a:lnTo>
                <a:pt x="2588063" y="1110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b="1" kern="1200">
            <a:solidFill>
              <a:schemeClr val="tx1"/>
            </a:solidFill>
          </a:endParaRPr>
        </a:p>
      </dsp:txBody>
      <dsp:txXfrm>
        <a:off x="5371173" y="2487519"/>
        <a:ext cx="129403" cy="129403"/>
      </dsp:txXfrm>
    </dsp:sp>
    <dsp:sp modelId="{FB5B3E28-A4B2-453E-B41F-E759798FCB8E}">
      <dsp:nvSpPr>
        <dsp:cNvPr id="0" name=""/>
        <dsp:cNvSpPr/>
      </dsp:nvSpPr>
      <dsp:spPr>
        <a:xfrm>
          <a:off x="5787141" y="997490"/>
          <a:ext cx="6192007" cy="6185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b="1" kern="1200" noProof="0" dirty="0">
              <a:solidFill>
                <a:schemeClr val="tx1"/>
              </a:solidFill>
            </a:rPr>
            <a:t>Età piú elevata</a:t>
          </a:r>
        </a:p>
      </dsp:txBody>
      <dsp:txXfrm>
        <a:off x="5805258" y="1015607"/>
        <a:ext cx="6155773" cy="582340"/>
      </dsp:txXfrm>
    </dsp:sp>
    <dsp:sp modelId="{41008314-8C95-450C-88D1-C2A081F338EA}">
      <dsp:nvSpPr>
        <dsp:cNvPr id="0" name=""/>
        <dsp:cNvSpPr/>
      </dsp:nvSpPr>
      <dsp:spPr>
        <a:xfrm rot="17500043">
          <a:off x="4484494" y="2902398"/>
          <a:ext cx="1902761" cy="22214"/>
        </a:xfrm>
        <a:custGeom>
          <a:avLst/>
          <a:gdLst/>
          <a:ahLst/>
          <a:cxnLst/>
          <a:rect l="0" t="0" r="0" b="0"/>
          <a:pathLst>
            <a:path>
              <a:moveTo>
                <a:pt x="0" y="11107"/>
              </a:moveTo>
              <a:lnTo>
                <a:pt x="1902761" y="1110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b="1" kern="1200">
            <a:solidFill>
              <a:schemeClr val="tx1"/>
            </a:solidFill>
          </a:endParaRPr>
        </a:p>
      </dsp:txBody>
      <dsp:txXfrm>
        <a:off x="5388306" y="2865936"/>
        <a:ext cx="95138" cy="95138"/>
      </dsp:txXfrm>
    </dsp:sp>
    <dsp:sp modelId="{3FDEB075-8DC7-4F72-9060-41454E6CD08D}">
      <dsp:nvSpPr>
        <dsp:cNvPr id="0" name=""/>
        <dsp:cNvSpPr/>
      </dsp:nvSpPr>
      <dsp:spPr>
        <a:xfrm>
          <a:off x="5787141" y="1743021"/>
          <a:ext cx="6253370" cy="5726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b="1" kern="1200" noProof="0" dirty="0">
              <a:solidFill>
                <a:schemeClr val="tx1"/>
              </a:solidFill>
            </a:rPr>
            <a:t>Minore istruzione</a:t>
          </a:r>
        </a:p>
      </dsp:txBody>
      <dsp:txXfrm>
        <a:off x="5803913" y="1759793"/>
        <a:ext cx="6219826" cy="539106"/>
      </dsp:txXfrm>
    </dsp:sp>
    <dsp:sp modelId="{B4C07F61-70ED-4C47-9A01-4769E42BE4B6}">
      <dsp:nvSpPr>
        <dsp:cNvPr id="0" name=""/>
        <dsp:cNvSpPr/>
      </dsp:nvSpPr>
      <dsp:spPr>
        <a:xfrm rot="18576742">
          <a:off x="4884946" y="3362135"/>
          <a:ext cx="1101857" cy="22214"/>
        </a:xfrm>
        <a:custGeom>
          <a:avLst/>
          <a:gdLst/>
          <a:ahLst/>
          <a:cxnLst/>
          <a:rect l="0" t="0" r="0" b="0"/>
          <a:pathLst>
            <a:path>
              <a:moveTo>
                <a:pt x="0" y="11107"/>
              </a:moveTo>
              <a:lnTo>
                <a:pt x="1101857" y="1110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b="1" kern="1200">
            <a:solidFill>
              <a:schemeClr val="tx1"/>
            </a:solidFill>
          </a:endParaRPr>
        </a:p>
      </dsp:txBody>
      <dsp:txXfrm>
        <a:off x="5408328" y="3345696"/>
        <a:ext cx="55092" cy="55092"/>
      </dsp:txXfrm>
    </dsp:sp>
    <dsp:sp modelId="{724359D3-CD23-4BA1-9AB9-F7F9E9E91913}">
      <dsp:nvSpPr>
        <dsp:cNvPr id="0" name=""/>
        <dsp:cNvSpPr/>
      </dsp:nvSpPr>
      <dsp:spPr>
        <a:xfrm>
          <a:off x="5787141" y="2442628"/>
          <a:ext cx="6206277" cy="10123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b="1" kern="1200" noProof="0" dirty="0">
              <a:solidFill>
                <a:schemeClr val="tx1"/>
              </a:solidFill>
            </a:rPr>
            <a:t>Esperienze traumatiche durante la guerra</a:t>
          </a:r>
        </a:p>
      </dsp:txBody>
      <dsp:txXfrm>
        <a:off x="5816793" y="2472280"/>
        <a:ext cx="6146973" cy="953081"/>
      </dsp:txXfrm>
    </dsp:sp>
    <dsp:sp modelId="{A1CA13CB-0D44-4FD3-8FB7-84E787E259C8}">
      <dsp:nvSpPr>
        <dsp:cNvPr id="0" name=""/>
        <dsp:cNvSpPr/>
      </dsp:nvSpPr>
      <dsp:spPr>
        <a:xfrm rot="451734">
          <a:off x="5081420" y="3835001"/>
          <a:ext cx="739462" cy="22214"/>
        </a:xfrm>
        <a:custGeom>
          <a:avLst/>
          <a:gdLst/>
          <a:ahLst/>
          <a:cxnLst/>
          <a:rect l="0" t="0" r="0" b="0"/>
          <a:pathLst>
            <a:path>
              <a:moveTo>
                <a:pt x="0" y="11107"/>
              </a:moveTo>
              <a:lnTo>
                <a:pt x="739462" y="1110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b="1" kern="1200">
            <a:solidFill>
              <a:schemeClr val="tx1"/>
            </a:solidFill>
          </a:endParaRPr>
        </a:p>
      </dsp:txBody>
      <dsp:txXfrm>
        <a:off x="5432665" y="3827622"/>
        <a:ext cx="36973" cy="36973"/>
      </dsp:txXfrm>
    </dsp:sp>
    <dsp:sp modelId="{851B4A4E-724A-477E-94EC-B35E14628FF3}">
      <dsp:nvSpPr>
        <dsp:cNvPr id="0" name=""/>
        <dsp:cNvSpPr/>
      </dsp:nvSpPr>
      <dsp:spPr>
        <a:xfrm>
          <a:off x="5817696" y="3597720"/>
          <a:ext cx="6245109" cy="5936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b="1" kern="1200" noProof="0" dirty="0">
              <a:solidFill>
                <a:schemeClr val="tx1"/>
              </a:solidFill>
            </a:rPr>
            <a:t>Stress durante la migrazione</a:t>
          </a:r>
        </a:p>
      </dsp:txBody>
      <dsp:txXfrm>
        <a:off x="5835084" y="3615108"/>
        <a:ext cx="6210333" cy="558889"/>
      </dsp:txXfrm>
    </dsp:sp>
    <dsp:sp modelId="{C9F7EEB7-77C5-474A-8C81-34FC76187994}">
      <dsp:nvSpPr>
        <dsp:cNvPr id="0" name=""/>
        <dsp:cNvSpPr/>
      </dsp:nvSpPr>
      <dsp:spPr>
        <a:xfrm rot="2973759">
          <a:off x="4898814" y="4188996"/>
          <a:ext cx="1057498" cy="22214"/>
        </a:xfrm>
        <a:custGeom>
          <a:avLst/>
          <a:gdLst/>
          <a:ahLst/>
          <a:cxnLst/>
          <a:rect l="0" t="0" r="0" b="0"/>
          <a:pathLst>
            <a:path>
              <a:moveTo>
                <a:pt x="0" y="11107"/>
              </a:moveTo>
              <a:lnTo>
                <a:pt x="1057498" y="1110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b="1" kern="1200">
            <a:solidFill>
              <a:schemeClr val="tx1"/>
            </a:solidFill>
          </a:endParaRPr>
        </a:p>
      </dsp:txBody>
      <dsp:txXfrm>
        <a:off x="5401126" y="4173666"/>
        <a:ext cx="52874" cy="52874"/>
      </dsp:txXfrm>
    </dsp:sp>
    <dsp:sp modelId="{938CFA25-5F7D-4052-BCBC-B9097B2FCBF8}">
      <dsp:nvSpPr>
        <dsp:cNvPr id="0" name=""/>
        <dsp:cNvSpPr/>
      </dsp:nvSpPr>
      <dsp:spPr>
        <a:xfrm>
          <a:off x="5770519" y="4302591"/>
          <a:ext cx="6323771" cy="59990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b="1" kern="1200" noProof="0" dirty="0">
              <a:solidFill>
                <a:schemeClr val="tx1"/>
              </a:solidFill>
            </a:rPr>
            <a:t>Disoccupazione</a:t>
          </a:r>
        </a:p>
      </dsp:txBody>
      <dsp:txXfrm>
        <a:off x="5788090" y="4320162"/>
        <a:ext cx="6288629" cy="564761"/>
      </dsp:txXfrm>
    </dsp:sp>
    <dsp:sp modelId="{0929977F-866B-41EF-BCA6-C9B0AF737BA5}">
      <dsp:nvSpPr>
        <dsp:cNvPr id="0" name=""/>
        <dsp:cNvSpPr/>
      </dsp:nvSpPr>
      <dsp:spPr>
        <a:xfrm rot="4084743">
          <a:off x="4508918" y="4638784"/>
          <a:ext cx="1837291" cy="22214"/>
        </a:xfrm>
        <a:custGeom>
          <a:avLst/>
          <a:gdLst/>
          <a:ahLst/>
          <a:cxnLst/>
          <a:rect l="0" t="0" r="0" b="0"/>
          <a:pathLst>
            <a:path>
              <a:moveTo>
                <a:pt x="0" y="11107"/>
              </a:moveTo>
              <a:lnTo>
                <a:pt x="1837291" y="1110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b="1" kern="1200">
            <a:solidFill>
              <a:schemeClr val="tx1"/>
            </a:solidFill>
          </a:endParaRPr>
        </a:p>
      </dsp:txBody>
      <dsp:txXfrm>
        <a:off x="5381631" y="4603959"/>
        <a:ext cx="91864" cy="91864"/>
      </dsp:txXfrm>
    </dsp:sp>
    <dsp:sp modelId="{F424B3F6-4AC6-4BF9-A69C-E32F7EF14EDC}">
      <dsp:nvSpPr>
        <dsp:cNvPr id="0" name=""/>
        <dsp:cNvSpPr/>
      </dsp:nvSpPr>
      <dsp:spPr>
        <a:xfrm>
          <a:off x="5770519" y="5029451"/>
          <a:ext cx="6323771" cy="9453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b="1" kern="1200" noProof="0" dirty="0">
              <a:solidFill>
                <a:schemeClr val="tx1"/>
              </a:solidFill>
            </a:rPr>
            <a:t>Percezione di mancata accettazione sociale</a:t>
          </a:r>
        </a:p>
      </dsp:txBody>
      <dsp:txXfrm>
        <a:off x="5798207" y="5057139"/>
        <a:ext cx="6268395" cy="889959"/>
      </dsp:txXfrm>
    </dsp:sp>
    <dsp:sp modelId="{6589D2F8-6778-4C3B-94BD-EC85B5EC6C5E}">
      <dsp:nvSpPr>
        <dsp:cNvPr id="0" name=""/>
        <dsp:cNvSpPr/>
      </dsp:nvSpPr>
      <dsp:spPr>
        <a:xfrm rot="4516662">
          <a:off x="4078060" y="5091755"/>
          <a:ext cx="2699006" cy="22214"/>
        </a:xfrm>
        <a:custGeom>
          <a:avLst/>
          <a:gdLst/>
          <a:ahLst/>
          <a:cxnLst/>
          <a:rect l="0" t="0" r="0" b="0"/>
          <a:pathLst>
            <a:path>
              <a:moveTo>
                <a:pt x="0" y="11107"/>
              </a:moveTo>
              <a:lnTo>
                <a:pt x="2699006" y="1110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b="1" kern="1200">
            <a:solidFill>
              <a:schemeClr val="tx1"/>
            </a:solidFill>
          </a:endParaRPr>
        </a:p>
      </dsp:txBody>
      <dsp:txXfrm>
        <a:off x="5360088" y="5035387"/>
        <a:ext cx="134950" cy="134950"/>
      </dsp:txXfrm>
    </dsp:sp>
    <dsp:sp modelId="{1E92186C-8C09-484B-AE9C-7F91D416A225}">
      <dsp:nvSpPr>
        <dsp:cNvPr id="0" name=""/>
        <dsp:cNvSpPr/>
      </dsp:nvSpPr>
      <dsp:spPr>
        <a:xfrm>
          <a:off x="5770519" y="6080482"/>
          <a:ext cx="6323771" cy="6551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b="1" kern="1200" noProof="0">
              <a:solidFill>
                <a:schemeClr val="tx1"/>
              </a:solidFill>
            </a:rPr>
            <a:t>Residenza temporanea                                               </a:t>
          </a:r>
          <a:endParaRPr lang="it-IT" sz="3200" b="1" kern="1200" noProof="0" dirty="0">
            <a:solidFill>
              <a:schemeClr val="tx1"/>
            </a:solidFill>
          </a:endParaRPr>
        </a:p>
      </dsp:txBody>
      <dsp:txXfrm>
        <a:off x="5789708" y="6099671"/>
        <a:ext cx="6285393" cy="6167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1662C5-D043-D449-85C5-34BE6E65E765}" type="datetimeFigureOut">
              <a:rPr lang="en-GB" smtClean="0"/>
              <a:t>14/06/2018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ED2CE7-A550-9746-AEAC-2EEB5FC77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9473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E9DDB-8C26-A044-AD40-980C6FD7BA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6F20B5-36D8-9B48-9998-BFB725BA86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29AC83-7F6A-024B-9C35-6C226DEB2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1DCEC-3017-5B43-B9D7-DB33D5B65290}" type="datetimeFigureOut">
              <a:rPr lang="en-US" smtClean="0"/>
              <a:t>6/14/18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874031-9732-164A-8C0E-E5DEEA4DC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6CAE56-2E51-2C4C-BC38-3F33193BD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7C4CD-1349-F748-906C-34F3CE7250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331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7E3AC-1806-004A-943A-E661E375D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3C346E-7067-5640-9EDC-EF95D1A845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C5ED9-7382-2047-8C88-213650E7A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1DCEC-3017-5B43-B9D7-DB33D5B65290}" type="datetimeFigureOut">
              <a:rPr lang="en-US" smtClean="0"/>
              <a:t>6/14/18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63F864-4D4D-614F-9568-B9771BCA6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A6BBE9-7622-BE49-A99F-F4A501857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7C4CD-1349-F748-906C-34F3CE7250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283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DA05E3-D119-4241-B01E-D74FC0B974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FD6B62-3195-D145-AF7A-8A110711E3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1F7B1A-C78D-C346-8E22-590F7CC36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1DCEC-3017-5B43-B9D7-DB33D5B65290}" type="datetimeFigureOut">
              <a:rPr lang="en-US" smtClean="0"/>
              <a:t>6/14/18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13F780-3093-AA47-9F55-127BCC141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DEC63D-D59E-5B40-BED1-399A3A1E5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7C4CD-1349-F748-906C-34F3CE7250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725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FBB63-675E-9343-89D9-79F8FBDC9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F4F486-A011-9548-80A6-425B2D1C5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AC5B50-B3ED-444C-BB1C-04C70348C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1DCEC-3017-5B43-B9D7-DB33D5B65290}" type="datetimeFigureOut">
              <a:rPr lang="en-US" smtClean="0"/>
              <a:t>6/14/18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91FCB-5E4F-084D-93D1-81E866CFD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7C5A1E-441E-024F-888A-DEC6CAF63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7C4CD-1349-F748-906C-34F3CE7250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021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77140-8A20-324D-9149-FF689D2ED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DAEF4F-0434-4C41-AB6F-B90B471643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B9C333-0267-744D-93EA-2104401F5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1DCEC-3017-5B43-B9D7-DB33D5B65290}" type="datetimeFigureOut">
              <a:rPr lang="en-US" smtClean="0"/>
              <a:t>6/14/18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718C4C-4CC5-F84D-9694-1591256E8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5BA208-7FA2-AA44-99C3-5E6DDAAC5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7C4CD-1349-F748-906C-34F3CE7250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109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0A982-B645-B54B-A3B4-D32986B50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ED2387-C1A2-9745-9294-1B845E3C77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116458-16E8-9B44-83F1-3057C4D8C0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52CDF0-B311-0449-895A-C89985179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1DCEC-3017-5B43-B9D7-DB33D5B65290}" type="datetimeFigureOut">
              <a:rPr lang="en-US" smtClean="0"/>
              <a:t>6/14/18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6FEA7A-D393-5D4A-AAC7-04175C4FB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92B3ED-B030-3547-8107-A4B432CE5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7C4CD-1349-F748-906C-34F3CE7250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231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16220-5A5C-2947-84D8-14B864115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8CBB44-3FF9-7D4C-9303-2528B38EEF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09E727-0C6E-264E-A4FD-7FA4290C44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1ABD32-55D6-D843-BDE8-7FBA0BF052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94CDC1-67BF-4940-9504-59504B1CE1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82190F-37B1-494D-9FE3-1484ED293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1DCEC-3017-5B43-B9D7-DB33D5B65290}" type="datetimeFigureOut">
              <a:rPr lang="en-US" smtClean="0"/>
              <a:t>6/14/18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84FFE7-0C53-FE46-BD1C-D0173A543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0C9080-4BB9-1C4F-AFE4-CFC379A90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7C4CD-1349-F748-906C-34F3CE7250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117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5A3CF-3957-EE48-938D-D69AF9315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9D1506-37BF-FF42-B0E8-4F8A9B180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1DCEC-3017-5B43-B9D7-DB33D5B65290}" type="datetimeFigureOut">
              <a:rPr lang="en-US" smtClean="0"/>
              <a:t>6/14/18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2DBDC9-EF53-C543-ABBA-BEAEBFA53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8FAC10-1B18-BD45-B929-AECD422F0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7C4CD-1349-F748-906C-34F3CE7250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781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09D73B-A199-4C40-88AF-DA9F33EEE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1DCEC-3017-5B43-B9D7-DB33D5B65290}" type="datetimeFigureOut">
              <a:rPr lang="en-US" smtClean="0"/>
              <a:t>6/14/18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E12334-9B66-B143-AA77-E956EE55D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4AA195-5557-6F4D-A01C-494C969D2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7C4CD-1349-F748-906C-34F3CE7250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840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1986E-2AF1-1240-9814-5A2CD0F92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E5C0F-39D5-364B-80C1-9F8000745B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4C5288-B3F3-5C49-8B78-A9E06330A6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564BF4-D726-E648-8D4A-C04C48193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1DCEC-3017-5B43-B9D7-DB33D5B65290}" type="datetimeFigureOut">
              <a:rPr lang="en-US" smtClean="0"/>
              <a:t>6/14/18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E87060-D928-4342-AEA6-C01263EEC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877FD3-67DF-6F46-9F48-3266557B3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7C4CD-1349-F748-906C-34F3CE7250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814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93782-EBDF-7842-B754-492B3564B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93A42A-566B-2B4D-80D6-524AACC4C6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343FF2-0A85-0446-886F-D666E55815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A7ECBE-28A1-0449-AD82-519ABBA33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1DCEC-3017-5B43-B9D7-DB33D5B65290}" type="datetimeFigureOut">
              <a:rPr lang="en-US" smtClean="0"/>
              <a:t>6/14/18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9213FE-912D-B741-A8ED-242AD14C0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076FA6-C775-FE41-AF24-9D688EB3A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7C4CD-1349-F748-906C-34F3CE7250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27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5AF508-5EAE-7248-8F18-2C7554518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01E45E-82BC-C84A-8653-40F60DDB8C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B71426-180F-4740-9E52-647C98F287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11DCEC-3017-5B43-B9D7-DB33D5B65290}" type="datetimeFigureOut">
              <a:rPr lang="en-US" smtClean="0"/>
              <a:t>6/14/18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81F1D-56E3-2749-BE86-36084314AB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BD17E3-4334-704E-A223-BB6F8180B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7C4CD-1349-F748-906C-34F3CE7250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658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D1994-C3DC-D246-9893-C4A28E6A44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Prevalenza, fattori di rischio e trattamento dei disturbi mentali </a:t>
            </a:r>
            <a:r>
              <a:rPr lang="it-IT"/>
              <a:t>nei profughi</a:t>
            </a:r>
            <a:endParaRPr lang="it-I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95AB59-FCF6-5940-957D-ECD1897A3B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44938"/>
            <a:ext cx="9144000" cy="1655762"/>
          </a:xfrm>
        </p:spPr>
        <p:txBody>
          <a:bodyPr>
            <a:normAutofit/>
          </a:bodyPr>
          <a:lstStyle/>
          <a:p>
            <a:r>
              <a:rPr lang="en-US" sz="3200" dirty="0"/>
              <a:t>Stefan Priebe</a:t>
            </a:r>
          </a:p>
          <a:p>
            <a:r>
              <a:rPr lang="it-IT" sz="3200" dirty="0"/>
              <a:t>Università di Londra</a:t>
            </a:r>
          </a:p>
        </p:txBody>
      </p:sp>
    </p:spTree>
    <p:extLst>
      <p:ext uri="{BB962C8B-B14F-4D97-AF65-F5344CB8AC3E}">
        <p14:creationId xmlns:p14="http://schemas.microsoft.com/office/powerpoint/2010/main" val="127160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81000"/>
            <a:ext cx="9144000" cy="609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76300"/>
            <a:ext cx="9144000" cy="508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84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D8A12-5AB8-F04B-BBA8-6E5437C67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Però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8EBD5B-626B-AA4A-8D81-BC7AB3840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3200" dirty="0"/>
              <a:t>non è il disturbo più frequente, </a:t>
            </a:r>
            <a:br>
              <a:rPr lang="it-IT" sz="3200" dirty="0"/>
            </a:br>
            <a:r>
              <a:rPr lang="it-IT" sz="3200" dirty="0"/>
              <a:t>per esempio i disturbi depressivi sono molto più frequenti</a:t>
            </a:r>
          </a:p>
          <a:p>
            <a:r>
              <a:rPr lang="it-IT" sz="3200" dirty="0"/>
              <a:t>la prognosi è favorevole nella maggior parte dei casi – con e senza trattamento</a:t>
            </a:r>
          </a:p>
          <a:p>
            <a:r>
              <a:rPr lang="it-IT" sz="3200" dirty="0"/>
              <a:t>La prognosi è peggiore per disturbi depressivi gravi</a:t>
            </a:r>
          </a:p>
          <a:p>
            <a:r>
              <a:rPr lang="it-IT" sz="3200" dirty="0"/>
              <a:t>La enfasi su Disturbo di Stress Post-Traumatico non aiuta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E75E68-1D2C-CF4C-A010-49DDDE6EDE2D}"/>
              </a:ext>
            </a:extLst>
          </p:cNvPr>
          <p:cNvSpPr txBox="1"/>
          <p:nvPr/>
        </p:nvSpPr>
        <p:spPr>
          <a:xfrm>
            <a:off x="7393186" y="6454776"/>
            <a:ext cx="4798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Priebe et al., WHO HEN synthesis report 47, 2016</a:t>
            </a:r>
          </a:p>
        </p:txBody>
      </p:sp>
    </p:spTree>
    <p:extLst>
      <p:ext uri="{BB962C8B-B14F-4D97-AF65-F5344CB8AC3E}">
        <p14:creationId xmlns:p14="http://schemas.microsoft.com/office/powerpoint/2010/main" val="420567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93876-12FB-E049-B4F5-6A26FDAE3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Prevalenza dei disturbi mentali – dopo 5 anni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BC04AB-1D8C-6648-BF2C-C5150439E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6709"/>
            <a:ext cx="10515600" cy="4351338"/>
          </a:xfrm>
        </p:spPr>
        <p:txBody>
          <a:bodyPr>
            <a:noAutofit/>
          </a:bodyPr>
          <a:lstStyle/>
          <a:p>
            <a:r>
              <a:rPr lang="it-IT" sz="3200" dirty="0"/>
              <a:t>Ancora grande variabilitá tra gli studi</a:t>
            </a:r>
            <a:br>
              <a:rPr lang="it-IT" sz="3200" dirty="0"/>
            </a:br>
            <a:r>
              <a:rPr lang="it-IT" sz="3200" dirty="0"/>
              <a:t>- depressione = 2% - 80%</a:t>
            </a:r>
            <a:br>
              <a:rPr lang="it-IT" sz="3200" dirty="0"/>
            </a:br>
            <a:r>
              <a:rPr lang="it-IT" sz="3200" dirty="0"/>
              <a:t>- disturbi d’ansia = 20% - 88%</a:t>
            </a:r>
            <a:br>
              <a:rPr lang="it-IT" sz="3200" dirty="0"/>
            </a:br>
            <a:r>
              <a:rPr lang="it-IT" sz="3200" dirty="0"/>
              <a:t>- PTSD = 4% - 88%</a:t>
            </a:r>
          </a:p>
          <a:p>
            <a:r>
              <a:rPr lang="it-IT" sz="3200" dirty="0"/>
              <a:t>In media, prevalenze più elevate che nella popolazione generale</a:t>
            </a:r>
          </a:p>
          <a:p>
            <a:r>
              <a:rPr lang="it-IT" sz="3200" dirty="0"/>
              <a:t>I migranti con disturbi mentali restano in un paese per più anni, oppure i disturbi si sviluppano dopo qualche anno?</a:t>
            </a:r>
          </a:p>
          <a:p>
            <a:r>
              <a:rPr lang="it-IT" sz="3200" dirty="0"/>
              <a:t>Associazione con integrazione sociale (lavoro, integrazione nella società)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694F7D-1450-554F-BA52-68F77C982871}"/>
              </a:ext>
            </a:extLst>
          </p:cNvPr>
          <p:cNvSpPr txBox="1"/>
          <p:nvPr/>
        </p:nvSpPr>
        <p:spPr>
          <a:xfrm>
            <a:off x="6333152" y="6488668"/>
            <a:ext cx="585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Bogic</a:t>
            </a:r>
            <a:r>
              <a:rPr lang="en-GB" dirty="0"/>
              <a:t> et al., BMC International Health &amp; Human Rights, 2015</a:t>
            </a:r>
          </a:p>
        </p:txBody>
      </p:sp>
    </p:spTree>
    <p:extLst>
      <p:ext uri="{BB962C8B-B14F-4D97-AF65-F5344CB8AC3E}">
        <p14:creationId xmlns:p14="http://schemas.microsoft.com/office/powerpoint/2010/main" val="155211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6F6BA-3C78-9741-90B6-062C8D748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Fattori di rischio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52625D-C047-A64B-B1EB-F7CF20033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it-IT" sz="3200" dirty="0"/>
              <a:t>Prima della migrazione:</a:t>
            </a:r>
            <a:br>
              <a:rPr lang="it-IT" sz="3200" dirty="0"/>
            </a:br>
            <a:r>
              <a:rPr lang="it-IT" sz="3200" dirty="0"/>
              <a:t>- sesso femminile ↑</a:t>
            </a:r>
            <a:br>
              <a:rPr lang="it-IT" sz="3200" dirty="0"/>
            </a:br>
            <a:r>
              <a:rPr lang="it-IT" sz="3200" dirty="0"/>
              <a:t>- età ↑</a:t>
            </a:r>
            <a:br>
              <a:rPr lang="it-IT" sz="3200" dirty="0"/>
            </a:br>
            <a:r>
              <a:rPr lang="it-IT" sz="3200" dirty="0"/>
              <a:t>- migliore educazione ↓</a:t>
            </a:r>
          </a:p>
          <a:p>
            <a:r>
              <a:rPr lang="it-IT" sz="3200" dirty="0"/>
              <a:t>Durante la migrazione:</a:t>
            </a:r>
            <a:br>
              <a:rPr lang="it-IT" sz="3200" dirty="0"/>
            </a:br>
            <a:r>
              <a:rPr lang="it-IT" sz="3200" dirty="0"/>
              <a:t>- più esperienze difficili ↑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662176-3161-2841-83D1-8A0A809AF50B}"/>
              </a:ext>
            </a:extLst>
          </p:cNvPr>
          <p:cNvSpPr txBox="1"/>
          <p:nvPr/>
        </p:nvSpPr>
        <p:spPr>
          <a:xfrm>
            <a:off x="7393186" y="6426200"/>
            <a:ext cx="4798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Priebe et al., WHO HEN synthesis report 47, 2016</a:t>
            </a:r>
          </a:p>
        </p:txBody>
      </p:sp>
    </p:spTree>
    <p:extLst>
      <p:ext uri="{BB962C8B-B14F-4D97-AF65-F5344CB8AC3E}">
        <p14:creationId xmlns:p14="http://schemas.microsoft.com/office/powerpoint/2010/main" val="286364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6F6BA-3C78-9741-90B6-062C8D748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Fattori di rischi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52625D-C047-A64B-B1EB-F7CF20033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it-IT" sz="3200" dirty="0"/>
              <a:t>Dopo la migrazione: </a:t>
            </a:r>
            <a:br>
              <a:rPr lang="it-IT" sz="3200" dirty="0"/>
            </a:br>
            <a:r>
              <a:rPr lang="it-IT" sz="3200" dirty="0"/>
              <a:t>- lavoro ↓</a:t>
            </a:r>
            <a:br>
              <a:rPr lang="it-IT" sz="3200" dirty="0"/>
            </a:br>
            <a:r>
              <a:rPr lang="it-IT" sz="3200" dirty="0"/>
              <a:t>- accettazione sociale ↓</a:t>
            </a:r>
            <a:br>
              <a:rPr lang="it-IT" sz="3200" dirty="0"/>
            </a:br>
            <a:r>
              <a:rPr lang="it-IT" sz="3200" dirty="0"/>
              <a:t>- vivere con un partner ↓</a:t>
            </a:r>
            <a:br>
              <a:rPr lang="it-IT" sz="3200" dirty="0"/>
            </a:br>
            <a:r>
              <a:rPr lang="it-IT" sz="3200" dirty="0"/>
              <a:t>- conoscenza della lingua del nuovo paese di residenza ↓</a:t>
            </a:r>
            <a:br>
              <a:rPr lang="it-IT" sz="3200" dirty="0"/>
            </a:br>
            <a:r>
              <a:rPr lang="it-IT" sz="3200" dirty="0"/>
              <a:t>- permessi di soggiorno temporanei (o non presenti) ↑</a:t>
            </a:r>
          </a:p>
          <a:p>
            <a:r>
              <a:rPr lang="it-IT" sz="3200" dirty="0"/>
              <a:t>Varie risorse ed opzioni per un sviluppo adattivo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B0F3F3-49A1-6F48-8CC8-6AC11A87E000}"/>
              </a:ext>
            </a:extLst>
          </p:cNvPr>
          <p:cNvSpPr txBox="1"/>
          <p:nvPr/>
        </p:nvSpPr>
        <p:spPr>
          <a:xfrm>
            <a:off x="7393186" y="6426200"/>
            <a:ext cx="4798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Priebe et al., WHO HEN synthesis report 47, 2016</a:t>
            </a:r>
          </a:p>
        </p:txBody>
      </p:sp>
    </p:spTree>
    <p:extLst>
      <p:ext uri="{BB962C8B-B14F-4D97-AF65-F5344CB8AC3E}">
        <p14:creationId xmlns:p14="http://schemas.microsoft.com/office/powerpoint/2010/main" val="9724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93876-12FB-E049-B4F5-6A26FDAE3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Profughi dopo le guerra nei paesi balcanici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BC04AB-1D8C-6648-BF2C-C5150439E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3725"/>
            <a:ext cx="10515600" cy="4351338"/>
          </a:xfrm>
        </p:spPr>
        <p:txBody>
          <a:bodyPr>
            <a:noAutofit/>
          </a:bodyPr>
          <a:lstStyle/>
          <a:p>
            <a:r>
              <a:rPr lang="it-IT" sz="3200" dirty="0"/>
              <a:t>Studio in Germania, Italia e Regno Unito</a:t>
            </a:r>
          </a:p>
          <a:p>
            <a:r>
              <a:rPr lang="it-IT" sz="3200" dirty="0"/>
              <a:t>Interviste con &gt; 250 profughi in ogni paese</a:t>
            </a:r>
          </a:p>
          <a:p>
            <a:r>
              <a:rPr lang="it-IT" sz="3200" dirty="0"/>
              <a:t>In media 7 anni dopo la ultima esperienza di conflitto armato</a:t>
            </a:r>
          </a:p>
          <a:p>
            <a:r>
              <a:rPr lang="it-IT" sz="3200" dirty="0"/>
              <a:t>Metodi identici</a:t>
            </a:r>
            <a:br>
              <a:rPr lang="it-IT" sz="3200" dirty="0"/>
            </a:br>
            <a:r>
              <a:rPr lang="it-IT" sz="3200" dirty="0"/>
              <a:t>- strumenti standardizzati</a:t>
            </a:r>
            <a:br>
              <a:rPr lang="it-IT" sz="3200" dirty="0"/>
            </a:br>
            <a:r>
              <a:rPr lang="it-IT" sz="3200" dirty="0"/>
              <a:t>- ricercatori madrelingua, qualificati e addestrati</a:t>
            </a:r>
          </a:p>
          <a:p>
            <a:endParaRPr lang="it-IT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A4ADF1-AB6A-DF45-8AFB-70536C21C319}"/>
              </a:ext>
            </a:extLst>
          </p:cNvPr>
          <p:cNvSpPr txBox="1"/>
          <p:nvPr/>
        </p:nvSpPr>
        <p:spPr>
          <a:xfrm>
            <a:off x="7614015" y="6388100"/>
            <a:ext cx="457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Bogic</a:t>
            </a:r>
            <a:r>
              <a:rPr lang="en-GB" dirty="0"/>
              <a:t> et al., British Journal of Psychiatry, 2012</a:t>
            </a:r>
          </a:p>
        </p:txBody>
      </p:sp>
    </p:spTree>
    <p:extLst>
      <p:ext uri="{BB962C8B-B14F-4D97-AF65-F5344CB8AC3E}">
        <p14:creationId xmlns:p14="http://schemas.microsoft.com/office/powerpoint/2010/main" val="85007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7234690"/>
              </p:ext>
            </p:extLst>
          </p:nvPr>
        </p:nvGraphicFramePr>
        <p:xfrm>
          <a:off x="0" y="0"/>
          <a:ext cx="12192000" cy="6818819"/>
        </p:xfrm>
        <a:graphic>
          <a:graphicData uri="http://schemas.openxmlformats.org/drawingml/2006/table">
            <a:tbl>
              <a:tblPr/>
              <a:tblGrid>
                <a:gridCol w="43971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87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87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985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988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28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2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  <a:ea typeface="Times New Roman" pitchFamily="18" charset="0"/>
                          <a:cs typeface="Arial" charset="0"/>
                        </a:rPr>
                        <a:t>Disturbo Mentale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2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  <a:ea typeface="Times New Roman" pitchFamily="18" charset="0"/>
                          <a:cs typeface="Arial" charset="0"/>
                        </a:rPr>
                        <a:t>Totale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2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  <a:cs typeface="Times New Roman" pitchFamily="18" charset="0"/>
                        </a:rPr>
                        <a:t>Germania</a:t>
                      </a:r>
                      <a:endParaRPr kumimoji="0" lang="it-IT" sz="32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83279" marR="8327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2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  <a:cs typeface="Times New Roman" pitchFamily="18" charset="0"/>
                        </a:rPr>
                        <a:t>Italia </a:t>
                      </a:r>
                      <a:endParaRPr kumimoji="0" lang="it-IT" sz="32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83279" marR="8327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2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  <a:cs typeface="Times New Roman" pitchFamily="18" charset="0"/>
                        </a:rPr>
                        <a:t>Regno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2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  <a:cs typeface="Times New Roman" pitchFamily="18" charset="0"/>
                        </a:rPr>
                        <a:t>Unito</a:t>
                      </a:r>
                      <a:endParaRPr kumimoji="0" lang="it-IT" sz="32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83279" marR="8327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5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2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pitchFamily="34" charset="0"/>
                          <a:cs typeface="Arial" charset="0"/>
                        </a:rPr>
                        <a:t>Qualsiasi disturbo</a:t>
                      </a:r>
                      <a:endParaRPr kumimoji="0" lang="it-IT" sz="32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rbe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3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2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pitchFamily="34" charset="0"/>
                          <a:ea typeface="Times New Roman" pitchFamily="18" charset="0"/>
                          <a:cs typeface="Arial" charset="0"/>
                        </a:rPr>
                        <a:t>54.9</a:t>
                      </a:r>
                      <a:endParaRPr kumimoji="0" lang="it-IT" sz="32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rbe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3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200" b="0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pitchFamily="34" charset="0"/>
                          <a:ea typeface="Times New Roman" pitchFamily="18" charset="0"/>
                          <a:cs typeface="Arial" charset="0"/>
                        </a:rPr>
                        <a:t>67.8</a:t>
                      </a:r>
                      <a:endParaRPr kumimoji="0" lang="it-IT" sz="3200" b="0" i="0" u="none" strike="noStrike" cap="none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rbe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3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200" b="0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pitchFamily="34" charset="0"/>
                          <a:ea typeface="Times New Roman" pitchFamily="18" charset="0"/>
                          <a:cs typeface="Arial" charset="0"/>
                        </a:rPr>
                        <a:t>42.1</a:t>
                      </a:r>
                      <a:endParaRPr kumimoji="0" lang="it-IT" sz="3200" b="0" i="0" u="none" strike="noStrike" cap="none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rbe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3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2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pitchFamily="34" charset="0"/>
                          <a:ea typeface="Times New Roman" pitchFamily="18" charset="0"/>
                          <a:cs typeface="Arial" charset="0"/>
                        </a:rPr>
                        <a:t>56.6</a:t>
                      </a:r>
                      <a:endParaRPr kumimoji="0" lang="it-IT" sz="32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rbe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3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93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2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pitchFamily="34" charset="0"/>
                          <a:ea typeface="Times New Roman" pitchFamily="18" charset="0"/>
                          <a:cs typeface="Arial" charset="0"/>
                        </a:rPr>
                        <a:t>Qualsiasi disturbo affettivo</a:t>
                      </a:r>
                      <a:endParaRPr kumimoji="0" lang="it-IT" sz="32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rbe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1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2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pitchFamily="34" charset="0"/>
                          <a:ea typeface="Times New Roman" pitchFamily="18" charset="0"/>
                          <a:cs typeface="Arial" charset="0"/>
                        </a:rPr>
                        <a:t>42.7</a:t>
                      </a:r>
                      <a:endParaRPr kumimoji="0" lang="it-IT" sz="32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rbe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1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2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pitchFamily="34" charset="0"/>
                          <a:ea typeface="Times New Roman" pitchFamily="18" charset="0"/>
                          <a:cs typeface="Arial" charset="0"/>
                        </a:rPr>
                        <a:t>56.3</a:t>
                      </a:r>
                      <a:endParaRPr kumimoji="0" lang="it-IT" sz="32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rbe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1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2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pitchFamily="34" charset="0"/>
                          <a:ea typeface="Times New Roman" pitchFamily="18" charset="0"/>
                          <a:cs typeface="Arial" charset="0"/>
                        </a:rPr>
                        <a:t>30.0</a:t>
                      </a:r>
                      <a:endParaRPr kumimoji="0" lang="it-IT" sz="32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rbe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1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2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pitchFamily="34" charset="0"/>
                          <a:ea typeface="Times New Roman" pitchFamily="18" charset="0"/>
                          <a:cs typeface="Arial" charset="0"/>
                        </a:rPr>
                        <a:t>44.0</a:t>
                      </a:r>
                      <a:endParaRPr kumimoji="0" lang="it-IT" sz="32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rbe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1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31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2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pitchFamily="34" charset="0"/>
                          <a:ea typeface="Times New Roman" pitchFamily="18" charset="0"/>
                          <a:cs typeface="Arial" charset="0"/>
                        </a:rPr>
                        <a:t>Depressione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3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2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pitchFamily="34" charset="0"/>
                          <a:ea typeface="Times New Roman" pitchFamily="18" charset="0"/>
                          <a:cs typeface="Arial" charset="0"/>
                        </a:rPr>
                        <a:t>34.2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3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200" b="0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pitchFamily="34" charset="0"/>
                          <a:ea typeface="Times New Roman" pitchFamily="18" charset="0"/>
                          <a:cs typeface="Arial" charset="0"/>
                        </a:rPr>
                        <a:t>36.8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3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200" b="0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pitchFamily="34" charset="0"/>
                          <a:ea typeface="Times New Roman" pitchFamily="18" charset="0"/>
                          <a:cs typeface="Arial" charset="0"/>
                        </a:rPr>
                        <a:t>25.6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3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2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pitchFamily="34" charset="0"/>
                          <a:ea typeface="Times New Roman" pitchFamily="18" charset="0"/>
                          <a:cs typeface="Arial" charset="0"/>
                        </a:rPr>
                        <a:t>40.9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3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88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2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pitchFamily="34" charset="0"/>
                          <a:ea typeface="Times New Roman" pitchFamily="18" charset="0"/>
                          <a:cs typeface="Arial" charset="0"/>
                        </a:rPr>
                        <a:t>Qualsiasi disturbo d’ansia</a:t>
                      </a:r>
                      <a:endParaRPr kumimoji="0" lang="it-IT" sz="32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rbe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1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200" b="0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pitchFamily="34" charset="0"/>
                          <a:ea typeface="Times New Roman" pitchFamily="18" charset="0"/>
                          <a:cs typeface="Arial" charset="0"/>
                        </a:rPr>
                        <a:t>43.7</a:t>
                      </a:r>
                      <a:endParaRPr kumimoji="0" lang="it-IT" sz="3200" b="0" i="0" u="none" strike="noStrike" cap="none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rbe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1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200" b="0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pitchFamily="34" charset="0"/>
                          <a:ea typeface="Times New Roman" pitchFamily="18" charset="0"/>
                          <a:cs typeface="Arial" charset="0"/>
                        </a:rPr>
                        <a:t>60.8</a:t>
                      </a:r>
                      <a:endParaRPr kumimoji="0" lang="it-IT" sz="3200" b="0" i="0" u="none" strike="noStrike" cap="none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rbe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1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200" b="0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pitchFamily="34" charset="0"/>
                          <a:ea typeface="Times New Roman" pitchFamily="18" charset="0"/>
                          <a:cs typeface="Arial" charset="0"/>
                        </a:rPr>
                        <a:t>30.3</a:t>
                      </a:r>
                      <a:endParaRPr kumimoji="0" lang="it-IT" sz="3200" b="0" i="0" u="none" strike="noStrike" cap="none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rbe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1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2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pitchFamily="34" charset="0"/>
                          <a:ea typeface="Times New Roman" pitchFamily="18" charset="0"/>
                          <a:cs typeface="Arial" charset="0"/>
                        </a:rPr>
                        <a:t>42.1</a:t>
                      </a:r>
                      <a:endParaRPr kumimoji="0" lang="it-IT" sz="32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rbe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1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12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2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pitchFamily="34" charset="0"/>
                          <a:ea typeface="Times New Roman" pitchFamily="18" charset="0"/>
                          <a:cs typeface="Arial" charset="0"/>
                        </a:rPr>
                        <a:t>PTSD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3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200" b="0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pitchFamily="34" charset="0"/>
                          <a:ea typeface="Times New Roman" pitchFamily="18" charset="0"/>
                          <a:cs typeface="Arial" charset="0"/>
                        </a:rPr>
                        <a:t>33.1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3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200" b="0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pitchFamily="34" charset="0"/>
                          <a:ea typeface="Times New Roman" pitchFamily="18" charset="0"/>
                          <a:cs typeface="Arial" charset="0"/>
                        </a:rPr>
                        <a:t>54.9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3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200" b="0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pitchFamily="34" charset="0"/>
                          <a:ea typeface="Times New Roman" pitchFamily="18" charset="0"/>
                          <a:cs typeface="Arial" charset="0"/>
                        </a:rPr>
                        <a:t>18.9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3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200" b="0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pitchFamily="34" charset="0"/>
                          <a:ea typeface="Times New Roman" pitchFamily="18" charset="0"/>
                          <a:cs typeface="Arial" charset="0"/>
                        </a:rPr>
                        <a:t>28.8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3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569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2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pitchFamily="34" charset="0"/>
                          <a:ea typeface="Times New Roman" pitchFamily="18" charset="0"/>
                          <a:cs typeface="Arial" charset="0"/>
                        </a:rPr>
                        <a:t>Tossico-dipendenza</a:t>
                      </a:r>
                      <a:endParaRPr kumimoji="0" lang="it-IT" sz="32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rbe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1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2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pitchFamily="34" charset="0"/>
                          <a:ea typeface="Times New Roman" pitchFamily="18" charset="0"/>
                          <a:cs typeface="Arial" charset="0"/>
                        </a:rPr>
                        <a:t>4.3</a:t>
                      </a:r>
                      <a:endParaRPr kumimoji="0" lang="it-IT" sz="32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rbe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1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2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pitchFamily="34" charset="0"/>
                          <a:ea typeface="Times New Roman" pitchFamily="18" charset="0"/>
                          <a:cs typeface="Arial" charset="0"/>
                        </a:rPr>
                        <a:t>11.8</a:t>
                      </a:r>
                      <a:endParaRPr kumimoji="0" lang="it-IT" sz="32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rbe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1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2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pitchFamily="34" charset="0"/>
                          <a:ea typeface="Times New Roman" pitchFamily="18" charset="0"/>
                          <a:cs typeface="Arial" charset="0"/>
                        </a:rPr>
                        <a:t>0.7</a:t>
                      </a:r>
                      <a:endParaRPr kumimoji="0" lang="it-IT" sz="32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rbe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1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2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pitchFamily="34" charset="0"/>
                          <a:ea typeface="Times New Roman" pitchFamily="18" charset="0"/>
                          <a:cs typeface="Arial" charset="0"/>
                        </a:rPr>
                        <a:t>2.0</a:t>
                      </a:r>
                      <a:endParaRPr kumimoji="0" lang="it-IT" sz="32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rbe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1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014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601945273"/>
              </p:ext>
            </p:extLst>
          </p:nvPr>
        </p:nvGraphicFramePr>
        <p:xfrm>
          <a:off x="0" y="-10633"/>
          <a:ext cx="121031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851E1B6-B698-FF40-AD61-3D28E4FE38CA}"/>
              </a:ext>
            </a:extLst>
          </p:cNvPr>
          <p:cNvSpPr txBox="1"/>
          <p:nvPr/>
        </p:nvSpPr>
        <p:spPr>
          <a:xfrm>
            <a:off x="228600" y="0"/>
            <a:ext cx="5918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/>
              <a:t>Fattori associati con prevalenza più alta</a:t>
            </a:r>
          </a:p>
        </p:txBody>
      </p:sp>
    </p:spTree>
    <p:extLst>
      <p:ext uri="{BB962C8B-B14F-4D97-AF65-F5344CB8AC3E}">
        <p14:creationId xmlns:p14="http://schemas.microsoft.com/office/powerpoint/2010/main" val="396229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893AD-0DC3-AD4C-B6E5-BF52B1724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Termini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5F7D8F-616A-AB4F-86D1-E7DFB4E78C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sz="3200" dirty="0"/>
              <a:t>Migranti</a:t>
            </a:r>
          </a:p>
          <a:p>
            <a:r>
              <a:rPr lang="it-IT" sz="3200" dirty="0"/>
              <a:t>Richiedenti asilo</a:t>
            </a:r>
          </a:p>
          <a:p>
            <a:r>
              <a:rPr lang="it-IT" sz="3200" dirty="0"/>
              <a:t>Rifugiati riconosciuti</a:t>
            </a:r>
          </a:p>
          <a:p>
            <a:r>
              <a:rPr lang="it-IT" sz="3200" dirty="0"/>
              <a:t>Profughi non-documentati, illegali, clandestini</a:t>
            </a:r>
          </a:p>
          <a:p>
            <a:r>
              <a:rPr lang="it-IT" sz="3200" dirty="0"/>
              <a:t>Apolidi</a:t>
            </a:r>
          </a:p>
          <a:p>
            <a:pPr marL="0" indent="0">
              <a:buNone/>
            </a:pPr>
            <a:endParaRPr lang="it-IT" sz="3200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5975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93876-12FB-E049-B4F5-6A26FDAE3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Però: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BC04AB-1D8C-6648-BF2C-C5150439E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3725"/>
            <a:ext cx="10515600" cy="4351338"/>
          </a:xfrm>
        </p:spPr>
        <p:txBody>
          <a:bodyPr>
            <a:noAutofit/>
          </a:bodyPr>
          <a:lstStyle/>
          <a:p>
            <a:r>
              <a:rPr lang="it-IT" sz="3200" dirty="0"/>
              <a:t>Il numeri di profughi con disturbi mentali dipende non solo dalla prevalenza dei disturbi, ma anche dal numero assoluto dei profughi (che può cambiare rapidamente)</a:t>
            </a:r>
          </a:p>
          <a:p>
            <a:r>
              <a:rPr lang="it-IT" sz="3200" dirty="0"/>
              <a:t>I fattori di rischio conosciuti non spiegano la maggior parte della variazione tra studi e gruppi di profughi</a:t>
            </a:r>
          </a:p>
          <a:p>
            <a:r>
              <a:rPr lang="it-IT" sz="3200" dirty="0"/>
              <a:t>I fattori di rischi conosciuti non bastano per una predizione a livello individuale</a:t>
            </a:r>
          </a:p>
          <a:p>
            <a:r>
              <a:rPr lang="it-IT" sz="3200" dirty="0"/>
              <a:t>Ogni nuovo gruppo di profughi ha caratteristiche diverse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A4ADF1-AB6A-DF45-8AFB-70536C21C319}"/>
              </a:ext>
            </a:extLst>
          </p:cNvPr>
          <p:cNvSpPr txBox="1"/>
          <p:nvPr/>
        </p:nvSpPr>
        <p:spPr>
          <a:xfrm>
            <a:off x="7393186" y="6426200"/>
            <a:ext cx="4798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Priebe et al., WHO HEN synthesis report 47, 2016</a:t>
            </a:r>
          </a:p>
        </p:txBody>
      </p:sp>
    </p:spTree>
    <p:extLst>
      <p:ext uri="{BB962C8B-B14F-4D97-AF65-F5344CB8AC3E}">
        <p14:creationId xmlns:p14="http://schemas.microsoft.com/office/powerpoint/2010/main" val="407586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93876-12FB-E049-B4F5-6A26FDAE3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Principi della assistenza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BC04AB-1D8C-6648-BF2C-C5150439E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Autofit/>
          </a:bodyPr>
          <a:lstStyle/>
          <a:p>
            <a:r>
              <a:rPr lang="it-IT" sz="3200" dirty="0"/>
              <a:t>Integrazione sociale </a:t>
            </a:r>
            <a:br>
              <a:rPr lang="it-IT" sz="3200" dirty="0"/>
            </a:br>
            <a:r>
              <a:rPr lang="it-IT" sz="3200" dirty="0"/>
              <a:t>- lavoro</a:t>
            </a:r>
            <a:br>
              <a:rPr lang="it-IT" sz="3200" dirty="0"/>
            </a:br>
            <a:r>
              <a:rPr lang="it-IT" sz="3200" dirty="0"/>
              <a:t>- educazione e qualificazioni</a:t>
            </a:r>
            <a:br>
              <a:rPr lang="it-IT" sz="3200" dirty="0"/>
            </a:br>
            <a:r>
              <a:rPr lang="it-IT" sz="3200" dirty="0"/>
              <a:t>- lingua</a:t>
            </a:r>
          </a:p>
          <a:p>
            <a:r>
              <a:rPr lang="it-IT" sz="3200" dirty="0"/>
              <a:t>Superare le barriere per l’accesso ai servizi</a:t>
            </a:r>
            <a:br>
              <a:rPr lang="it-IT" sz="3200" dirty="0"/>
            </a:br>
            <a:r>
              <a:rPr lang="it-IT" sz="3200" dirty="0"/>
              <a:t>- ‘outreach’</a:t>
            </a:r>
            <a:br>
              <a:rPr lang="it-IT" sz="3200" dirty="0"/>
            </a:br>
            <a:r>
              <a:rPr lang="it-IT" sz="3200" dirty="0"/>
              <a:t>- integrazione dei servizi per la salute mentale e fisica</a:t>
            </a:r>
            <a:br>
              <a:rPr lang="it-IT" sz="3200" dirty="0"/>
            </a:br>
            <a:r>
              <a:rPr lang="it-IT" sz="3200" dirty="0"/>
              <a:t>- informazione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A4ADF1-AB6A-DF45-8AFB-70536C21C319}"/>
              </a:ext>
            </a:extLst>
          </p:cNvPr>
          <p:cNvSpPr txBox="1"/>
          <p:nvPr/>
        </p:nvSpPr>
        <p:spPr>
          <a:xfrm>
            <a:off x="7393186" y="6426200"/>
            <a:ext cx="4798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Priebe et al., WHO HEN synthesis report 47, 2016</a:t>
            </a:r>
          </a:p>
        </p:txBody>
      </p:sp>
    </p:spTree>
    <p:extLst>
      <p:ext uri="{BB962C8B-B14F-4D97-AF65-F5344CB8AC3E}">
        <p14:creationId xmlns:p14="http://schemas.microsoft.com/office/powerpoint/2010/main" val="350220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93876-12FB-E049-B4F5-6A26FDAE3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Principi della assistenza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BC04AB-1D8C-6648-BF2C-C5150439E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Autofit/>
          </a:bodyPr>
          <a:lstStyle/>
          <a:p>
            <a:r>
              <a:rPr lang="it-IT" sz="3200" dirty="0"/>
              <a:t>Aiutare a stabilire un rapporto con i servizi per la salute mentale</a:t>
            </a:r>
            <a:br>
              <a:rPr lang="it-IT" sz="3200" dirty="0"/>
            </a:br>
            <a:r>
              <a:rPr lang="it-IT" sz="3200" dirty="0"/>
              <a:t>- saper orientarsi riguardo alle differenze culturali </a:t>
            </a:r>
            <a:br>
              <a:rPr lang="it-IT" sz="3200" dirty="0"/>
            </a:br>
            <a:r>
              <a:rPr lang="it-IT" sz="3200" dirty="0"/>
              <a:t>- usare interpreti qualificati</a:t>
            </a:r>
            <a:br>
              <a:rPr lang="it-IT" sz="3200" dirty="0"/>
            </a:br>
            <a:endParaRPr lang="it-IT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A4ADF1-AB6A-DF45-8AFB-70536C21C319}"/>
              </a:ext>
            </a:extLst>
          </p:cNvPr>
          <p:cNvSpPr txBox="1"/>
          <p:nvPr/>
        </p:nvSpPr>
        <p:spPr>
          <a:xfrm>
            <a:off x="7393186" y="6426200"/>
            <a:ext cx="4798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Priebe et al., WHO HEN synthesis report 47, 2016</a:t>
            </a:r>
          </a:p>
        </p:txBody>
      </p:sp>
    </p:spTree>
    <p:extLst>
      <p:ext uri="{BB962C8B-B14F-4D97-AF65-F5344CB8AC3E}">
        <p14:creationId xmlns:p14="http://schemas.microsoft.com/office/powerpoint/2010/main" val="91829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A03BCF-8AD5-514C-B1A3-C17C8418C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1" y="965200"/>
            <a:ext cx="8551194" cy="5469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87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4646B6-644F-7144-87F3-208F117AE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099" y="990600"/>
            <a:ext cx="7680145" cy="530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89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93876-12FB-E049-B4F5-6A26FDAE3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Trattamento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BC04AB-1D8C-6648-BF2C-C5150439E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3725"/>
            <a:ext cx="10515600" cy="4351338"/>
          </a:xfrm>
        </p:spPr>
        <p:txBody>
          <a:bodyPr>
            <a:noAutofit/>
          </a:bodyPr>
          <a:lstStyle/>
          <a:p>
            <a:r>
              <a:rPr lang="it-IT" sz="3200" dirty="0"/>
              <a:t>Solo per il PTSD c’è stata ricerca specifica</a:t>
            </a:r>
            <a:br>
              <a:rPr lang="it-IT" sz="3200" dirty="0"/>
            </a:br>
            <a:r>
              <a:rPr lang="it-IT" sz="3200" dirty="0"/>
              <a:t>- pochi studi</a:t>
            </a:r>
            <a:br>
              <a:rPr lang="it-IT" sz="3200" dirty="0"/>
            </a:br>
            <a:r>
              <a:rPr lang="it-IT" sz="3200" dirty="0"/>
              <a:t>- non hanno comparato trattamenti distinti</a:t>
            </a:r>
            <a:br>
              <a:rPr lang="it-IT" sz="3200" dirty="0"/>
            </a:br>
            <a:r>
              <a:rPr lang="it-IT" sz="3200" dirty="0"/>
              <a:t>- probabilmente la evidenza migliore é per la Narrative              	</a:t>
            </a:r>
            <a:r>
              <a:rPr lang="it-IT" sz="3200" dirty="0" err="1"/>
              <a:t>Exposure</a:t>
            </a:r>
            <a:r>
              <a:rPr lang="it-IT" sz="3200" dirty="0"/>
              <a:t> Therapy </a:t>
            </a:r>
            <a:br>
              <a:rPr lang="it-IT" sz="3200" dirty="0"/>
            </a:br>
            <a:r>
              <a:rPr lang="it-IT" sz="3200" dirty="0"/>
              <a:t>- effetti limitati</a:t>
            </a:r>
          </a:p>
          <a:p>
            <a:r>
              <a:rPr lang="it-IT" sz="3200" dirty="0"/>
              <a:t>Altrimenti, tutte le usuali linee di guide valgono anche per i profughi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A4ADF1-AB6A-DF45-8AFB-70536C21C319}"/>
              </a:ext>
            </a:extLst>
          </p:cNvPr>
          <p:cNvSpPr txBox="1"/>
          <p:nvPr/>
        </p:nvSpPr>
        <p:spPr>
          <a:xfrm>
            <a:off x="6389886" y="6451600"/>
            <a:ext cx="5857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Giacco</a:t>
            </a:r>
            <a:r>
              <a:rPr lang="en-GB" dirty="0"/>
              <a:t> &amp; Priebe, Epidemiology &amp; Psychiatric Sciences, 2017</a:t>
            </a:r>
          </a:p>
        </p:txBody>
      </p:sp>
    </p:spTree>
    <p:extLst>
      <p:ext uri="{BB962C8B-B14F-4D97-AF65-F5344CB8AC3E}">
        <p14:creationId xmlns:p14="http://schemas.microsoft.com/office/powerpoint/2010/main" val="138274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DD05BA-1DFA-CF45-931E-E0CCBE404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442" y="0"/>
            <a:ext cx="9423060" cy="696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12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D:\QMW\Slide 12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946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D:\QMW\Slide 17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3662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D:\QMW\Slide 14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6075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893AD-0DC3-AD4C-B6E5-BF52B1724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‘Profughi’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5F7D8F-616A-AB4F-86D1-E7DFB4E78C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189890" cy="4351338"/>
          </a:xfrm>
        </p:spPr>
        <p:txBody>
          <a:bodyPr>
            <a:normAutofit fontScale="85000" lnSpcReduction="20000"/>
          </a:bodyPr>
          <a:lstStyle/>
          <a:p>
            <a:r>
              <a:rPr lang="it-IT" sz="3800" dirty="0"/>
              <a:t>Migranti – migrazione volontaria</a:t>
            </a:r>
          </a:p>
          <a:p>
            <a:endParaRPr lang="it-IT" sz="3800" dirty="0"/>
          </a:p>
          <a:p>
            <a:r>
              <a:rPr lang="it-IT" sz="3800" b="1" dirty="0"/>
              <a:t>Richiedenti di asilo</a:t>
            </a:r>
          </a:p>
          <a:p>
            <a:r>
              <a:rPr lang="it-IT" sz="3800" b="1" dirty="0"/>
              <a:t>Rifugiati riconosciuti</a:t>
            </a:r>
          </a:p>
          <a:p>
            <a:r>
              <a:rPr lang="it-IT" sz="3800" b="1" dirty="0"/>
              <a:t>Profughi non-documentati</a:t>
            </a:r>
            <a:br>
              <a:rPr lang="it-IT" sz="3800" b="1" dirty="0"/>
            </a:br>
            <a:endParaRPr lang="it-IT" sz="3800" b="1" dirty="0"/>
          </a:p>
          <a:p>
            <a:r>
              <a:rPr lang="it-IT" sz="3800" dirty="0"/>
              <a:t>Apolidi</a:t>
            </a:r>
          </a:p>
          <a:p>
            <a:pPr marL="0" indent="0">
              <a:buNone/>
            </a:pPr>
            <a:endParaRPr lang="it-IT" sz="3500" b="1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87FD73-355F-D547-A2C6-E605999AA17F}"/>
              </a:ext>
            </a:extLst>
          </p:cNvPr>
          <p:cNvSpPr txBox="1"/>
          <p:nvPr/>
        </p:nvSpPr>
        <p:spPr>
          <a:xfrm>
            <a:off x="5784847" y="2534038"/>
            <a:ext cx="17765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/>
              <a:t>}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2F2866-3DFB-C64C-975F-7C1203997372}"/>
              </a:ext>
            </a:extLst>
          </p:cNvPr>
          <p:cNvSpPr txBox="1"/>
          <p:nvPr/>
        </p:nvSpPr>
        <p:spPr>
          <a:xfrm>
            <a:off x="6362163" y="2780259"/>
            <a:ext cx="217546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/>
              <a:t>migrazione </a:t>
            </a:r>
          </a:p>
          <a:p>
            <a:r>
              <a:rPr lang="it-IT" sz="3200" dirty="0"/>
              <a:t>involontaria</a:t>
            </a:r>
          </a:p>
        </p:txBody>
      </p:sp>
    </p:spTree>
    <p:extLst>
      <p:ext uri="{BB962C8B-B14F-4D97-AF65-F5344CB8AC3E}">
        <p14:creationId xmlns:p14="http://schemas.microsoft.com/office/powerpoint/2010/main" val="388672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919F06-FBF5-B943-9B7B-3B4B4D75F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794" y="445168"/>
            <a:ext cx="11023253" cy="618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40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93876-12FB-E049-B4F5-6A26FDAE3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Il segreto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BC04AB-1D8C-6648-BF2C-C5150439E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3725"/>
            <a:ext cx="10515600" cy="4351338"/>
          </a:xfrm>
        </p:spPr>
        <p:txBody>
          <a:bodyPr>
            <a:noAutofit/>
          </a:bodyPr>
          <a:lstStyle/>
          <a:p>
            <a:r>
              <a:rPr lang="it-IT" sz="3200" dirty="0"/>
              <a:t>Non c’è </a:t>
            </a:r>
          </a:p>
          <a:p>
            <a:r>
              <a:rPr lang="it-IT" sz="3200" dirty="0"/>
              <a:t>Una psichiatria umanistica ed efficace basta</a:t>
            </a:r>
          </a:p>
          <a:p>
            <a:r>
              <a:rPr lang="it-IT" sz="3200" dirty="0"/>
              <a:t>Abilità nel lavorare con interpreti</a:t>
            </a:r>
          </a:p>
          <a:p>
            <a:r>
              <a:rPr lang="it-IT" sz="3200" dirty="0"/>
              <a:t>Non corsi di «competenza culturale» </a:t>
            </a:r>
          </a:p>
          <a:p>
            <a:r>
              <a:rPr lang="it-IT" sz="3200" dirty="0"/>
              <a:t>Fiducia e curiosità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A4ADF1-AB6A-DF45-8AFB-70536C21C319}"/>
              </a:ext>
            </a:extLst>
          </p:cNvPr>
          <p:cNvSpPr txBox="1"/>
          <p:nvPr/>
        </p:nvSpPr>
        <p:spPr>
          <a:xfrm>
            <a:off x="6516886" y="6388100"/>
            <a:ext cx="5857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Giacco</a:t>
            </a:r>
            <a:r>
              <a:rPr lang="en-GB" dirty="0"/>
              <a:t> &amp; Priebe, Epidemiology &amp; Psychiatric Sciences, 2017</a:t>
            </a:r>
          </a:p>
        </p:txBody>
      </p:sp>
    </p:spTree>
    <p:extLst>
      <p:ext uri="{BB962C8B-B14F-4D97-AF65-F5344CB8AC3E}">
        <p14:creationId xmlns:p14="http://schemas.microsoft.com/office/powerpoint/2010/main" val="317716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93876-12FB-E049-B4F5-6A26FDAE3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Requisiti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BC04AB-1D8C-6648-BF2C-C5150439E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3725"/>
            <a:ext cx="10515600" cy="4351338"/>
          </a:xfrm>
        </p:spPr>
        <p:txBody>
          <a:bodyPr>
            <a:noAutofit/>
          </a:bodyPr>
          <a:lstStyle/>
          <a:p>
            <a:r>
              <a:rPr lang="it-IT" sz="3200" dirty="0"/>
              <a:t>Fondi</a:t>
            </a:r>
            <a:br>
              <a:rPr lang="it-IT" sz="3200" dirty="0"/>
            </a:br>
            <a:r>
              <a:rPr lang="it-IT" sz="3200" dirty="0"/>
              <a:t>- servizi ‘outreach’ </a:t>
            </a:r>
            <a:br>
              <a:rPr lang="it-IT" sz="3200" dirty="0"/>
            </a:br>
            <a:r>
              <a:rPr lang="it-IT" sz="3200" dirty="0"/>
              <a:t>- interpreti</a:t>
            </a:r>
            <a:br>
              <a:rPr lang="it-IT" sz="3200" dirty="0"/>
            </a:br>
            <a:r>
              <a:rPr lang="it-IT" sz="3200" dirty="0"/>
              <a:t>- risorse nei servizi, capacità e tempo degli operatori</a:t>
            </a:r>
          </a:p>
          <a:p>
            <a:r>
              <a:rPr lang="it-IT" sz="3200" dirty="0"/>
              <a:t>Organizzazione</a:t>
            </a:r>
            <a:br>
              <a:rPr lang="it-IT" sz="3200" dirty="0"/>
            </a:br>
            <a:r>
              <a:rPr lang="it-IT" sz="3200" dirty="0"/>
              <a:t>- coordinazione dei servizi di salute mentale e fisica </a:t>
            </a:r>
            <a:br>
              <a:rPr lang="it-IT" sz="3200" dirty="0"/>
            </a:br>
            <a:endParaRPr lang="it-IT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A4ADF1-AB6A-DF45-8AFB-70536C21C319}"/>
              </a:ext>
            </a:extLst>
          </p:cNvPr>
          <p:cNvSpPr txBox="1"/>
          <p:nvPr/>
        </p:nvSpPr>
        <p:spPr>
          <a:xfrm>
            <a:off x="6516886" y="6388100"/>
            <a:ext cx="5857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Giacco</a:t>
            </a:r>
            <a:r>
              <a:rPr lang="en-GB" dirty="0"/>
              <a:t> &amp; Priebe, Epidemiology &amp; Psychiatric Sciences, 2017</a:t>
            </a:r>
          </a:p>
        </p:txBody>
      </p:sp>
    </p:spTree>
    <p:extLst>
      <p:ext uri="{BB962C8B-B14F-4D97-AF65-F5344CB8AC3E}">
        <p14:creationId xmlns:p14="http://schemas.microsoft.com/office/powerpoint/2010/main" val="179839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93876-12FB-E049-B4F5-6A26FDAE3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Requisiti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BC04AB-1D8C-6648-BF2C-C5150439E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3725"/>
            <a:ext cx="10515600" cy="4351338"/>
          </a:xfrm>
        </p:spPr>
        <p:txBody>
          <a:bodyPr>
            <a:noAutofit/>
          </a:bodyPr>
          <a:lstStyle/>
          <a:p>
            <a:r>
              <a:rPr lang="it-IT" sz="3200" dirty="0"/>
              <a:t>Informazioni </a:t>
            </a:r>
            <a:br>
              <a:rPr lang="it-IT" sz="3200" dirty="0"/>
            </a:br>
            <a:r>
              <a:rPr lang="it-IT" sz="3200" dirty="0"/>
              <a:t>- per gli psichiatri (p.e. i diritti dei profughi per l’accesso a cure)</a:t>
            </a:r>
            <a:br>
              <a:rPr lang="it-IT" sz="3200" dirty="0"/>
            </a:br>
            <a:r>
              <a:rPr lang="it-IT" sz="3200" dirty="0"/>
              <a:t>- per i profughi (p.e. i servizi disponibili)</a:t>
            </a:r>
            <a:br>
              <a:rPr lang="it-IT" sz="3200" dirty="0"/>
            </a:br>
            <a:r>
              <a:rPr lang="it-IT" sz="3200" dirty="0"/>
              <a:t>- usando le moderne tecnologie</a:t>
            </a:r>
          </a:p>
          <a:p>
            <a:r>
              <a:rPr lang="it-IT" sz="3200" dirty="0"/>
              <a:t>Atteggiamento dello staff</a:t>
            </a:r>
            <a:br>
              <a:rPr lang="it-IT" sz="3200" dirty="0"/>
            </a:br>
            <a:r>
              <a:rPr lang="it-IT" sz="3200" dirty="0"/>
              <a:t>- fiducia attraverso esperienza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A4ADF1-AB6A-DF45-8AFB-70536C21C319}"/>
              </a:ext>
            </a:extLst>
          </p:cNvPr>
          <p:cNvSpPr txBox="1"/>
          <p:nvPr/>
        </p:nvSpPr>
        <p:spPr>
          <a:xfrm>
            <a:off x="6516886" y="6388100"/>
            <a:ext cx="5857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Giacco</a:t>
            </a:r>
            <a:r>
              <a:rPr lang="en-GB" dirty="0"/>
              <a:t> &amp; Priebe, Epidemiology &amp; Psychiatric Sciences, 2017</a:t>
            </a:r>
          </a:p>
        </p:txBody>
      </p:sp>
    </p:spTree>
    <p:extLst>
      <p:ext uri="{BB962C8B-B14F-4D97-AF65-F5344CB8AC3E}">
        <p14:creationId xmlns:p14="http://schemas.microsoft.com/office/powerpoint/2010/main" val="80823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C80C55-5026-3F43-AED6-3DF4A51E2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3900" y="1765300"/>
            <a:ext cx="4966341" cy="387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26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628CE-9B2A-A240-8DC7-3AEAA923D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Migranti – i numeri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99642B-7566-7E42-BE4E-8381B62E3A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3200" dirty="0"/>
              <a:t>In incremento - da 173 milioni nel 2000</a:t>
            </a:r>
            <a:br>
              <a:rPr lang="it-IT" sz="3200" dirty="0"/>
            </a:br>
            <a:r>
              <a:rPr lang="it-IT" sz="3200" dirty="0"/>
              <a:t>a 258 milioni nel 2017 </a:t>
            </a:r>
            <a:br>
              <a:rPr lang="it-IT" sz="3200" dirty="0"/>
            </a:br>
            <a:r>
              <a:rPr lang="it-IT" sz="3200" dirty="0"/>
              <a:t>= 0.34% della popolazione mondiale </a:t>
            </a:r>
          </a:p>
          <a:p>
            <a:r>
              <a:rPr lang="it-IT" sz="3200" dirty="0"/>
              <a:t>In Europa 85 milioni </a:t>
            </a:r>
            <a:br>
              <a:rPr lang="it-IT" sz="3200" dirty="0"/>
            </a:br>
            <a:r>
              <a:rPr lang="it-IT" sz="3200" dirty="0"/>
              <a:t>= 10% della popolazione </a:t>
            </a:r>
          </a:p>
          <a:p>
            <a:r>
              <a:rPr lang="it-IT" sz="3200" dirty="0"/>
              <a:t>Ca. 10% dei migranti sono profughi</a:t>
            </a:r>
            <a:endParaRPr lang="it-IT" dirty="0"/>
          </a:p>
          <a:p>
            <a:endParaRPr lang="it-IT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5B66A4-175C-A346-82A2-84BADF07F9A8}"/>
              </a:ext>
            </a:extLst>
          </p:cNvPr>
          <p:cNvSpPr txBox="1"/>
          <p:nvPr/>
        </p:nvSpPr>
        <p:spPr>
          <a:xfrm>
            <a:off x="9004300" y="6488668"/>
            <a:ext cx="3076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United Nations database, 2018</a:t>
            </a:r>
          </a:p>
        </p:txBody>
      </p:sp>
    </p:spTree>
    <p:extLst>
      <p:ext uri="{BB962C8B-B14F-4D97-AF65-F5344CB8AC3E}">
        <p14:creationId xmlns:p14="http://schemas.microsoft.com/office/powerpoint/2010/main" val="53768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628CE-9B2A-A240-8DC7-3AEAA923D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Profughi – i numeri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99642B-7566-7E42-BE4E-8381B62E3A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3200" dirty="0"/>
              <a:t>26 milioni nel mondo, di cui 80% in Asia e Africa</a:t>
            </a:r>
          </a:p>
          <a:p>
            <a:r>
              <a:rPr lang="it-IT" sz="3200" dirty="0"/>
              <a:t>13% dei profughi del mondo sono in Europa</a:t>
            </a:r>
          </a:p>
          <a:p>
            <a:r>
              <a:rPr lang="it-IT" sz="3200" dirty="0"/>
              <a:t>3,4 milioni </a:t>
            </a:r>
            <a:br>
              <a:rPr lang="it-IT" sz="3200" dirty="0"/>
            </a:br>
            <a:r>
              <a:rPr lang="it-IT" sz="3200" dirty="0"/>
              <a:t>= 0,47% della popolazione totale</a:t>
            </a:r>
          </a:p>
          <a:p>
            <a:r>
              <a:rPr lang="it-IT" sz="3200" dirty="0"/>
              <a:t>Paesi con i maggiori numeri dei richiedenti asilo </a:t>
            </a:r>
            <a:br>
              <a:rPr lang="it-IT" sz="3200" dirty="0"/>
            </a:br>
            <a:r>
              <a:rPr lang="it-IT" sz="3200" dirty="0"/>
              <a:t>nel mondo (2016):</a:t>
            </a:r>
            <a:br>
              <a:rPr lang="it-IT" sz="3200" dirty="0"/>
            </a:br>
            <a:r>
              <a:rPr lang="it-IT" sz="3200" dirty="0"/>
              <a:t>Germania, Ungheria, Stati Uniti, Turchia, Austria, Italia</a:t>
            </a:r>
          </a:p>
          <a:p>
            <a:endParaRPr lang="it-IT" dirty="0"/>
          </a:p>
          <a:p>
            <a:endParaRPr lang="it-IT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0D75C4-DD47-DA4F-B78D-D69C718B944E}"/>
              </a:ext>
            </a:extLst>
          </p:cNvPr>
          <p:cNvSpPr txBox="1"/>
          <p:nvPr/>
        </p:nvSpPr>
        <p:spPr>
          <a:xfrm>
            <a:off x="9840715" y="6488668"/>
            <a:ext cx="235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UNDESA, UNHCR, 2018</a:t>
            </a:r>
          </a:p>
        </p:txBody>
      </p:sp>
    </p:spTree>
    <p:extLst>
      <p:ext uri="{BB962C8B-B14F-4D97-AF65-F5344CB8AC3E}">
        <p14:creationId xmlns:p14="http://schemas.microsoft.com/office/powerpoint/2010/main" val="72477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628CE-9B2A-A240-8DC7-3AEAA923D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Profughi in Europa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99642B-7566-7E42-BE4E-8381B62E3A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3200" dirty="0"/>
              <a:t>2015 &gt; un milione</a:t>
            </a:r>
          </a:p>
          <a:p>
            <a:r>
              <a:rPr lang="it-IT" sz="3200" dirty="0"/>
              <a:t>2016 = 388.000</a:t>
            </a:r>
          </a:p>
          <a:p>
            <a:r>
              <a:rPr lang="it-IT" sz="3200" dirty="0"/>
              <a:t>2017 = 187.000</a:t>
            </a:r>
          </a:p>
          <a:p>
            <a:r>
              <a:rPr lang="it-IT" sz="3200" dirty="0"/>
              <a:t>Paesi di origine (2017): </a:t>
            </a:r>
            <a:br>
              <a:rPr lang="it-IT" sz="3200" dirty="0"/>
            </a:br>
            <a:r>
              <a:rPr lang="it-IT" sz="3200" dirty="0"/>
              <a:t>Syria, Afghanistan, Nigeria, Iraq</a:t>
            </a:r>
          </a:p>
          <a:p>
            <a:r>
              <a:rPr lang="it-IT" sz="3200" dirty="0"/>
              <a:t>In Italia (2017):</a:t>
            </a:r>
            <a:br>
              <a:rPr lang="it-IT" sz="3200" dirty="0"/>
            </a:br>
            <a:r>
              <a:rPr lang="it-IT" sz="3200" dirty="0"/>
              <a:t>Nigeria, Guinea, Costa d’Avorio, Bangladesh, Eritrea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122B40-A7B6-0141-A7BE-D97175256E13}"/>
              </a:ext>
            </a:extLst>
          </p:cNvPr>
          <p:cNvSpPr txBox="1"/>
          <p:nvPr/>
        </p:nvSpPr>
        <p:spPr>
          <a:xfrm>
            <a:off x="10627479" y="6488668"/>
            <a:ext cx="1452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UNHCR, 2018</a:t>
            </a:r>
          </a:p>
        </p:txBody>
      </p:sp>
    </p:spTree>
    <p:extLst>
      <p:ext uri="{BB962C8B-B14F-4D97-AF65-F5344CB8AC3E}">
        <p14:creationId xmlns:p14="http://schemas.microsoft.com/office/powerpoint/2010/main" val="116554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023" y="365125"/>
            <a:ext cx="11100986" cy="1325563"/>
          </a:xfrm>
        </p:spPr>
        <p:txBody>
          <a:bodyPr/>
          <a:lstStyle/>
          <a:p>
            <a:r>
              <a:rPr lang="it-IT" dirty="0"/>
              <a:t>Prevalenza dei disturbi mentali – dopo l’arrivo (I)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it-IT" sz="3200" dirty="0"/>
              <a:t>Grande variabilitá tra diversi studi</a:t>
            </a:r>
            <a:br>
              <a:rPr lang="it-IT" sz="3200" dirty="0"/>
            </a:br>
            <a:r>
              <a:rPr lang="it-IT" sz="3200" dirty="0"/>
              <a:t>- depressione = 5% - 44%</a:t>
            </a:r>
            <a:br>
              <a:rPr lang="it-IT" sz="3200" dirty="0"/>
            </a:br>
            <a:r>
              <a:rPr lang="it-IT" sz="3200" dirty="0"/>
              <a:t>- disturbi d’ansia = 4% - 40%</a:t>
            </a:r>
            <a:br>
              <a:rPr lang="it-IT" sz="3200" dirty="0"/>
            </a:br>
            <a:r>
              <a:rPr lang="it-IT" sz="3200" dirty="0"/>
              <a:t>- psicosi = pochi studi</a:t>
            </a:r>
          </a:p>
          <a:p>
            <a:r>
              <a:rPr lang="it-IT" sz="3200" dirty="0"/>
              <a:t>La variabilitá può riflettere differenze reali:</a:t>
            </a:r>
            <a:br>
              <a:rPr lang="it-IT" sz="3200" dirty="0"/>
            </a:br>
            <a:r>
              <a:rPr lang="it-IT" sz="3200" dirty="0"/>
              <a:t>- sesso, età, cultura, educazione e qualificazioni</a:t>
            </a:r>
            <a:br>
              <a:rPr lang="it-IT" sz="3200" dirty="0"/>
            </a:br>
            <a:r>
              <a:rPr lang="it-IT" sz="3200" dirty="0"/>
              <a:t>- selezione nel paese di origine</a:t>
            </a:r>
            <a:br>
              <a:rPr lang="it-IT" sz="3200" dirty="0"/>
            </a:br>
            <a:r>
              <a:rPr lang="it-IT" sz="3200" dirty="0"/>
              <a:t>- esperienze prima, durante e dopo la migrazione</a:t>
            </a:r>
            <a:br>
              <a:rPr lang="it-IT" sz="3200" dirty="0"/>
            </a:br>
            <a:r>
              <a:rPr lang="it-IT" sz="3200" dirty="0"/>
              <a:t>- situazione sociale nel nuovo paese di residenza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56C982-FC2A-D449-8647-ED8AD817A3A0}"/>
              </a:ext>
            </a:extLst>
          </p:cNvPr>
          <p:cNvSpPr txBox="1"/>
          <p:nvPr/>
        </p:nvSpPr>
        <p:spPr>
          <a:xfrm>
            <a:off x="8950527" y="6488668"/>
            <a:ext cx="3293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Close et al., Global Health, 2016</a:t>
            </a:r>
          </a:p>
        </p:txBody>
      </p:sp>
    </p:spTree>
    <p:extLst>
      <p:ext uri="{BB962C8B-B14F-4D97-AF65-F5344CB8AC3E}">
        <p14:creationId xmlns:p14="http://schemas.microsoft.com/office/powerpoint/2010/main" val="184822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839" y="365125"/>
            <a:ext cx="11374453" cy="1325563"/>
          </a:xfrm>
        </p:spPr>
        <p:txBody>
          <a:bodyPr/>
          <a:lstStyle/>
          <a:p>
            <a:r>
              <a:rPr lang="it-IT" dirty="0"/>
              <a:t>Prevalenza dei disturbi mentali – dopo l’arrivo (II)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it-IT" sz="3200" dirty="0"/>
              <a:t>La variabilitá può riflettere differenze metodologiche:</a:t>
            </a:r>
            <a:br>
              <a:rPr lang="it-IT" sz="3200" dirty="0"/>
            </a:br>
            <a:r>
              <a:rPr lang="it-IT" sz="3200" dirty="0"/>
              <a:t>- selezione del campione</a:t>
            </a:r>
            <a:br>
              <a:rPr lang="it-IT" sz="3200" dirty="0"/>
            </a:br>
            <a:r>
              <a:rPr lang="it-IT" sz="3200" dirty="0"/>
              <a:t>- strumenti standardizzati e adeguati</a:t>
            </a:r>
            <a:br>
              <a:rPr lang="it-IT" sz="3200" dirty="0"/>
            </a:br>
            <a:r>
              <a:rPr lang="it-IT" sz="3200" dirty="0"/>
              <a:t>- intervistatori madrelingua</a:t>
            </a:r>
          </a:p>
          <a:p>
            <a:r>
              <a:rPr lang="it-IT" sz="3200" dirty="0"/>
              <a:t>Generalmente:</a:t>
            </a:r>
            <a:br>
              <a:rPr lang="it-IT" sz="3200" dirty="0"/>
            </a:br>
            <a:r>
              <a:rPr lang="it-IT" sz="3200" dirty="0"/>
              <a:t>migliori le metodologie, più basse le prevalenze identificate!</a:t>
            </a:r>
          </a:p>
          <a:p>
            <a:r>
              <a:rPr lang="it-IT" sz="3200" dirty="0"/>
              <a:t>Non c’è evidenza per una prevalenza dei disturbi mentali piú elevata che nella popolazione generale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DDAE80-A665-C34B-BC6F-BE9F226D5B61}"/>
              </a:ext>
            </a:extLst>
          </p:cNvPr>
          <p:cNvSpPr txBox="1"/>
          <p:nvPr/>
        </p:nvSpPr>
        <p:spPr>
          <a:xfrm>
            <a:off x="7393186" y="6483352"/>
            <a:ext cx="4798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Priebe et al., WHO HEN synthesis report 47, 2016</a:t>
            </a:r>
          </a:p>
        </p:txBody>
      </p:sp>
    </p:spTree>
    <p:extLst>
      <p:ext uri="{BB962C8B-B14F-4D97-AF65-F5344CB8AC3E}">
        <p14:creationId xmlns:p14="http://schemas.microsoft.com/office/powerpoint/2010/main" val="97212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D8A12-5AB8-F04B-BBA8-6E5437C67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Disturbi da Stress Post-Traumatico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8EBD5B-626B-AA4A-8D81-BC7AB3840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3200" dirty="0"/>
              <a:t>La unica diagnosi con una prevalenza più alta nei profughi che nella popolazione generale</a:t>
            </a:r>
          </a:p>
          <a:p>
            <a:r>
              <a:rPr lang="it-IT" sz="3200" dirty="0"/>
              <a:t>In media circa del 9%</a:t>
            </a:r>
          </a:p>
          <a:p>
            <a:r>
              <a:rPr lang="it-IT" sz="3200" dirty="0"/>
              <a:t>Domina la discussione nelle medie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E75E68-1D2C-CF4C-A010-49DDDE6EDE2D}"/>
              </a:ext>
            </a:extLst>
          </p:cNvPr>
          <p:cNvSpPr txBox="1"/>
          <p:nvPr/>
        </p:nvSpPr>
        <p:spPr>
          <a:xfrm>
            <a:off x="7393186" y="6454776"/>
            <a:ext cx="4798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Priebe et al., WHO HEN synthesis report 47, 2016</a:t>
            </a:r>
          </a:p>
        </p:txBody>
      </p:sp>
    </p:spTree>
    <p:extLst>
      <p:ext uri="{BB962C8B-B14F-4D97-AF65-F5344CB8AC3E}">
        <p14:creationId xmlns:p14="http://schemas.microsoft.com/office/powerpoint/2010/main" val="166013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1461</TotalTime>
  <Words>630</Words>
  <Application>Microsoft Macintosh PowerPoint</Application>
  <PresentationFormat>Widescreen</PresentationFormat>
  <Paragraphs>161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Calibri</vt:lpstr>
      <vt:lpstr>Calibri Light</vt:lpstr>
      <vt:lpstr>Corbel</vt:lpstr>
      <vt:lpstr>Times New Roman</vt:lpstr>
      <vt:lpstr>Office Theme</vt:lpstr>
      <vt:lpstr>Prevalenza, fattori di rischio e trattamento dei disturbi mentali nei profughi</vt:lpstr>
      <vt:lpstr>Termini</vt:lpstr>
      <vt:lpstr>‘Profughi’</vt:lpstr>
      <vt:lpstr>Migranti – i numeri</vt:lpstr>
      <vt:lpstr>Profughi – i numeri</vt:lpstr>
      <vt:lpstr>Profughi in Europa</vt:lpstr>
      <vt:lpstr>Prevalenza dei disturbi mentali – dopo l’arrivo (I)</vt:lpstr>
      <vt:lpstr>Prevalenza dei disturbi mentali – dopo l’arrivo (II)</vt:lpstr>
      <vt:lpstr>Disturbi da Stress Post-Traumatico</vt:lpstr>
      <vt:lpstr>PowerPoint Presentation</vt:lpstr>
      <vt:lpstr>PowerPoint Presentation</vt:lpstr>
      <vt:lpstr>PowerPoint Presentation</vt:lpstr>
      <vt:lpstr>Però</vt:lpstr>
      <vt:lpstr>Prevalenza dei disturbi mentali – dopo 5 anni</vt:lpstr>
      <vt:lpstr>Fattori di rischio (I)</vt:lpstr>
      <vt:lpstr>Fattori di rischi (II)</vt:lpstr>
      <vt:lpstr>Profughi dopo le guerra nei paesi balcanici</vt:lpstr>
      <vt:lpstr>PowerPoint Presentation</vt:lpstr>
      <vt:lpstr>PowerPoint Presentation</vt:lpstr>
      <vt:lpstr>Però:</vt:lpstr>
      <vt:lpstr>Principi della assistenza (I)</vt:lpstr>
      <vt:lpstr>Principi della assistenza (II)</vt:lpstr>
      <vt:lpstr>PowerPoint Presentation</vt:lpstr>
      <vt:lpstr>PowerPoint Presentation</vt:lpstr>
      <vt:lpstr>Trattamento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Il segreto </vt:lpstr>
      <vt:lpstr>Requisiti (I)</vt:lpstr>
      <vt:lpstr>Requisiti (II)</vt:lpstr>
      <vt:lpstr>PowerPoint Presentation</vt:lpstr>
    </vt:vector>
  </TitlesOfParts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Prevalenza, fattori di riesco e trattamento di disturbi mentali in rifugiati</dc:title>
  <dc:creator>Microsoft Office User</dc:creator>
  <cp:lastModifiedBy>Microsoft Office User</cp:lastModifiedBy>
  <cp:revision>81</cp:revision>
  <dcterms:created xsi:type="dcterms:W3CDTF">2018-05-31T14:37:32Z</dcterms:created>
  <dcterms:modified xsi:type="dcterms:W3CDTF">2018-06-14T22:04:04Z</dcterms:modified>
</cp:coreProperties>
</file>