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5"/>
  </p:notesMasterIdLst>
  <p:sldIdLst>
    <p:sldId id="759" r:id="rId2"/>
    <p:sldId id="836" r:id="rId3"/>
    <p:sldId id="290" r:id="rId4"/>
    <p:sldId id="286" r:id="rId5"/>
    <p:sldId id="810" r:id="rId6"/>
    <p:sldId id="288" r:id="rId7"/>
    <p:sldId id="862" r:id="rId8"/>
    <p:sldId id="287" r:id="rId9"/>
    <p:sldId id="257" r:id="rId10"/>
    <p:sldId id="849" r:id="rId11"/>
    <p:sldId id="850" r:id="rId12"/>
    <p:sldId id="851" r:id="rId13"/>
    <p:sldId id="289" r:id="rId14"/>
    <p:sldId id="301" r:id="rId15"/>
    <p:sldId id="300" r:id="rId16"/>
    <p:sldId id="304" r:id="rId17"/>
    <p:sldId id="299" r:id="rId18"/>
    <p:sldId id="852" r:id="rId19"/>
    <p:sldId id="291" r:id="rId20"/>
    <p:sldId id="305" r:id="rId21"/>
    <p:sldId id="857" r:id="rId22"/>
    <p:sldId id="772" r:id="rId23"/>
    <p:sldId id="773" r:id="rId24"/>
    <p:sldId id="774" r:id="rId25"/>
    <p:sldId id="775" r:id="rId26"/>
    <p:sldId id="776" r:id="rId27"/>
    <p:sldId id="777" r:id="rId28"/>
    <p:sldId id="778" r:id="rId29"/>
    <p:sldId id="779" r:id="rId30"/>
    <p:sldId id="780" r:id="rId31"/>
    <p:sldId id="781" r:id="rId32"/>
    <p:sldId id="782" r:id="rId33"/>
    <p:sldId id="783" r:id="rId34"/>
    <p:sldId id="784" r:id="rId35"/>
    <p:sldId id="813" r:id="rId36"/>
    <p:sldId id="812" r:id="rId37"/>
    <p:sldId id="858" r:id="rId38"/>
    <p:sldId id="820" r:id="rId39"/>
    <p:sldId id="321" r:id="rId40"/>
    <p:sldId id="745" r:id="rId41"/>
    <p:sldId id="746" r:id="rId42"/>
    <p:sldId id="758" r:id="rId43"/>
    <p:sldId id="351" r:id="rId44"/>
    <p:sldId id="560" r:id="rId45"/>
    <p:sldId id="747" r:id="rId46"/>
    <p:sldId id="853" r:id="rId47"/>
    <p:sldId id="558" r:id="rId48"/>
    <p:sldId id="750" r:id="rId49"/>
    <p:sldId id="263" r:id="rId50"/>
    <p:sldId id="748" r:id="rId51"/>
    <p:sldId id="854" r:id="rId52"/>
    <p:sldId id="753" r:id="rId53"/>
    <p:sldId id="706" r:id="rId54"/>
    <p:sldId id="767" r:id="rId55"/>
    <p:sldId id="726" r:id="rId56"/>
    <p:sldId id="792" r:id="rId57"/>
    <p:sldId id="859" r:id="rId58"/>
    <p:sldId id="840" r:id="rId59"/>
    <p:sldId id="863" r:id="rId60"/>
    <p:sldId id="860" r:id="rId61"/>
    <p:sldId id="861" r:id="rId62"/>
    <p:sldId id="838" r:id="rId63"/>
    <p:sldId id="84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93"/>
    <a:srgbClr val="FEAA9C"/>
    <a:srgbClr val="03D7ED"/>
    <a:srgbClr val="FF99CC"/>
    <a:srgbClr val="82F2FE"/>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6" autoAdjust="0"/>
    <p:restoredTop sz="94660"/>
  </p:normalViewPr>
  <p:slideViewPr>
    <p:cSldViewPr snapToGrid="0">
      <p:cViewPr varScale="1">
        <p:scale>
          <a:sx n="112" d="100"/>
          <a:sy n="112" d="100"/>
        </p:scale>
        <p:origin x="1254" y="96"/>
      </p:cViewPr>
      <p:guideLst/>
    </p:cSldViewPr>
  </p:slideViewPr>
  <p:notesTextViewPr>
    <p:cViewPr>
      <p:scale>
        <a:sx n="1" d="1"/>
        <a:sy n="1" d="1"/>
      </p:scale>
      <p:origin x="0" y="0"/>
    </p:cViewPr>
  </p:notesTextViewPr>
  <p:sorterViewPr>
    <p:cViewPr>
      <p:scale>
        <a:sx n="74" d="100"/>
        <a:sy n="74" d="100"/>
      </p:scale>
      <p:origin x="0" y="-66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7B1B3-B407-4449-9789-C279A6914728}" type="datetimeFigureOut">
              <a:rPr lang="en-GB" smtClean="0"/>
              <a:t>15/01/2021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1359B-8F8A-4302-B69F-938C72E82299}" type="slidenum">
              <a:rPr lang="en-GB" smtClean="0"/>
              <a:t>‹#›</a:t>
            </a:fld>
            <a:endParaRPr lang="en-GB"/>
          </a:p>
        </p:txBody>
      </p:sp>
    </p:spTree>
    <p:extLst>
      <p:ext uri="{BB962C8B-B14F-4D97-AF65-F5344CB8AC3E}">
        <p14:creationId xmlns:p14="http://schemas.microsoft.com/office/powerpoint/2010/main" val="330258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8C717185-C59D-410C-9901-2A13F35D4223}" type="slidenum">
              <a:rPr lang="en-GB" smtClean="0"/>
              <a:t>43</a:t>
            </a:fld>
            <a:endParaRPr lang="en-GB"/>
          </a:p>
        </p:txBody>
      </p:sp>
    </p:spTree>
    <p:extLst>
      <p:ext uri="{BB962C8B-B14F-4D97-AF65-F5344CB8AC3E}">
        <p14:creationId xmlns:p14="http://schemas.microsoft.com/office/powerpoint/2010/main" val="97953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Arial Nova Light" panose="020B03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2B6F88-83A2-44E2-9441-DB3638BA750A}"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41617567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2B6F88-83A2-44E2-9441-DB3638BA750A}"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129951377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2B6F88-83A2-44E2-9441-DB3638BA750A}"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50748454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20022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3584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2B6F88-83A2-44E2-9441-DB3638BA750A}"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354795262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2B6F88-83A2-44E2-9441-DB3638BA750A}" type="datetimeFigureOut">
              <a:rPr lang="en-GB" smtClean="0"/>
              <a:t>15/01/2021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19813512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2B6F88-83A2-44E2-9441-DB3638BA750A}"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173926991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2B6F88-83A2-44E2-9441-DB3638BA750A}" type="datetimeFigureOut">
              <a:rPr lang="en-GB" smtClean="0"/>
              <a:t>15/01/2021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269374018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2B6F88-83A2-44E2-9441-DB3638BA750A}" type="datetimeFigureOut">
              <a:rPr lang="en-GB" smtClean="0"/>
              <a:t>15/01/2021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403777607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B6F88-83A2-44E2-9441-DB3638BA750A}" type="datetimeFigureOut">
              <a:rPr lang="en-GB" smtClean="0"/>
              <a:t>15/01/2021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56142326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B6F88-83A2-44E2-9441-DB3638BA750A}"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15593568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B6F88-83A2-44E2-9441-DB3638BA750A}" type="datetimeFigureOut">
              <a:rPr lang="en-GB" smtClean="0"/>
              <a:t>15/01/2021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021B45-2B83-43C3-96FC-83C8BC48A0AC}" type="slidenum">
              <a:rPr lang="en-GB" smtClean="0"/>
              <a:t>‹#›</a:t>
            </a:fld>
            <a:endParaRPr lang="en-GB"/>
          </a:p>
        </p:txBody>
      </p:sp>
    </p:spTree>
    <p:extLst>
      <p:ext uri="{BB962C8B-B14F-4D97-AF65-F5344CB8AC3E}">
        <p14:creationId xmlns:p14="http://schemas.microsoft.com/office/powerpoint/2010/main" val="279605017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B6F88-83A2-44E2-9441-DB3638BA750A}" type="datetimeFigureOut">
              <a:rPr lang="en-GB" smtClean="0"/>
              <a:t>15/01/2021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21B45-2B83-43C3-96FC-83C8BC48A0AC}" type="slidenum">
              <a:rPr lang="en-GB" smtClean="0"/>
              <a:t>‹#›</a:t>
            </a:fld>
            <a:endParaRPr lang="en-GB"/>
          </a:p>
        </p:txBody>
      </p:sp>
    </p:spTree>
    <p:extLst>
      <p:ext uri="{BB962C8B-B14F-4D97-AF65-F5344CB8AC3E}">
        <p14:creationId xmlns:p14="http://schemas.microsoft.com/office/powerpoint/2010/main" val="325554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slow">
    <p:fade/>
  </p:transition>
  <p:txStyles>
    <p:titleStyle>
      <a:lvl1pPr algn="l" defTabSz="914400" rtl="0" eaLnBrk="1" latinLnBrk="0" hangingPunct="1">
        <a:lnSpc>
          <a:spcPct val="90000"/>
        </a:lnSpc>
        <a:spcBef>
          <a:spcPct val="0"/>
        </a:spcBef>
        <a:buNone/>
        <a:defRPr sz="4400" kern="1200">
          <a:solidFill>
            <a:schemeClr val="bg1"/>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20000"/>
              <a:lumOff val="80000"/>
            </a:schemeClr>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40000"/>
              <a:lumOff val="60000"/>
            </a:schemeClr>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40000"/>
              <a:lumOff val="60000"/>
            </a:schemeClr>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00"/>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nablingtownslough.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Natasha.Berthollier@berkshire.nhs.uk"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enablingtownslough.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rexhaigh@berkshire.nhs.uk"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iTnIlE-OQHU?feature=oembed"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2F7466F6-19AD-4369-A99E-D5484F4DFCD6}"/>
              </a:ext>
            </a:extLst>
          </p:cNvPr>
          <p:cNvSpPr txBox="1">
            <a:spLocks/>
          </p:cNvSpPr>
          <p:nvPr/>
        </p:nvSpPr>
        <p:spPr>
          <a:xfrm>
            <a:off x="1816516" y="236107"/>
            <a:ext cx="5319222" cy="315911"/>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Arial Nova Light" panose="020B0304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prstClr val="black">
                  <a:lumMod val="50000"/>
                  <a:lumOff val="50000"/>
                </a:prstClr>
              </a:solidFill>
              <a:effectLst/>
              <a:uLnTx/>
              <a:uFillTx/>
              <a:latin typeface="Arial Nova Light" panose="020B0304020202020204" pitchFamily="34" charset="0"/>
              <a:ea typeface="+mj-ea"/>
              <a:cs typeface="+mj-cs"/>
            </a:endParaRPr>
          </a:p>
        </p:txBody>
      </p:sp>
      <p:sp>
        <p:nvSpPr>
          <p:cNvPr id="2" name="Rectangle 1"/>
          <p:cNvSpPr/>
          <p:nvPr/>
        </p:nvSpPr>
        <p:spPr>
          <a:xfrm>
            <a:off x="145754" y="2890424"/>
            <a:ext cx="4899411" cy="707886"/>
          </a:xfrm>
          <a:prstGeom prst="rect">
            <a:avLst/>
          </a:prstGeom>
        </p:spPr>
        <p:txBody>
          <a:bodyPr wrap="square">
            <a:spAutoFit/>
          </a:bodyPr>
          <a:lstStyle/>
          <a:p>
            <a:pPr algn="r"/>
            <a:r>
              <a:rPr lang="en-GB" sz="4000" dirty="0">
                <a:solidFill>
                  <a:schemeClr val="bg1"/>
                </a:solidFill>
              </a:rPr>
              <a:t>Enabling Town Slough</a:t>
            </a:r>
          </a:p>
        </p:txBody>
      </p:sp>
      <p:sp>
        <p:nvSpPr>
          <p:cNvPr id="6" name="TextBox 5"/>
          <p:cNvSpPr txBox="1"/>
          <p:nvPr/>
        </p:nvSpPr>
        <p:spPr>
          <a:xfrm>
            <a:off x="5443839" y="2998145"/>
            <a:ext cx="2100262" cy="1200329"/>
          </a:xfrm>
          <a:prstGeom prst="rect">
            <a:avLst/>
          </a:prstGeom>
          <a:noFill/>
        </p:spPr>
        <p:txBody>
          <a:bodyPr wrap="square" rtlCol="0">
            <a:spAutoFit/>
          </a:bodyPr>
          <a:lstStyle/>
          <a:p>
            <a:r>
              <a:rPr lang="en-GB" dirty="0">
                <a:solidFill>
                  <a:schemeClr val="accent1">
                    <a:lumMod val="40000"/>
                    <a:lumOff val="60000"/>
                  </a:schemeClr>
                </a:solidFill>
              </a:rPr>
              <a:t>Presentation:</a:t>
            </a:r>
          </a:p>
          <a:p>
            <a:r>
              <a:rPr lang="en-GB" dirty="0">
                <a:solidFill>
                  <a:schemeClr val="accent1">
                    <a:lumMod val="40000"/>
                    <a:lumOff val="60000"/>
                  </a:schemeClr>
                </a:solidFill>
              </a:rPr>
              <a:t>Geoff Dennis</a:t>
            </a:r>
          </a:p>
          <a:p>
            <a:r>
              <a:rPr lang="en-GB" dirty="0">
                <a:solidFill>
                  <a:schemeClr val="accent1">
                    <a:lumMod val="40000"/>
                    <a:lumOff val="60000"/>
                  </a:schemeClr>
                </a:solidFill>
              </a:rPr>
              <a:t>Natasha Berthollier</a:t>
            </a:r>
          </a:p>
          <a:p>
            <a:r>
              <a:rPr lang="en-GB" dirty="0">
                <a:solidFill>
                  <a:schemeClr val="accent1">
                    <a:lumMod val="40000"/>
                    <a:lumOff val="60000"/>
                  </a:schemeClr>
                </a:solidFill>
              </a:rPr>
              <a:t>Rex Haigh</a:t>
            </a:r>
          </a:p>
        </p:txBody>
      </p:sp>
      <p:pic>
        <p:nvPicPr>
          <p:cNvPr id="8" name="Picture 7" descr="Logo&#10;&#10;Description automatically generated">
            <a:extLst>
              <a:ext uri="{FF2B5EF4-FFF2-40B4-BE49-F238E27FC236}">
                <a16:creationId xmlns:a16="http://schemas.microsoft.com/office/drawing/2014/main" id="{34F282B5-BAFA-4184-B14D-B4C503060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15" y="0"/>
            <a:ext cx="3696389" cy="1491916"/>
          </a:xfrm>
          <a:prstGeom prst="rect">
            <a:avLst/>
          </a:prstGeom>
        </p:spPr>
      </p:pic>
      <p:sp>
        <p:nvSpPr>
          <p:cNvPr id="9" name="Rectangle 8">
            <a:extLst>
              <a:ext uri="{FF2B5EF4-FFF2-40B4-BE49-F238E27FC236}">
                <a16:creationId xmlns:a16="http://schemas.microsoft.com/office/drawing/2014/main" id="{3A923950-E0AE-4C89-9E7E-A0E3DFBFDFC1}"/>
              </a:ext>
            </a:extLst>
          </p:cNvPr>
          <p:cNvSpPr/>
          <p:nvPr/>
        </p:nvSpPr>
        <p:spPr>
          <a:xfrm>
            <a:off x="460515" y="6059826"/>
            <a:ext cx="8131972" cy="584775"/>
          </a:xfrm>
          <a:prstGeom prst="rect">
            <a:avLst/>
          </a:prstGeom>
        </p:spPr>
        <p:txBody>
          <a:bodyPr wrap="square">
            <a:spAutoFit/>
          </a:bodyPr>
          <a:lstStyle/>
          <a:p>
            <a:r>
              <a:rPr lang="en-GB" sz="3200" dirty="0">
                <a:solidFill>
                  <a:srgbClr val="03D7ED"/>
                </a:solidFill>
                <a:hlinkClick r:id="rId3">
                  <a:extLst>
                    <a:ext uri="{A12FA001-AC4F-418D-AE19-62706E023703}">
                      <ahyp:hlinkClr xmlns:ahyp="http://schemas.microsoft.com/office/drawing/2018/hyperlinkcolor" val="tx"/>
                    </a:ext>
                  </a:extLst>
                </a:hlinkClick>
              </a:rPr>
              <a:t>www.EnablingTownSlough.com</a:t>
            </a:r>
            <a:r>
              <a:rPr lang="en-GB" sz="3200" dirty="0">
                <a:solidFill>
                  <a:srgbClr val="03D7ED"/>
                </a:solidFill>
              </a:rPr>
              <a:t> </a:t>
            </a:r>
          </a:p>
        </p:txBody>
      </p:sp>
      <p:sp>
        <p:nvSpPr>
          <p:cNvPr id="10" name="TextBox 9">
            <a:extLst>
              <a:ext uri="{FF2B5EF4-FFF2-40B4-BE49-F238E27FC236}">
                <a16:creationId xmlns:a16="http://schemas.microsoft.com/office/drawing/2014/main" id="{FB6EF1B1-E7D8-49EF-9126-F178E7DE4DFF}"/>
              </a:ext>
            </a:extLst>
          </p:cNvPr>
          <p:cNvSpPr txBox="1"/>
          <p:nvPr/>
        </p:nvSpPr>
        <p:spPr>
          <a:xfrm>
            <a:off x="5443839" y="4355920"/>
            <a:ext cx="2264468" cy="1200329"/>
          </a:xfrm>
          <a:prstGeom prst="rect">
            <a:avLst/>
          </a:prstGeom>
          <a:noFill/>
        </p:spPr>
        <p:txBody>
          <a:bodyPr wrap="square" rtlCol="0">
            <a:spAutoFit/>
          </a:bodyPr>
          <a:lstStyle/>
          <a:p>
            <a:r>
              <a:rPr lang="en-GB" dirty="0">
                <a:solidFill>
                  <a:schemeClr val="accent6">
                    <a:lumMod val="40000"/>
                    <a:lumOff val="60000"/>
                  </a:schemeClr>
                </a:solidFill>
              </a:rPr>
              <a:t>Film and discussion:</a:t>
            </a:r>
          </a:p>
          <a:p>
            <a:r>
              <a:rPr lang="en-GB" dirty="0">
                <a:solidFill>
                  <a:schemeClr val="accent6">
                    <a:lumMod val="40000"/>
                    <a:lumOff val="60000"/>
                  </a:schemeClr>
                </a:solidFill>
              </a:rPr>
              <a:t>Members and staff of EMBRACE therapeutic community</a:t>
            </a:r>
          </a:p>
        </p:txBody>
      </p:sp>
    </p:spTree>
    <p:extLst>
      <p:ext uri="{BB962C8B-B14F-4D97-AF65-F5344CB8AC3E}">
        <p14:creationId xmlns:p14="http://schemas.microsoft.com/office/powerpoint/2010/main" val="89429927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contrast="20000"/>
                    </a14:imgEffect>
                  </a14:imgLayer>
                </a14:imgProps>
              </a:ext>
            </a:extLst>
          </a:blip>
          <a:stretch>
            <a:fillRect/>
          </a:stretch>
        </p:blipFill>
        <p:spPr>
          <a:xfrm>
            <a:off x="19699" y="-297"/>
            <a:ext cx="9144793" cy="6858594"/>
          </a:xfrm>
          <a:prstGeom prst="rect">
            <a:avLst/>
          </a:prstGeom>
        </p:spPr>
      </p:pic>
    </p:spTree>
    <p:extLst>
      <p:ext uri="{BB962C8B-B14F-4D97-AF65-F5344CB8AC3E}">
        <p14:creationId xmlns:p14="http://schemas.microsoft.com/office/powerpoint/2010/main" val="24754596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304" y="655819"/>
            <a:ext cx="8701873" cy="7232749"/>
          </a:xfrm>
          <a:prstGeom prst="rect">
            <a:avLst/>
          </a:prstGeom>
          <a:noFill/>
        </p:spPr>
        <p:txBody>
          <a:bodyPr wrap="square" rtlCol="0">
            <a:spAutoFit/>
          </a:bodyPr>
          <a:lstStyle/>
          <a:p>
            <a:pPr algn="ctr"/>
            <a:r>
              <a:rPr lang="en-GB" sz="11500" b="1" dirty="0">
                <a:solidFill>
                  <a:schemeClr val="bg1"/>
                </a:solidFill>
                <a:latin typeface="Mistral" panose="03090702030407020403" pitchFamily="66" charset="0"/>
              </a:rPr>
              <a:t>BEING</a:t>
            </a:r>
          </a:p>
          <a:p>
            <a:pPr algn="ctr"/>
            <a:r>
              <a:rPr lang="en-GB" sz="9600" b="1" dirty="0">
                <a:solidFill>
                  <a:schemeClr val="bg1"/>
                </a:solidFill>
                <a:latin typeface="Mistral" panose="03090702030407020403" pitchFamily="66" charset="0"/>
              </a:rPr>
              <a:t>and</a:t>
            </a:r>
          </a:p>
          <a:p>
            <a:pPr algn="ctr"/>
            <a:r>
              <a:rPr lang="en-GB" sz="11500" b="1" dirty="0">
                <a:solidFill>
                  <a:schemeClr val="bg1"/>
                </a:solidFill>
                <a:latin typeface="Mistral" panose="03090702030407020403" pitchFamily="66" charset="0"/>
              </a:rPr>
              <a:t>BELONGING</a:t>
            </a:r>
          </a:p>
          <a:p>
            <a:pPr algn="ctr"/>
            <a:endParaRPr lang="en-GB" sz="13800"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952472516"/>
      </p:ext>
    </p:extLst>
  </p:cSld>
  <p:clrMapOvr>
    <a:masterClrMapping/>
  </p:clrMapOvr>
  <mc:AlternateContent xmlns:mc="http://schemas.openxmlformats.org/markup-compatibility/2006" xmlns:p14="http://schemas.microsoft.com/office/powerpoint/2010/main">
    <mc:Choice Requires="p14">
      <p:transition spd="slow" p14:dur="725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w standing on top of a lush green field&#10;&#10;Description automatically generated">
            <a:extLst>
              <a:ext uri="{FF2B5EF4-FFF2-40B4-BE49-F238E27FC236}">
                <a16:creationId xmlns:a16="http://schemas.microsoft.com/office/drawing/2014/main" id="{3A0DD068-6EF9-4B8E-AF86-7238E820E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46" y="0"/>
            <a:ext cx="12202846" cy="6858000"/>
          </a:xfrm>
          <a:prstGeom prst="rect">
            <a:avLst/>
          </a:prstGeom>
        </p:spPr>
      </p:pic>
    </p:spTree>
    <p:extLst>
      <p:ext uri="{BB962C8B-B14F-4D97-AF65-F5344CB8AC3E}">
        <p14:creationId xmlns:p14="http://schemas.microsoft.com/office/powerpoint/2010/main" val="49686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84775"/>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3087"/>
                </a:solidFill>
                <a:effectLst/>
                <a:uLnTx/>
                <a:uFillTx/>
                <a:latin typeface="Arial" charset="0"/>
                <a:ea typeface="ＭＳ Ｐゴシック" pitchFamily="-16" charset="-128"/>
                <a:cs typeface="+mn-cs"/>
              </a:rPr>
              <a:t>Salutogenesis</a:t>
            </a:r>
            <a:endParaRPr kumimoji="0" lang="en-GB" sz="1800" b="0" i="0" u="none" strike="noStrike" kern="1200" cap="none" spc="0" normalizeH="0" baseline="0" noProof="0" dirty="0">
              <a:ln>
                <a:noFill/>
              </a:ln>
              <a:solidFill>
                <a:prstClr val="black"/>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600" b="1" i="1" u="none" strike="noStrike" kern="1200" cap="none" spc="0" normalizeH="0" baseline="0" noProof="0" dirty="0" err="1">
                <a:ln>
                  <a:noFill/>
                </a:ln>
                <a:solidFill>
                  <a:srgbClr val="99CCFF"/>
                </a:solidFill>
                <a:effectLst/>
                <a:uLnTx/>
                <a:uFillTx/>
                <a:latin typeface="Calibri" panose="020F0502020204030204"/>
                <a:ea typeface="+mn-ea"/>
                <a:cs typeface="+mn-cs"/>
              </a:rPr>
              <a:t>Salutogenesis</a:t>
            </a:r>
            <a:r>
              <a:rPr kumimoji="0" lang="en-GB" sz="3600" b="0" i="0" u="none" strike="noStrike" kern="1200" cap="none" spc="0" normalizeH="0" baseline="0" noProof="0" dirty="0">
                <a:ln>
                  <a:noFill/>
                </a:ln>
                <a:solidFill>
                  <a:srgbClr val="99CCFF"/>
                </a:solidFill>
                <a:effectLst/>
                <a:uLnTx/>
                <a:uFillTx/>
                <a:latin typeface="Calibri" panose="020F0502020204030204"/>
                <a:ea typeface="+mn-ea"/>
                <a:cs typeface="+mn-cs"/>
              </a:rPr>
              <a:t> is a term coined by Aaron </a:t>
            </a:r>
            <a:r>
              <a:rPr kumimoji="0" lang="en-GB" sz="3600" b="0" i="0" u="none" strike="noStrike" kern="1200" cap="none" spc="0" normalizeH="0" baseline="0" noProof="0" dirty="0" err="1">
                <a:ln>
                  <a:noFill/>
                </a:ln>
                <a:solidFill>
                  <a:srgbClr val="99CCFF"/>
                </a:solidFill>
                <a:effectLst/>
                <a:uLnTx/>
                <a:uFillTx/>
                <a:latin typeface="Calibri" panose="020F0502020204030204"/>
                <a:ea typeface="+mn-ea"/>
                <a:cs typeface="+mn-cs"/>
              </a:rPr>
              <a:t>Antonovsky</a:t>
            </a:r>
            <a:r>
              <a:rPr kumimoji="0" lang="en-GB" sz="3600" b="0" i="0" u="none" strike="noStrike" kern="1200" cap="none" spc="0" normalizeH="0" baseline="0" noProof="0" dirty="0">
                <a:ln>
                  <a:noFill/>
                </a:ln>
                <a:solidFill>
                  <a:srgbClr val="99CCFF"/>
                </a:solidFill>
                <a:effectLst/>
                <a:uLnTx/>
                <a:uFillTx/>
                <a:latin typeface="Calibri" panose="020F0502020204030204"/>
                <a:ea typeface="+mn-ea"/>
                <a:cs typeface="+mn-cs"/>
              </a:rPr>
              <a:t> (1979), a professor of medical sociology. The term describes an approach focusing on factors that support human health and well-being, rather than on factors that cause disease (pathogenesis).</a:t>
            </a:r>
          </a:p>
        </p:txBody>
      </p:sp>
    </p:spTree>
    <p:extLst>
      <p:ext uri="{BB962C8B-B14F-4D97-AF65-F5344CB8AC3E}">
        <p14:creationId xmlns:p14="http://schemas.microsoft.com/office/powerpoint/2010/main" val="518316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97E88C-2045-4322-8E14-2DCE03942A6B}"/>
              </a:ext>
            </a:extLst>
          </p:cNvPr>
          <p:cNvSpPr txBox="1"/>
          <p:nvPr/>
        </p:nvSpPr>
        <p:spPr>
          <a:xfrm>
            <a:off x="-65127" y="0"/>
            <a:ext cx="9144000" cy="584775"/>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3087"/>
                </a:solidFill>
                <a:effectLst/>
                <a:uLnTx/>
                <a:uFillTx/>
                <a:latin typeface="Arial" charset="0"/>
                <a:ea typeface="ＭＳ Ｐゴシック" pitchFamily="-16" charset="-128"/>
                <a:cs typeface="+mn-cs"/>
              </a:rPr>
              <a:t>Salutogenesis</a:t>
            </a:r>
            <a:r>
              <a:rPr kumimoji="0" lang="en-GB" sz="3200" b="1" i="0" u="none" strike="noStrike" kern="0" cap="none" spc="0" normalizeH="0" baseline="0" noProof="0" dirty="0">
                <a:ln>
                  <a:noFill/>
                </a:ln>
                <a:solidFill>
                  <a:srgbClr val="003087"/>
                </a:solidFill>
                <a:effectLst/>
                <a:uLnTx/>
                <a:uFillTx/>
                <a:latin typeface="Arial" charset="0"/>
                <a:ea typeface="ＭＳ Ｐゴシック" pitchFamily="-16" charset="-128"/>
                <a:cs typeface="+mn-cs"/>
              </a:rPr>
              <a:t> v Pathogenesis</a:t>
            </a:r>
            <a:endParaRPr kumimoji="0" lang="en-GB" sz="1800" b="0" i="0" u="none" strike="noStrike" kern="1200" cap="none" spc="0" normalizeH="0" baseline="0" noProof="0" dirty="0">
              <a:ln>
                <a:noFill/>
              </a:ln>
              <a:solidFill>
                <a:prstClr val="black"/>
              </a:solidFill>
              <a:effectLst/>
              <a:uLnTx/>
              <a:uFillTx/>
              <a:latin typeface="Arial" charset="0"/>
              <a:ea typeface="ＭＳ Ｐゴシック" pitchFamily="-16" charset="-128"/>
              <a:cs typeface="+mn-cs"/>
            </a:endParaRPr>
          </a:p>
        </p:txBody>
      </p:sp>
      <p:sp>
        <p:nvSpPr>
          <p:cNvPr id="2" name="Arrow: Pentagon 1">
            <a:extLst>
              <a:ext uri="{FF2B5EF4-FFF2-40B4-BE49-F238E27FC236}">
                <a16:creationId xmlns:a16="http://schemas.microsoft.com/office/drawing/2014/main" id="{B05C37CD-AFDC-4A4A-88A4-61C8155E0B60}"/>
              </a:ext>
            </a:extLst>
          </p:cNvPr>
          <p:cNvSpPr/>
          <p:nvPr/>
        </p:nvSpPr>
        <p:spPr>
          <a:xfrm>
            <a:off x="2146930" y="2379688"/>
            <a:ext cx="4498673" cy="1049312"/>
          </a:xfrm>
          <a:prstGeom prst="homePlat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alibri" panose="020F0502020204030204"/>
                <a:ea typeface="+mn-ea"/>
                <a:cs typeface="+mn-cs"/>
              </a:rPr>
              <a:t>Salutogenesis</a:t>
            </a:r>
            <a:endPar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8A6ECBDD-A732-4474-BFEB-E8B8497B70A1}"/>
              </a:ext>
            </a:extLst>
          </p:cNvPr>
          <p:cNvSpPr/>
          <p:nvPr/>
        </p:nvSpPr>
        <p:spPr>
          <a:xfrm>
            <a:off x="2146930" y="1723566"/>
            <a:ext cx="647550" cy="412245"/>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EA1CD401-889D-4C70-A722-74EA932F28D5}"/>
              </a:ext>
            </a:extLst>
          </p:cNvPr>
          <p:cNvSpPr/>
          <p:nvPr/>
        </p:nvSpPr>
        <p:spPr>
          <a:xfrm>
            <a:off x="2969236" y="1723565"/>
            <a:ext cx="647550" cy="412245"/>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8841BDF2-4F38-4D44-AE63-D5BAA2F799FE}"/>
              </a:ext>
            </a:extLst>
          </p:cNvPr>
          <p:cNvSpPr/>
          <p:nvPr/>
        </p:nvSpPr>
        <p:spPr>
          <a:xfrm>
            <a:off x="3785710" y="1723565"/>
            <a:ext cx="647550" cy="412245"/>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7C43F4AF-29CA-4687-BE41-0EB6720C2EB8}"/>
              </a:ext>
            </a:extLst>
          </p:cNvPr>
          <p:cNvSpPr/>
          <p:nvPr/>
        </p:nvSpPr>
        <p:spPr>
          <a:xfrm>
            <a:off x="4602184" y="1723565"/>
            <a:ext cx="647550" cy="412245"/>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931B1C61-6F29-47A5-AA14-E262F7321B93}"/>
              </a:ext>
            </a:extLst>
          </p:cNvPr>
          <p:cNvSpPr/>
          <p:nvPr/>
        </p:nvSpPr>
        <p:spPr>
          <a:xfrm>
            <a:off x="5418658" y="1723565"/>
            <a:ext cx="647550" cy="412245"/>
          </a:xfrm>
          <a:prstGeom prst="righ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3BDA148-F4E8-4F2C-9BE8-FFF6CDC1800A}"/>
              </a:ext>
            </a:extLst>
          </p:cNvPr>
          <p:cNvSpPr txBox="1"/>
          <p:nvPr/>
        </p:nvSpPr>
        <p:spPr>
          <a:xfrm>
            <a:off x="2473693" y="1125520"/>
            <a:ext cx="286148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8000"/>
                </a:solidFill>
                <a:effectLst/>
                <a:uLnTx/>
                <a:uFillTx/>
                <a:latin typeface="Calibri" panose="020F0502020204030204"/>
                <a:ea typeface="+mn-ea"/>
                <a:cs typeface="+mn-cs"/>
              </a:rPr>
              <a:t>Health promotion</a:t>
            </a:r>
          </a:p>
        </p:txBody>
      </p:sp>
      <p:sp>
        <p:nvSpPr>
          <p:cNvPr id="13" name="TextBox 12">
            <a:extLst>
              <a:ext uri="{FF2B5EF4-FFF2-40B4-BE49-F238E27FC236}">
                <a16:creationId xmlns:a16="http://schemas.microsoft.com/office/drawing/2014/main" id="{DEE36EB0-CB16-4EB0-838B-831210EE0E52}"/>
              </a:ext>
            </a:extLst>
          </p:cNvPr>
          <p:cNvSpPr txBox="1"/>
          <p:nvPr/>
        </p:nvSpPr>
        <p:spPr>
          <a:xfrm>
            <a:off x="6645603" y="2304179"/>
            <a:ext cx="286148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8000"/>
                </a:solidFill>
                <a:effectLst/>
                <a:uLnTx/>
                <a:uFillTx/>
                <a:latin typeface="Calibri" panose="020F0502020204030204"/>
                <a:ea typeface="+mn-ea"/>
                <a:cs typeface="+mn-cs"/>
              </a:rPr>
              <a:t>“HEALTH-EASE”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8000"/>
                </a:solidFill>
                <a:effectLst/>
                <a:uLnTx/>
                <a:uFillTx/>
                <a:latin typeface="Calibri" panose="020F0502020204030204"/>
                <a:ea typeface="+mn-ea"/>
                <a:cs typeface="+mn-cs"/>
              </a:rPr>
              <a:t>WELL-BEING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8000"/>
                </a:solidFill>
                <a:effectLst/>
                <a:uLnTx/>
                <a:uFillTx/>
                <a:latin typeface="Calibri" panose="020F0502020204030204"/>
                <a:ea typeface="+mn-ea"/>
                <a:cs typeface="+mn-cs"/>
              </a:rPr>
              <a:t>FUNCTIONING</a:t>
            </a:r>
          </a:p>
        </p:txBody>
      </p:sp>
      <p:sp>
        <p:nvSpPr>
          <p:cNvPr id="16" name="Arrow: Pentagon 15">
            <a:extLst>
              <a:ext uri="{FF2B5EF4-FFF2-40B4-BE49-F238E27FC236}">
                <a16:creationId xmlns:a16="http://schemas.microsoft.com/office/drawing/2014/main" id="{AD036D5B-4959-495F-B967-FD14ACE6E8FE}"/>
              </a:ext>
            </a:extLst>
          </p:cNvPr>
          <p:cNvSpPr/>
          <p:nvPr/>
        </p:nvSpPr>
        <p:spPr>
          <a:xfrm flipH="1">
            <a:off x="1655098" y="3635292"/>
            <a:ext cx="4498673" cy="1049312"/>
          </a:xfrm>
          <a:prstGeom prst="homePlate">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a:ea typeface="+mn-ea"/>
                <a:cs typeface="+mn-cs"/>
              </a:rPr>
              <a:t>Pathogenesis</a:t>
            </a:r>
          </a:p>
        </p:txBody>
      </p:sp>
      <p:sp>
        <p:nvSpPr>
          <p:cNvPr id="17" name="TextBox 16">
            <a:extLst>
              <a:ext uri="{FF2B5EF4-FFF2-40B4-BE49-F238E27FC236}">
                <a16:creationId xmlns:a16="http://schemas.microsoft.com/office/drawing/2014/main" id="{AD698A23-0B6E-4427-BA7B-2F2238CBF2C8}"/>
              </a:ext>
            </a:extLst>
          </p:cNvPr>
          <p:cNvSpPr txBox="1"/>
          <p:nvPr/>
        </p:nvSpPr>
        <p:spPr>
          <a:xfrm>
            <a:off x="388914" y="3642948"/>
            <a:ext cx="144559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E0000"/>
                </a:solidFill>
                <a:effectLst/>
                <a:uLnTx/>
                <a:uFillTx/>
                <a:latin typeface="Calibri" panose="020F0502020204030204"/>
                <a:ea typeface="+mn-ea"/>
                <a:cs typeface="+mn-cs"/>
              </a:rPr>
              <a:t>DISEASE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E0000"/>
                </a:solidFill>
                <a:effectLst/>
                <a:uLnTx/>
                <a:uFillTx/>
                <a:latin typeface="Calibri" panose="020F0502020204030204"/>
                <a:ea typeface="+mn-ea"/>
                <a:cs typeface="+mn-cs"/>
              </a:rPr>
              <a:t>ILLNESS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E0000"/>
                </a:solidFill>
                <a:effectLst/>
                <a:uLnTx/>
                <a:uFillTx/>
                <a:latin typeface="Calibri" panose="020F0502020204030204"/>
                <a:ea typeface="+mn-ea"/>
                <a:cs typeface="+mn-cs"/>
              </a:rPr>
              <a:t>SICKNESS</a:t>
            </a:r>
          </a:p>
        </p:txBody>
      </p:sp>
      <p:sp>
        <p:nvSpPr>
          <p:cNvPr id="18" name="Arrow: Right 17">
            <a:extLst>
              <a:ext uri="{FF2B5EF4-FFF2-40B4-BE49-F238E27FC236}">
                <a16:creationId xmlns:a16="http://schemas.microsoft.com/office/drawing/2014/main" id="{DE9173AA-DF99-4FE2-9D34-AC8669A71E11}"/>
              </a:ext>
            </a:extLst>
          </p:cNvPr>
          <p:cNvSpPr/>
          <p:nvPr/>
        </p:nvSpPr>
        <p:spPr>
          <a:xfrm rot="10800000">
            <a:off x="2213588" y="4843277"/>
            <a:ext cx="647550" cy="412245"/>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Right 18">
            <a:extLst>
              <a:ext uri="{FF2B5EF4-FFF2-40B4-BE49-F238E27FC236}">
                <a16:creationId xmlns:a16="http://schemas.microsoft.com/office/drawing/2014/main" id="{D3D8A3D3-69BF-47CC-ABB1-38260208A1D2}"/>
              </a:ext>
            </a:extLst>
          </p:cNvPr>
          <p:cNvSpPr/>
          <p:nvPr/>
        </p:nvSpPr>
        <p:spPr>
          <a:xfrm rot="10800000">
            <a:off x="4679397" y="4843276"/>
            <a:ext cx="647550" cy="412245"/>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A215EF4C-F1FC-4323-9E3E-6BA344291F73}"/>
              </a:ext>
            </a:extLst>
          </p:cNvPr>
          <p:cNvSpPr/>
          <p:nvPr/>
        </p:nvSpPr>
        <p:spPr>
          <a:xfrm rot="10800000">
            <a:off x="3859323" y="4856226"/>
            <a:ext cx="647550" cy="412245"/>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65290B5C-82C9-45C6-9541-97087F45644F}"/>
              </a:ext>
            </a:extLst>
          </p:cNvPr>
          <p:cNvSpPr/>
          <p:nvPr/>
        </p:nvSpPr>
        <p:spPr>
          <a:xfrm rot="10800000">
            <a:off x="3039248" y="4864609"/>
            <a:ext cx="647550" cy="412245"/>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95ADD007-F305-4E46-95D9-39266C65025D}"/>
              </a:ext>
            </a:extLst>
          </p:cNvPr>
          <p:cNvSpPr/>
          <p:nvPr/>
        </p:nvSpPr>
        <p:spPr>
          <a:xfrm rot="10800000">
            <a:off x="5499470" y="4836797"/>
            <a:ext cx="647550" cy="412245"/>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2AD19CB-D11A-40E7-A263-D7C022FA2F70}"/>
              </a:ext>
            </a:extLst>
          </p:cNvPr>
          <p:cNvSpPr txBox="1"/>
          <p:nvPr/>
        </p:nvSpPr>
        <p:spPr>
          <a:xfrm>
            <a:off x="1834509" y="5299421"/>
            <a:ext cx="492566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8E0000"/>
                </a:solidFill>
                <a:effectLst/>
                <a:uLnTx/>
                <a:uFillTx/>
                <a:latin typeface="Calibri" panose="020F0502020204030204"/>
                <a:ea typeface="+mn-ea"/>
                <a:cs typeface="+mn-cs"/>
              </a:rPr>
              <a:t>Disease prevention, cure &amp; care</a:t>
            </a:r>
          </a:p>
        </p:txBody>
      </p:sp>
    </p:spTree>
    <p:extLst>
      <p:ext uri="{BB962C8B-B14F-4D97-AF65-F5344CB8AC3E}">
        <p14:creationId xmlns:p14="http://schemas.microsoft.com/office/powerpoint/2010/main" val="394782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1+#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1+#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0-#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0-#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0-#ppt_w/2"/>
                                          </p:val>
                                        </p:tav>
                                        <p:tav tm="100000">
                                          <p:val>
                                            <p:strVal val="#ppt_x"/>
                                          </p:val>
                                        </p:tav>
                                      </p:tavLst>
                                    </p:anim>
                                    <p:anim calcmode="lin" valueType="num">
                                      <p:cBhvr additive="base">
                                        <p:cTn id="54" dur="500" fill="hold"/>
                                        <p:tgtEl>
                                          <p:spTgt spid="8"/>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0-#ppt_w/2"/>
                                          </p:val>
                                        </p:tav>
                                        <p:tav tm="100000">
                                          <p:val>
                                            <p:strVal val="#ppt_x"/>
                                          </p:val>
                                        </p:tav>
                                      </p:tavLst>
                                    </p:anim>
                                    <p:anim calcmode="lin" valueType="num">
                                      <p:cBhvr additive="base">
                                        <p:cTn id="58" dur="500" fill="hold"/>
                                        <p:tgtEl>
                                          <p:spTgt spid="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0-#ppt_w/2"/>
                                          </p:val>
                                        </p:tav>
                                        <p:tav tm="100000">
                                          <p:val>
                                            <p:strVal val="#ppt_x"/>
                                          </p:val>
                                        </p:tav>
                                      </p:tavLst>
                                    </p:anim>
                                    <p:anim calcmode="lin" valueType="num">
                                      <p:cBhvr additive="base">
                                        <p:cTn id="62" dur="500" fill="hold"/>
                                        <p:tgtEl>
                                          <p:spTgt spid="10"/>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0-#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0-#ppt_w/2"/>
                                          </p:val>
                                        </p:tav>
                                        <p:tav tm="100000">
                                          <p:val>
                                            <p:strVal val="#ppt_x"/>
                                          </p:val>
                                        </p:tav>
                                      </p:tavLst>
                                    </p:anim>
                                    <p:anim calcmode="lin" valueType="num">
                                      <p:cBhvr additive="base">
                                        <p:cTn id="7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p:bldP spid="13" grpId="0"/>
      <p:bldP spid="16" grpId="0" animBg="1"/>
      <p:bldP spid="17" grpId="0"/>
      <p:bldP spid="18" grpId="0" animBg="1"/>
      <p:bldP spid="19" grpId="0" animBg="1"/>
      <p:bldP spid="20" grpId="0" animBg="1"/>
      <p:bldP spid="21" grpId="0" animBg="1"/>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4001" cy="584775"/>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rPr>
              <a:t>Community Asset-Based Approach</a:t>
            </a:r>
            <a:endParaRPr kumimoji="0" lang="en-GB" sz="3200" b="1" i="0" u="none" strike="noStrike" kern="1200" cap="none" spc="0" normalizeH="0" baseline="0" noProof="0" dirty="0">
              <a:ln>
                <a:noFill/>
              </a:ln>
              <a:solidFill>
                <a:srgbClr val="002060"/>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Content Placeholder 2"/>
          <p:cNvSpPr txBox="1">
            <a:spLocks/>
          </p:cNvSpPr>
          <p:nvPr/>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anose="020B0604020202020204" pitchFamily="34" charset="0"/>
              <a:buChar char="•"/>
              <a:tabLst/>
              <a:defRPr/>
            </a:pPr>
            <a:r>
              <a:rPr kumimoji="0" lang="en-GB" sz="3200" b="0" i="0" u="none" strike="noStrike" kern="1200" cap="none" spc="0" normalizeH="0" baseline="0" noProof="0" dirty="0">
                <a:ln>
                  <a:noFill/>
                </a:ln>
                <a:solidFill>
                  <a:srgbClr val="FF5757"/>
                </a:solidFill>
                <a:effectLst/>
                <a:uLnTx/>
                <a:uFillTx/>
                <a:latin typeface="Arial"/>
                <a:ea typeface="+mn-ea"/>
                <a:cs typeface="+mn-cs"/>
              </a:rPr>
              <a:t>Requires a paradigm shift in mind-set for everyone involved</a:t>
            </a: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anose="020B0604020202020204" pitchFamily="34" charset="0"/>
              <a:buChar char="•"/>
              <a:tabLst/>
              <a:defRPr/>
            </a:pPr>
            <a:r>
              <a:rPr kumimoji="0" lang="en-GB" sz="3200" b="0" i="0" u="none" strike="noStrike" kern="1200" cap="none" spc="0" normalizeH="0" baseline="0" noProof="0" dirty="0">
                <a:ln>
                  <a:noFill/>
                </a:ln>
                <a:solidFill>
                  <a:srgbClr val="FF8B8B"/>
                </a:solidFill>
                <a:effectLst/>
                <a:uLnTx/>
                <a:uFillTx/>
                <a:latin typeface="Arial"/>
                <a:ea typeface="+mn-ea"/>
                <a:cs typeface="+mn-cs"/>
              </a:rPr>
              <a:t>Sees individuals and communities as the co-producers of health and well-being, rather than the recipients of services.</a:t>
            </a:r>
          </a:p>
          <a:p>
            <a:pPr marL="182880" marR="0" lvl="0" indent="-182880" algn="l" defTabSz="914400" rtl="0" eaLnBrk="1" fontAlgn="auto" latinLnBrk="0" hangingPunct="1">
              <a:lnSpc>
                <a:spcPct val="100000"/>
              </a:lnSpc>
              <a:spcBef>
                <a:spcPct val="20000"/>
              </a:spcBef>
              <a:spcAft>
                <a:spcPts val="0"/>
              </a:spcAft>
              <a:buClr>
                <a:srgbClr val="93A299"/>
              </a:buClr>
              <a:buSzPct val="85000"/>
              <a:buFont typeface="Arial" panose="020B0604020202020204" pitchFamily="34" charset="0"/>
              <a:buChar char="•"/>
              <a:tabLst/>
              <a:defRPr/>
            </a:pPr>
            <a:r>
              <a:rPr kumimoji="0" lang="en-GB" sz="3200" b="0" i="0" u="none" strike="noStrike" kern="1200" cap="none" spc="0" normalizeH="0" baseline="0" noProof="0" dirty="0">
                <a:ln>
                  <a:noFill/>
                </a:ln>
                <a:solidFill>
                  <a:srgbClr val="FF5757"/>
                </a:solidFill>
                <a:effectLst/>
                <a:uLnTx/>
                <a:uFillTx/>
                <a:latin typeface="Arial"/>
                <a:ea typeface="+mn-ea"/>
                <a:cs typeface="+mn-cs"/>
              </a:rPr>
              <a:t>Empowers communities to control their own futures.</a:t>
            </a:r>
            <a:endParaRPr kumimoji="0" lang="en-GB" sz="3200" b="0" i="0" u="none" strike="noStrike" kern="1200" cap="none" spc="0" normalizeH="0" baseline="0" noProof="0" dirty="0">
              <a:ln>
                <a:noFill/>
              </a:ln>
              <a:solidFill>
                <a:srgbClr val="FF57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16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916832"/>
            <a:ext cx="8208912"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8B8B"/>
                </a:solidFill>
                <a:effectLst/>
                <a:uLnTx/>
                <a:uFillTx/>
                <a:latin typeface="Calibri" panose="020F0502020204030204"/>
                <a:ea typeface="+mn-ea"/>
                <a:cs typeface="+mn-cs"/>
              </a:rPr>
              <a:t>“</a:t>
            </a:r>
            <a:r>
              <a:rPr kumimoji="0" lang="en-GB" sz="3600" b="0" i="1" u="none" strike="noStrike" kern="1200" cap="none" spc="0" normalizeH="0" baseline="0" noProof="0" dirty="0">
                <a:ln>
                  <a:noFill/>
                </a:ln>
                <a:solidFill>
                  <a:srgbClr val="FF8B8B"/>
                </a:solidFill>
                <a:effectLst/>
                <a:uLnTx/>
                <a:uFillTx/>
                <a:latin typeface="Calibri" panose="020F0502020204030204"/>
                <a:ea typeface="+mn-ea"/>
                <a:cs typeface="+mn-cs"/>
              </a:rPr>
              <a:t>A health asset can be defined as any factor (or resource), which enhances the ability of individuals, groups, communities, populations, social systems and/or institutions to maintain and sustain health and wellbeing and to help reduce inequalities</a:t>
            </a:r>
            <a:r>
              <a:rPr kumimoji="0" lang="en-GB" sz="3600" b="0" i="0" u="none" strike="noStrike" kern="1200" cap="none" spc="0" normalizeH="0" baseline="0" noProof="0" dirty="0">
                <a:ln>
                  <a:noFill/>
                </a:ln>
                <a:solidFill>
                  <a:srgbClr val="FF8B8B"/>
                </a:solidFill>
                <a:effectLst/>
                <a:uLnTx/>
                <a:uFillTx/>
                <a:latin typeface="Calibri" panose="020F0502020204030204"/>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8B8B"/>
                </a:solidFill>
                <a:effectLst/>
                <a:uLnTx/>
                <a:uFillTx/>
                <a:latin typeface="Calibri" panose="020F0502020204030204"/>
                <a:ea typeface="+mn-ea"/>
                <a:cs typeface="+mn-cs"/>
              </a:rPr>
              <a:t>(Morgan &amp; </a:t>
            </a:r>
            <a:r>
              <a:rPr kumimoji="0" lang="en-GB" sz="2800" b="0" i="0" u="none" strike="noStrike" kern="1200" cap="none" spc="0" normalizeH="0" baseline="0" noProof="0" dirty="0" err="1">
                <a:ln>
                  <a:noFill/>
                </a:ln>
                <a:solidFill>
                  <a:srgbClr val="FF8B8B"/>
                </a:solidFill>
                <a:effectLst/>
                <a:uLnTx/>
                <a:uFillTx/>
                <a:latin typeface="Calibri" panose="020F0502020204030204"/>
                <a:ea typeface="+mn-ea"/>
                <a:cs typeface="+mn-cs"/>
              </a:rPr>
              <a:t>Ziglio</a:t>
            </a:r>
            <a:r>
              <a:rPr kumimoji="0" lang="en-GB" sz="2800" b="0" i="0" u="none" strike="noStrike" kern="1200" cap="none" spc="0" normalizeH="0" baseline="0" noProof="0" dirty="0">
                <a:ln>
                  <a:noFill/>
                </a:ln>
                <a:solidFill>
                  <a:srgbClr val="FF8B8B"/>
                </a:solidFill>
                <a:effectLst/>
                <a:uLnTx/>
                <a:uFillTx/>
                <a:latin typeface="Calibri" panose="020F0502020204030204"/>
                <a:ea typeface="+mn-ea"/>
                <a:cs typeface="+mn-cs"/>
              </a:rPr>
              <a:t>, 2007)</a:t>
            </a:r>
            <a:endParaRPr kumimoji="0" lang="en-GB" sz="3600" b="0" i="0" u="none" strike="noStrike" kern="1200" cap="none" spc="0" normalizeH="0" baseline="0" noProof="0" dirty="0">
              <a:ln>
                <a:noFill/>
              </a:ln>
              <a:solidFill>
                <a:srgbClr val="FF8B8B"/>
              </a:solidFill>
              <a:effectLst/>
              <a:uLnTx/>
              <a:uFillTx/>
              <a:latin typeface="Calibri" panose="020F0502020204030204"/>
              <a:ea typeface="+mn-ea"/>
              <a:cs typeface="+mn-cs"/>
            </a:endParaRPr>
          </a:p>
        </p:txBody>
      </p:sp>
      <p:sp>
        <p:nvSpPr>
          <p:cNvPr id="3" name="TextBox 2"/>
          <p:cNvSpPr txBox="1"/>
          <p:nvPr/>
        </p:nvSpPr>
        <p:spPr>
          <a:xfrm>
            <a:off x="1115616" y="846566"/>
            <a:ext cx="41044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0" y="0"/>
            <a:ext cx="9144000" cy="646331"/>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What is a health asset?</a:t>
            </a:r>
          </a:p>
        </p:txBody>
      </p:sp>
    </p:spTree>
    <p:extLst>
      <p:ext uri="{BB962C8B-B14F-4D97-AF65-F5344CB8AC3E}">
        <p14:creationId xmlns:p14="http://schemas.microsoft.com/office/powerpoint/2010/main" val="2017257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rPr>
              <a:t>Co-production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rPr>
              <a:t>Shared Vision for the Future</a:t>
            </a:r>
            <a:endParaRPr kumimoji="0" lang="en-GB" sz="3200" b="0" i="0" u="none" strike="noStrike" kern="1200" cap="none" spc="0" normalizeH="0" baseline="0" noProof="0" dirty="0">
              <a:ln>
                <a:noFill/>
              </a:ln>
              <a:solidFill>
                <a:srgbClr val="002060"/>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Content Placeholder 2"/>
          <p:cNvSpPr txBox="1">
            <a:spLocks/>
          </p:cNvSpPr>
          <p:nvPr/>
        </p:nvSpPr>
        <p:spPr>
          <a:xfrm>
            <a:off x="457200" y="1340768"/>
            <a:ext cx="8229600" cy="511256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7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0" i="0" u="sng"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Principles: </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tabLst/>
              <a:defRPr/>
            </a:pPr>
            <a:r>
              <a:rPr kumimoji="0" lang="en-GB" sz="3200" b="0" i="0" u="none" strike="noStrike" kern="1200" cap="none" spc="0" normalizeH="0" baseline="0" noProof="0" dirty="0">
                <a:ln>
                  <a:noFill/>
                </a:ln>
                <a:solidFill>
                  <a:srgbClr val="FFFF00"/>
                </a:solidFill>
                <a:effectLst/>
                <a:uLnTx/>
                <a:uFillTx/>
                <a:latin typeface="Calibri" panose="020F0502020204030204"/>
                <a:ea typeface="+mn-ea"/>
                <a:cs typeface="+mn-cs"/>
              </a:rPr>
              <a:t>Being and Belonging (social connectedness)</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tabLst/>
              <a:defRPr/>
            </a:pPr>
            <a:r>
              <a:rPr kumimoji="0" lang="en-GB" sz="32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Taking an asset-based approach (social value)</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startAt="3"/>
              <a:tabLst/>
              <a:defRPr/>
            </a:pPr>
            <a:r>
              <a:rPr kumimoji="0" lang="en-GB" sz="3200" b="0" i="0" u="none" strike="noStrike" kern="1200" cap="none" spc="0" normalizeH="0" baseline="0" noProof="0" dirty="0">
                <a:ln>
                  <a:noFill/>
                </a:ln>
                <a:solidFill>
                  <a:srgbClr val="FFFF00"/>
                </a:solidFill>
                <a:effectLst/>
                <a:uLnTx/>
                <a:uFillTx/>
                <a:latin typeface="Calibri" panose="020F0502020204030204"/>
                <a:ea typeface="+mn-ea"/>
                <a:cs typeface="+mn-cs"/>
              </a:rPr>
              <a:t>Building on service-users’ existing capabilities</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startAt="3"/>
              <a:tabLst/>
              <a:defRPr/>
            </a:pPr>
            <a:r>
              <a:rPr kumimoji="0" lang="en-GB" sz="32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Opposite to Deficit Model</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startAt="3"/>
              <a:tabLst/>
              <a:defRPr/>
            </a:pPr>
            <a:r>
              <a:rPr kumimoji="0" lang="en-GB" sz="3200" b="0" i="0" u="none" strike="noStrike" kern="1200" cap="none" spc="0" normalizeH="0" baseline="0" noProof="0" dirty="0">
                <a:ln>
                  <a:noFill/>
                </a:ln>
                <a:solidFill>
                  <a:srgbClr val="FFFF00"/>
                </a:solidFill>
                <a:effectLst/>
                <a:uLnTx/>
                <a:uFillTx/>
                <a:latin typeface="Calibri" panose="020F0502020204030204"/>
                <a:ea typeface="+mn-ea"/>
                <a:cs typeface="+mn-cs"/>
              </a:rPr>
              <a:t>Peer network (Whole town approach)</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startAt="3"/>
              <a:tabLst/>
              <a:defRPr/>
            </a:pPr>
            <a:r>
              <a:rPr kumimoji="0" lang="en-GB" sz="32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Working with people, not on people.</a:t>
            </a:r>
          </a:p>
        </p:txBody>
      </p:sp>
    </p:spTree>
    <p:extLst>
      <p:ext uri="{BB962C8B-B14F-4D97-AF65-F5344CB8AC3E}">
        <p14:creationId xmlns:p14="http://schemas.microsoft.com/office/powerpoint/2010/main" val="3234180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anim calcmode="lin" valueType="num">
                                      <p:cBhvr>
                                        <p:cTn id="1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anim calcmode="lin" valueType="num">
                                      <p:cBhvr>
                                        <p:cTn id="2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anim calcmode="lin" valueType="num">
                                      <p:cBhvr>
                                        <p:cTn id="2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1000"/>
                                        <p:tgtEl>
                                          <p:spTgt spid="6">
                                            <p:txEl>
                                              <p:pRg st="6" end="6"/>
                                            </p:txEl>
                                          </p:spTgt>
                                        </p:tgtEl>
                                      </p:cBhvr>
                                    </p:animEffect>
                                    <p:anim calcmode="lin" valueType="num">
                                      <p:cBhvr>
                                        <p:cTn id="3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1000"/>
                                        <p:tgtEl>
                                          <p:spTgt spid="6">
                                            <p:txEl>
                                              <p:pRg st="7" end="7"/>
                                            </p:txEl>
                                          </p:spTgt>
                                        </p:tgtEl>
                                      </p:cBhvr>
                                    </p:animEffect>
                                    <p:anim calcmode="lin" valueType="num">
                                      <p:cBhvr>
                                        <p:cTn id="38"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15663"/>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3087"/>
                </a:solidFill>
                <a:effectLst/>
                <a:uLnTx/>
                <a:uFillTx/>
                <a:latin typeface="Arial" charset="0"/>
                <a:ea typeface="ＭＳ Ｐゴシック" pitchFamily="-16" charset="-128"/>
                <a:cs typeface="+mn-cs"/>
              </a:rPr>
              <a:t>Slough Mental Health Services: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charset="0"/>
                <a:ea typeface="ＭＳ Ｐゴシック" pitchFamily="-16" charset="-128"/>
                <a:cs typeface="+mn-cs"/>
              </a:rPr>
              <a:t>Enabling Town Slough</a:t>
            </a:r>
            <a:endParaRPr kumimoji="0" lang="en-GB" sz="1800" b="0" i="0" u="none" strike="noStrike" kern="1200" cap="none" spc="0" normalizeH="0" baseline="0" noProof="0" dirty="0">
              <a:ln>
                <a:noFill/>
              </a:ln>
              <a:solidFill>
                <a:prstClr val="black"/>
              </a:solidFill>
              <a:effectLst/>
              <a:uLnTx/>
              <a:uFillTx/>
              <a:latin typeface="Arial" charset="0"/>
              <a:ea typeface="ＭＳ Ｐゴシック" pitchFamily="-16" charset="-128"/>
              <a:cs typeface="+mn-cs"/>
            </a:endParaRPr>
          </a:p>
        </p:txBody>
      </p:sp>
      <p:sp>
        <p:nvSpPr>
          <p:cNvPr id="6" name="Content Placeholder 2"/>
          <p:cNvSpPr txBox="1">
            <a:spLocks/>
          </p:cNvSpPr>
          <p:nvPr/>
        </p:nvSpPr>
        <p:spPr>
          <a:xfrm>
            <a:off x="457200" y="1249218"/>
            <a:ext cx="8229600" cy="542867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tab pos="457200" algn="l"/>
              </a:tabLst>
              <a:defRPr/>
            </a:pPr>
            <a:r>
              <a:rPr kumimoji="0" lang="en-GB" sz="2400" b="0" i="0" u="none" strike="noStrike" kern="1200" cap="none" spc="0" normalizeH="0" baseline="0" noProof="0" dirty="0">
                <a:ln>
                  <a:noFill/>
                </a:ln>
                <a:solidFill>
                  <a:srgbClr val="FFFF00"/>
                </a:solidFill>
                <a:effectLst/>
                <a:uLnTx/>
                <a:uFillTx/>
                <a:latin typeface="Calibri" panose="020F0502020204030204"/>
                <a:ea typeface="Calibri"/>
                <a:cs typeface="Times New Roman"/>
              </a:rPr>
              <a:t>Eight years of developing </a:t>
            </a:r>
            <a:r>
              <a:rPr kumimoji="0" lang="en-GB" sz="2400" b="1" i="1" u="none" strike="noStrike" kern="1200" cap="none" spc="0" normalizeH="0" baseline="0" noProof="0" dirty="0">
                <a:ln>
                  <a:noFill/>
                </a:ln>
                <a:solidFill>
                  <a:srgbClr val="FFFF00"/>
                </a:solidFill>
                <a:effectLst/>
                <a:uLnTx/>
                <a:uFillTx/>
                <a:latin typeface="Calibri" panose="020F0502020204030204"/>
                <a:ea typeface="Calibri"/>
                <a:cs typeface="Times New Roman"/>
              </a:rPr>
              <a:t>co-produced asset-based services:</a:t>
            </a:r>
            <a:endParaRPr kumimoji="0" lang="en-GB" sz="2400" b="0" i="0" u="none" strike="noStrike" kern="1200" cap="none" spc="0" normalizeH="0" baseline="0" noProof="0" dirty="0">
              <a:ln>
                <a:noFill/>
              </a:ln>
              <a:solidFill>
                <a:srgbClr val="FFFF00"/>
              </a:solidFill>
              <a:effectLst/>
              <a:uLnTx/>
              <a:uFillTx/>
              <a:latin typeface="Calibri" panose="020F0502020204030204"/>
              <a:ea typeface="Calibri"/>
              <a:cs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kumimoji="0" lang="en-GB" sz="2400" b="0" i="0" u="none"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rPr>
              <a:t>HOPE Recovery College</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lang="en-GB" sz="2400" dirty="0">
                <a:solidFill>
                  <a:schemeClr val="accent1">
                    <a:lumMod val="40000"/>
                    <a:lumOff val="60000"/>
                  </a:schemeClr>
                </a:solidFill>
                <a:latin typeface="Calibri" panose="020F0502020204030204"/>
                <a:ea typeface="Calibri"/>
                <a:cs typeface="Times New Roman"/>
              </a:rPr>
              <a:t>THE CIRCLE WORKS</a:t>
            </a:r>
            <a:endParaRPr kumimoji="0" lang="en-GB" sz="2400" b="0" i="0" u="none" strike="noStrike" kern="1200" cap="none" spc="0" normalizeH="0" baseline="0" noProof="0" dirty="0">
              <a:ln>
                <a:noFill/>
              </a:ln>
              <a:solidFill>
                <a:schemeClr val="accent1">
                  <a:lumMod val="40000"/>
                  <a:lumOff val="60000"/>
                </a:schemeClr>
              </a:solidFill>
              <a:effectLst/>
              <a:uLnTx/>
              <a:uFillTx/>
              <a:latin typeface="Calibri" panose="020F0502020204030204"/>
              <a:ea typeface="Calibri"/>
              <a:cs typeface="Times New Roman"/>
            </a:endParaRPr>
          </a:p>
          <a:p>
            <a:pPr lvl="0">
              <a:buFont typeface="Arial"/>
              <a:buChar char="•"/>
              <a:tabLst>
                <a:tab pos="457200" algn="l"/>
              </a:tabLst>
              <a:defRPr/>
            </a:pPr>
            <a:r>
              <a:rPr lang="en-GB" sz="2400" dirty="0">
                <a:solidFill>
                  <a:prstClr val="white">
                    <a:lumMod val="65000"/>
                  </a:prstClr>
                </a:solidFill>
                <a:ea typeface="Calibri"/>
                <a:cs typeface="Times New Roman"/>
              </a:rPr>
              <a:t>HOPE House(Supported Living)</a:t>
            </a:r>
            <a:endParaRPr kumimoji="0" lang="en-GB" sz="2400" b="0" i="0" u="none"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kumimoji="0" lang="en-GB" sz="2400" b="0" i="0" u="none" strike="noStrike" kern="1200" cap="none" spc="0" normalizeH="0" baseline="0" noProof="0" dirty="0">
                <a:ln>
                  <a:noFill/>
                </a:ln>
                <a:solidFill>
                  <a:schemeClr val="accent1">
                    <a:lumMod val="40000"/>
                    <a:lumOff val="60000"/>
                  </a:schemeClr>
                </a:solidFill>
                <a:effectLst/>
                <a:uLnTx/>
                <a:uFillTx/>
                <a:latin typeface="Calibri" panose="020F0502020204030204"/>
                <a:ea typeface="Calibri"/>
                <a:cs typeface="Times New Roman"/>
              </a:rPr>
              <a:t>HOPE Place (Supported Living)</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kumimoji="0" lang="en-GB" sz="2400" b="0" i="0" u="none"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rPr>
              <a:t>ASSiST (Alternative to admission) </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kumimoji="0" lang="en-GB" sz="2400" b="0" i="0" u="none" strike="noStrike" kern="1200" cap="none" spc="0" normalizeH="0" baseline="0" noProof="0" dirty="0">
                <a:ln>
                  <a:noFill/>
                </a:ln>
                <a:solidFill>
                  <a:schemeClr val="accent1">
                    <a:lumMod val="40000"/>
                    <a:lumOff val="60000"/>
                  </a:schemeClr>
                </a:solidFill>
                <a:effectLst/>
                <a:uLnTx/>
                <a:uFillTx/>
                <a:latin typeface="Calibri" panose="020F0502020204030204"/>
                <a:ea typeface="Calibri"/>
                <a:cs typeface="Times New Roman"/>
              </a:rPr>
              <a:t>EMBRACE (Group Therapeutic Programme) </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kumimoji="0" lang="en-GB" sz="2400" b="0" i="0" u="none"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rPr>
              <a:t>Peer Mentors</a:t>
            </a:r>
          </a:p>
          <a:p>
            <a:pPr>
              <a:buFont typeface="Arial"/>
              <a:buChar char="•"/>
              <a:tabLst>
                <a:tab pos="457200" algn="l"/>
              </a:tabLst>
              <a:defRPr/>
            </a:pPr>
            <a:r>
              <a:rPr lang="en-GB" sz="2400" dirty="0">
                <a:solidFill>
                  <a:schemeClr val="accent1">
                    <a:lumMod val="40000"/>
                    <a:lumOff val="60000"/>
                  </a:schemeClr>
                </a:solidFill>
                <a:ea typeface="Calibri"/>
                <a:cs typeface="Times New Roman"/>
              </a:rPr>
              <a:t>Leading co-production across the county</a:t>
            </a:r>
          </a:p>
          <a:p>
            <a:pPr lvl="0">
              <a:buFont typeface="Arial"/>
              <a:buChar char="•"/>
              <a:tabLst>
                <a:tab pos="457200" algn="l"/>
              </a:tabLst>
              <a:defRPr/>
            </a:pPr>
            <a:r>
              <a:rPr lang="en-GB" sz="2400" dirty="0">
                <a:solidFill>
                  <a:prstClr val="white">
                    <a:lumMod val="65000"/>
                  </a:prstClr>
                </a:solidFill>
                <a:latin typeface="Calibri" panose="020F0502020204030204"/>
                <a:ea typeface="Calibri"/>
                <a:cs typeface="Times New Roman"/>
              </a:rPr>
              <a:t>BRAVE (Domestic abuse programme)</a:t>
            </a:r>
            <a:r>
              <a:rPr lang="en-GB" sz="2400" dirty="0">
                <a:solidFill>
                  <a:prstClr val="white">
                    <a:lumMod val="65000"/>
                  </a:prstClr>
                </a:solidFill>
                <a:ea typeface="Calibri"/>
                <a:cs typeface="Times New Roman"/>
              </a:rPr>
              <a:t> </a:t>
            </a:r>
          </a:p>
          <a:p>
            <a:pPr lvl="0">
              <a:buFont typeface="Arial"/>
              <a:buChar char="•"/>
              <a:tabLst>
                <a:tab pos="457200" algn="l"/>
              </a:tabLst>
              <a:defRPr/>
            </a:pPr>
            <a:r>
              <a:rPr lang="en-GB" sz="2400" dirty="0">
                <a:solidFill>
                  <a:schemeClr val="accent1">
                    <a:lumMod val="40000"/>
                    <a:lumOff val="60000"/>
                  </a:schemeClr>
                </a:solidFill>
                <a:ea typeface="Calibri"/>
                <a:cs typeface="Times New Roman"/>
              </a:rPr>
              <a:t>Trail Blazers &amp; Wellbeing Practitioners</a:t>
            </a:r>
          </a:p>
          <a:p>
            <a:pPr lvl="0">
              <a:buFont typeface="Arial"/>
              <a:buChar char="•"/>
              <a:tabLst>
                <a:tab pos="457200" algn="l"/>
              </a:tabLst>
              <a:defRPr/>
            </a:pPr>
            <a:r>
              <a:rPr lang="en-GB" sz="2400" dirty="0">
                <a:solidFill>
                  <a:prstClr val="white">
                    <a:lumMod val="65000"/>
                  </a:prstClr>
                </a:solidFill>
                <a:latin typeface="Calibri" panose="020F0502020204030204"/>
                <a:ea typeface="Calibri"/>
                <a:cs typeface="Times New Roman"/>
              </a:rPr>
              <a:t>ENABLING TOWN SLOUGH website</a:t>
            </a:r>
          </a:p>
        </p:txBody>
      </p:sp>
    </p:spTree>
    <p:extLst>
      <p:ext uri="{BB962C8B-B14F-4D97-AF65-F5344CB8AC3E}">
        <p14:creationId xmlns:p14="http://schemas.microsoft.com/office/powerpoint/2010/main" val="2927305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anim calcmode="lin" valueType="num">
                                      <p:cBhvr>
                                        <p:cTn id="3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anim calcmode="lin" valueType="num">
                                      <p:cBhvr>
                                        <p:cTn id="3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anim calcmode="lin" valueType="num">
                                      <p:cBhvr>
                                        <p:cTn id="4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1000"/>
                                        <p:tgtEl>
                                          <p:spTgt spid="6">
                                            <p:txEl>
                                              <p:pRg st="8" end="8"/>
                                            </p:txEl>
                                          </p:spTgt>
                                        </p:tgtEl>
                                      </p:cBhvr>
                                    </p:animEffect>
                                    <p:anim calcmode="lin" valueType="num">
                                      <p:cBhvr>
                                        <p:cTn id="4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1000"/>
                                        <p:tgtEl>
                                          <p:spTgt spid="6">
                                            <p:txEl>
                                              <p:pRg st="9" end="9"/>
                                            </p:txEl>
                                          </p:spTgt>
                                        </p:tgtEl>
                                      </p:cBhvr>
                                    </p:animEffect>
                                    <p:anim calcmode="lin" valueType="num">
                                      <p:cBhvr>
                                        <p:cTn id="53"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1000"/>
                                        <p:tgtEl>
                                          <p:spTgt spid="6">
                                            <p:txEl>
                                              <p:pRg st="10" end="10"/>
                                            </p:txEl>
                                          </p:spTgt>
                                        </p:tgtEl>
                                      </p:cBhvr>
                                    </p:animEffect>
                                    <p:anim calcmode="lin" valueType="num">
                                      <p:cBhvr>
                                        <p:cTn id="58"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fade">
                                      <p:cBhvr>
                                        <p:cTn id="62" dur="1000"/>
                                        <p:tgtEl>
                                          <p:spTgt spid="6">
                                            <p:txEl>
                                              <p:pRg st="11" end="11"/>
                                            </p:txEl>
                                          </p:spTgt>
                                        </p:tgtEl>
                                      </p:cBhvr>
                                    </p:animEffect>
                                    <p:anim calcmode="lin" valueType="num">
                                      <p:cBhvr>
                                        <p:cTn id="63"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015663"/>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3087"/>
                </a:solidFill>
                <a:effectLst/>
                <a:uLnTx/>
                <a:uFillTx/>
                <a:latin typeface="Arial" charset="0"/>
                <a:ea typeface="ＭＳ Ｐゴシック" pitchFamily="-16" charset="-128"/>
                <a:cs typeface="+mn-cs"/>
              </a:rPr>
              <a:t>Slough Mental Health Services: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Arial" charset="0"/>
                <a:ea typeface="ＭＳ Ｐゴシック" pitchFamily="-16" charset="-128"/>
                <a:cs typeface="+mn-cs"/>
              </a:rPr>
              <a:t>Enabling Town Slough</a:t>
            </a:r>
            <a:endParaRPr kumimoji="0" lang="en-GB" sz="1800" b="0" i="0" u="none" strike="noStrike" kern="1200" cap="none" spc="0" normalizeH="0" baseline="0" noProof="0" dirty="0">
              <a:ln>
                <a:noFill/>
              </a:ln>
              <a:solidFill>
                <a:prstClr val="black"/>
              </a:solidFill>
              <a:effectLst/>
              <a:uLnTx/>
              <a:uFillTx/>
              <a:latin typeface="Arial" charset="0"/>
              <a:ea typeface="ＭＳ Ｐゴシック" pitchFamily="-16" charset="-128"/>
              <a:cs typeface="+mn-cs"/>
            </a:endParaRPr>
          </a:p>
        </p:txBody>
      </p:sp>
      <p:sp>
        <p:nvSpPr>
          <p:cNvPr id="6" name="Content Placeholder 2"/>
          <p:cNvSpPr txBox="1">
            <a:spLocks/>
          </p:cNvSpPr>
          <p:nvPr/>
        </p:nvSpPr>
        <p:spPr>
          <a:xfrm>
            <a:off x="457200" y="1600200"/>
            <a:ext cx="8229600" cy="45259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tab pos="457200" algn="l"/>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Calibri"/>
                <a:cs typeface="Times New Roman"/>
              </a:rPr>
              <a:t>Relational practice and integrated connectivity:</a:t>
            </a:r>
          </a:p>
          <a:p>
            <a:pPr marL="0" marR="0" lvl="0" indent="0" algn="l" defTabSz="914400" rtl="0" eaLnBrk="1" fontAlgn="auto" latinLnBrk="0" hangingPunct="1">
              <a:lnSpc>
                <a:spcPct val="100000"/>
              </a:lnSpc>
              <a:spcBef>
                <a:spcPct val="20000"/>
              </a:spcBef>
              <a:spcAft>
                <a:spcPts val="0"/>
              </a:spcAft>
              <a:buClrTx/>
              <a:buSzTx/>
              <a:buNone/>
              <a:tabLst>
                <a:tab pos="457200" algn="l"/>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Calibri"/>
              <a:cs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kumimoji="0" lang="en-GB" sz="2400" b="0" i="0" u="none"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rPr>
              <a:t>A co-produced Service Philosophy </a:t>
            </a:r>
            <a:br>
              <a:rPr kumimoji="0" lang="en-GB" sz="2400" b="0" i="0" u="none"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rPr>
            </a:br>
            <a:r>
              <a:rPr kumimoji="0" lang="en-GB" sz="2400" b="0" i="0" u="none" strike="noStrike" kern="1200" cap="none" spc="0" normalizeH="0" baseline="0" noProof="0" dirty="0">
                <a:ln>
                  <a:noFill/>
                </a:ln>
                <a:solidFill>
                  <a:srgbClr val="70AD47"/>
                </a:solidFill>
                <a:effectLst/>
                <a:uLnTx/>
                <a:uFillTx/>
                <a:latin typeface="Calibri" panose="020F0502020204030204"/>
                <a:ea typeface="Calibri"/>
                <a:cs typeface="Times New Roman"/>
              </a:rPr>
              <a:t>#StrongerTogether:</a:t>
            </a:r>
            <a:endParaRPr kumimoji="0" lang="en-GB" sz="2400" b="0" i="0" u="none" strike="noStrike" kern="1200" cap="none" spc="0" normalizeH="0" baseline="0" noProof="0" dirty="0">
              <a:ln>
                <a:noFill/>
              </a:ln>
              <a:solidFill>
                <a:srgbClr val="0070C0"/>
              </a:solidFill>
              <a:effectLst/>
              <a:uLnTx/>
              <a:uFillTx/>
              <a:latin typeface="Calibri" panose="020F0502020204030204"/>
              <a:ea typeface="Calibri"/>
              <a:cs typeface="Times New Roman"/>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tab pos="457200" algn="l"/>
              </a:tabLst>
              <a:defRPr/>
            </a:pPr>
            <a:r>
              <a:rPr kumimoji="0" lang="en-GB" sz="2400" b="0" i="0" u="none" strike="noStrike" kern="1200" cap="none" spc="0" normalizeH="0" baseline="0" noProof="0" dirty="0">
                <a:ln>
                  <a:noFill/>
                </a:ln>
                <a:solidFill>
                  <a:srgbClr val="0070C0"/>
                </a:solidFill>
                <a:effectLst/>
                <a:uLnTx/>
                <a:uFillTx/>
                <a:latin typeface="Calibri" panose="020F0502020204030204"/>
                <a:ea typeface="Calibri"/>
                <a:cs typeface="Times New Roman"/>
              </a:rPr>
              <a:t>       </a:t>
            </a:r>
            <a:r>
              <a:rPr kumimoji="0" lang="en-GB" sz="2400" b="0" i="1" u="none"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rPr>
              <a:t>“I am not my diagnosis…see my wellness.”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tab pos="457200" algn="l"/>
              </a:tabLst>
              <a:defRPr/>
            </a:pPr>
            <a:endParaRPr kumimoji="0" lang="en-GB" sz="2400" b="0" i="0" u="none"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Calibri"/>
                <a:cs typeface="Times New Roman"/>
              </a:rPr>
              <a:t>Gives </a:t>
            </a:r>
            <a:r>
              <a:rPr kumimoji="0" lang="en-GB" sz="2400" b="0" i="1" strike="noStrike" kern="1200" cap="none" spc="0" normalizeH="0" baseline="0" noProof="0" dirty="0">
                <a:ln>
                  <a:noFill/>
                </a:ln>
                <a:solidFill>
                  <a:prstClr val="white"/>
                </a:solidFill>
                <a:effectLst/>
                <a:uLnTx/>
                <a:uFillTx/>
                <a:latin typeface="Calibri" panose="020F0502020204030204"/>
                <a:ea typeface="Calibri"/>
                <a:cs typeface="Times New Roman"/>
              </a:rPr>
              <a:t>ownership</a:t>
            </a:r>
            <a:r>
              <a:rPr kumimoji="0" lang="en-GB" sz="2400" b="0" i="0" u="none" strike="noStrike" kern="1200" cap="none" spc="0" normalizeH="0" baseline="0" noProof="0" dirty="0">
                <a:ln>
                  <a:noFill/>
                </a:ln>
                <a:solidFill>
                  <a:prstClr val="white"/>
                </a:solidFill>
                <a:effectLst/>
                <a:uLnTx/>
                <a:uFillTx/>
                <a:latin typeface="Calibri" panose="020F0502020204030204"/>
                <a:ea typeface="Calibri"/>
                <a:cs typeface="Times New Roman"/>
              </a:rPr>
              <a:t> and </a:t>
            </a:r>
            <a:r>
              <a:rPr kumimoji="0" lang="en-GB" sz="2400" b="0" i="1" strike="noStrike" kern="1200" cap="none" spc="0" normalizeH="0" baseline="0" noProof="0" dirty="0">
                <a:ln>
                  <a:noFill/>
                </a:ln>
                <a:solidFill>
                  <a:prstClr val="white"/>
                </a:solidFill>
                <a:effectLst/>
                <a:uLnTx/>
                <a:uFillTx/>
                <a:latin typeface="Calibri" panose="020F0502020204030204"/>
                <a:ea typeface="Calibri"/>
                <a:cs typeface="Times New Roman"/>
              </a:rPr>
              <a:t>social value </a:t>
            </a:r>
            <a:r>
              <a:rPr kumimoji="0" lang="en-GB" sz="2400" b="0" i="0" u="none" strike="noStrike" kern="1200" cap="none" spc="0" normalizeH="0" baseline="0" noProof="0" dirty="0">
                <a:ln>
                  <a:noFill/>
                </a:ln>
                <a:solidFill>
                  <a:prstClr val="white"/>
                </a:solidFill>
                <a:effectLst/>
                <a:uLnTx/>
                <a:uFillTx/>
                <a:latin typeface="Calibri" panose="020F0502020204030204"/>
                <a:ea typeface="Calibri"/>
                <a:cs typeface="Times New Roman"/>
              </a:rPr>
              <a:t>to all involved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tab pos="457200" algn="l"/>
              </a:tabLst>
              <a:defRPr/>
            </a:pPr>
            <a:r>
              <a:rPr kumimoji="0" lang="en-GB" sz="2300" b="1" i="0" strike="noStrike" kern="1200" cap="none" spc="0" normalizeH="0" baseline="0" noProof="0" dirty="0">
                <a:ln>
                  <a:noFill/>
                </a:ln>
                <a:solidFill>
                  <a:srgbClr val="F79646"/>
                </a:solidFill>
                <a:effectLst/>
                <a:uLnTx/>
                <a:uFillTx/>
                <a:latin typeface="Calibri" panose="020F0502020204030204"/>
                <a:ea typeface="Calibri"/>
                <a:cs typeface="Times New Roman"/>
              </a:rPr>
              <a:t>    #NotAlone   </a:t>
            </a:r>
            <a:br>
              <a:rPr kumimoji="0" lang="en-GB" sz="2300" b="1" i="0" strike="noStrike" kern="1200" cap="none" spc="0" normalizeH="0" baseline="0" noProof="0" dirty="0">
                <a:ln>
                  <a:noFill/>
                </a:ln>
                <a:solidFill>
                  <a:srgbClr val="F79646"/>
                </a:solidFill>
                <a:effectLst/>
                <a:uLnTx/>
                <a:uFillTx/>
                <a:latin typeface="Calibri" panose="020F0502020204030204"/>
                <a:ea typeface="Calibri"/>
                <a:cs typeface="Times New Roman"/>
              </a:rPr>
            </a:br>
            <a:r>
              <a:rPr kumimoji="0" lang="en-GB" sz="2300" b="1" i="0" strike="noStrike" kern="1200" cap="none" spc="0" normalizeH="0" baseline="0" noProof="0" dirty="0">
                <a:ln>
                  <a:noFill/>
                </a:ln>
                <a:solidFill>
                  <a:srgbClr val="F79646"/>
                </a:solidFill>
                <a:effectLst/>
                <a:uLnTx/>
                <a:uFillTx/>
                <a:latin typeface="Calibri" panose="020F0502020204030204"/>
                <a:ea typeface="Calibri"/>
                <a:cs typeface="Times New Roman"/>
              </a:rPr>
              <a:t>	</a:t>
            </a:r>
            <a:r>
              <a:rPr kumimoji="0" lang="en-GB" sz="2300" i="1" strike="noStrike" kern="1200" cap="none" spc="0" normalizeH="0" baseline="0" noProof="0" dirty="0">
                <a:ln>
                  <a:noFill/>
                </a:ln>
                <a:solidFill>
                  <a:prstClr val="white">
                    <a:lumMod val="65000"/>
                  </a:prstClr>
                </a:solidFill>
                <a:effectLst/>
                <a:uLnTx/>
                <a:uFillTx/>
                <a:latin typeface="Calibri" panose="020F0502020204030204"/>
                <a:ea typeface="Calibri"/>
                <a:cs typeface="Times New Roman"/>
              </a:rPr>
              <a:t>Loneliness and Isolation Campaign</a:t>
            </a:r>
          </a:p>
        </p:txBody>
      </p:sp>
    </p:spTree>
    <p:extLst>
      <p:ext uri="{BB962C8B-B14F-4D97-AF65-F5344CB8AC3E}">
        <p14:creationId xmlns:p14="http://schemas.microsoft.com/office/powerpoint/2010/main" val="2149087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anim calcmode="lin" valueType="num">
                                      <p:cBhvr>
                                        <p:cTn id="1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1000"/>
                                        <p:tgtEl>
                                          <p:spTgt spid="6">
                                            <p:txEl>
                                              <p:pRg st="5" end="5"/>
                                            </p:txEl>
                                          </p:spTgt>
                                        </p:tgtEl>
                                      </p:cBhvr>
                                    </p:animEffect>
                                    <p:anim calcmode="lin" valueType="num">
                                      <p:cBhvr>
                                        <p:cTn id="2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1000"/>
                                        <p:tgtEl>
                                          <p:spTgt spid="6">
                                            <p:txEl>
                                              <p:pRg st="6" end="6"/>
                                            </p:txEl>
                                          </p:spTgt>
                                        </p:tgtEl>
                                      </p:cBhvr>
                                    </p:animEffect>
                                    <p:anim calcmode="lin" valueType="num">
                                      <p:cBhvr>
                                        <p:cTn id="2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A5C2C6-F0B9-4603-8F84-6B66006FF216}"/>
              </a:ext>
            </a:extLst>
          </p:cNvPr>
          <p:cNvPicPr>
            <a:picLocks noChangeAspect="1"/>
          </p:cNvPicPr>
          <p:nvPr/>
        </p:nvPicPr>
        <p:blipFill>
          <a:blip r:embed="rId2"/>
          <a:stretch>
            <a:fillRect/>
          </a:stretch>
        </p:blipFill>
        <p:spPr>
          <a:xfrm>
            <a:off x="0" y="1572403"/>
            <a:ext cx="9144000" cy="5285597"/>
          </a:xfrm>
          <a:prstGeom prst="rect">
            <a:avLst/>
          </a:prstGeom>
        </p:spPr>
      </p:pic>
      <p:sp>
        <p:nvSpPr>
          <p:cNvPr id="5" name="TextBox 4">
            <a:extLst>
              <a:ext uri="{FF2B5EF4-FFF2-40B4-BE49-F238E27FC236}">
                <a16:creationId xmlns:a16="http://schemas.microsoft.com/office/drawing/2014/main" id="{9F143427-843C-485E-8EFC-566980CA29F6}"/>
              </a:ext>
            </a:extLst>
          </p:cNvPr>
          <p:cNvSpPr txBox="1"/>
          <p:nvPr/>
        </p:nvSpPr>
        <p:spPr>
          <a:xfrm>
            <a:off x="363196" y="174064"/>
            <a:ext cx="4572000" cy="1200329"/>
          </a:xfrm>
          <a:prstGeom prst="rect">
            <a:avLst/>
          </a:prstGeom>
          <a:noFill/>
        </p:spPr>
        <p:txBody>
          <a:bodyPr wrap="square">
            <a:spAutoFit/>
          </a:bodyPr>
          <a:lstStyle/>
          <a:p>
            <a:r>
              <a:rPr lang="en-GB" b="0" i="0" dirty="0">
                <a:solidFill>
                  <a:schemeClr val="accent1">
                    <a:lumMod val="75000"/>
                  </a:schemeClr>
                </a:solidFill>
                <a:effectLst/>
                <a:latin typeface="arial" panose="020B0604020202020204" pitchFamily="34" charset="0"/>
              </a:rPr>
              <a:t>And in the naked light I saw</a:t>
            </a:r>
            <a:br>
              <a:rPr lang="en-GB" dirty="0">
                <a:solidFill>
                  <a:schemeClr val="accent1">
                    <a:lumMod val="75000"/>
                  </a:schemeClr>
                </a:solidFill>
              </a:rPr>
            </a:br>
            <a:r>
              <a:rPr lang="en-GB" b="0" i="0" dirty="0">
                <a:solidFill>
                  <a:schemeClr val="accent1">
                    <a:lumMod val="75000"/>
                  </a:schemeClr>
                </a:solidFill>
                <a:effectLst/>
                <a:latin typeface="arial" panose="020B0604020202020204" pitchFamily="34" charset="0"/>
              </a:rPr>
              <a:t>Ten thousand people, maybe more</a:t>
            </a:r>
            <a:br>
              <a:rPr lang="en-GB" dirty="0">
                <a:solidFill>
                  <a:schemeClr val="accent1">
                    <a:lumMod val="75000"/>
                  </a:schemeClr>
                </a:solidFill>
              </a:rPr>
            </a:br>
            <a:r>
              <a:rPr lang="en-GB" b="0" i="0" dirty="0">
                <a:solidFill>
                  <a:schemeClr val="accent1">
                    <a:lumMod val="75000"/>
                  </a:schemeClr>
                </a:solidFill>
                <a:effectLst/>
                <a:latin typeface="arial" panose="020B0604020202020204" pitchFamily="34" charset="0"/>
              </a:rPr>
              <a:t>People talking without speaking</a:t>
            </a:r>
            <a:br>
              <a:rPr lang="en-GB" dirty="0">
                <a:solidFill>
                  <a:schemeClr val="accent1">
                    <a:lumMod val="75000"/>
                  </a:schemeClr>
                </a:solidFill>
              </a:rPr>
            </a:br>
            <a:r>
              <a:rPr lang="en-GB" b="0" i="0" dirty="0">
                <a:solidFill>
                  <a:schemeClr val="accent1">
                    <a:lumMod val="75000"/>
                  </a:schemeClr>
                </a:solidFill>
                <a:effectLst/>
                <a:latin typeface="arial" panose="020B0604020202020204" pitchFamily="34" charset="0"/>
              </a:rPr>
              <a:t>People hearing without listening</a:t>
            </a:r>
            <a:endParaRPr lang="en-GB" dirty="0">
              <a:solidFill>
                <a:schemeClr val="accent1">
                  <a:lumMod val="75000"/>
                </a:schemeClr>
              </a:solidFill>
            </a:endParaRPr>
          </a:p>
        </p:txBody>
      </p:sp>
    </p:spTree>
    <p:extLst>
      <p:ext uri="{BB962C8B-B14F-4D97-AF65-F5344CB8AC3E}">
        <p14:creationId xmlns:p14="http://schemas.microsoft.com/office/powerpoint/2010/main" val="169251190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t="22243"/>
          <a:stretch>
            <a:fillRect/>
          </a:stretch>
        </p:blipFill>
        <p:spPr bwMode="auto">
          <a:xfrm>
            <a:off x="0" y="1084263"/>
            <a:ext cx="91440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16633"/>
            <a:ext cx="6696745" cy="96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group of people posing for a picture&#10;&#10;Description automatically generated">
            <a:extLst>
              <a:ext uri="{FF2B5EF4-FFF2-40B4-BE49-F238E27FC236}">
                <a16:creationId xmlns:a16="http://schemas.microsoft.com/office/drawing/2014/main" id="{4452E1A2-C929-460E-93F9-07CE5CD49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116180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56509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65C996-E5A7-419D-8B02-28AEAC56EA48}"/>
              </a:ext>
            </a:extLst>
          </p:cNvPr>
          <p:cNvSpPr>
            <a:spLocks noGrp="1"/>
          </p:cNvSpPr>
          <p:nvPr>
            <p:ph type="subTitle" idx="1"/>
          </p:nvPr>
        </p:nvSpPr>
        <p:spPr>
          <a:xfrm>
            <a:off x="350377" y="4244457"/>
            <a:ext cx="8443245" cy="2055278"/>
          </a:xfrm>
        </p:spPr>
        <p:txBody>
          <a:bodyPr>
            <a:normAutofit/>
          </a:bodyPr>
          <a:lstStyle/>
          <a:p>
            <a:pPr algn="l"/>
            <a:r>
              <a:rPr lang="en-GB" dirty="0">
                <a:solidFill>
                  <a:schemeClr val="bg1"/>
                </a:solidFill>
              </a:rPr>
              <a:t>Natasha Berthollier, Consultant Psychologist</a:t>
            </a:r>
          </a:p>
          <a:p>
            <a:pPr algn="l"/>
            <a:r>
              <a:rPr lang="en-GB" u="sng" dirty="0">
                <a:solidFill>
                  <a:srgbClr val="00B0F0"/>
                </a:solidFill>
                <a:hlinkClick r:id="rId2">
                  <a:extLst>
                    <a:ext uri="{A12FA001-AC4F-418D-AE19-62706E023703}">
                      <ahyp:hlinkClr xmlns:ahyp="http://schemas.microsoft.com/office/drawing/2018/hyperlinkcolor" val="tx"/>
                    </a:ext>
                  </a:extLst>
                </a:hlinkClick>
              </a:rPr>
              <a:t>Natasha.Berthollier@berkshire.nhs.uk</a:t>
            </a:r>
            <a:r>
              <a:rPr lang="en-GB" dirty="0">
                <a:solidFill>
                  <a:srgbClr val="00B0F0"/>
                </a:solidFill>
              </a:rPr>
              <a:t> </a:t>
            </a:r>
          </a:p>
          <a:p>
            <a:pPr algn="l"/>
            <a:endParaRPr lang="en-GB" dirty="0">
              <a:solidFill>
                <a:schemeClr val="bg1"/>
              </a:solidFill>
            </a:endParaRPr>
          </a:p>
        </p:txBody>
      </p:sp>
      <p:sp>
        <p:nvSpPr>
          <p:cNvPr id="4" name="Rectangle 3">
            <a:extLst>
              <a:ext uri="{FF2B5EF4-FFF2-40B4-BE49-F238E27FC236}">
                <a16:creationId xmlns:a16="http://schemas.microsoft.com/office/drawing/2014/main" id="{7F36B7D5-5620-4D63-A62B-AB7263C7CE34}"/>
              </a:ext>
            </a:extLst>
          </p:cNvPr>
          <p:cNvSpPr/>
          <p:nvPr/>
        </p:nvSpPr>
        <p:spPr>
          <a:xfrm>
            <a:off x="324740" y="2122655"/>
            <a:ext cx="8289420" cy="1692771"/>
          </a:xfrm>
          <a:prstGeom prst="rect">
            <a:avLst/>
          </a:prstGeom>
        </p:spPr>
        <p:txBody>
          <a:bodyPr wrap="square">
            <a:spAutoFit/>
          </a:bodyPr>
          <a:lstStyle/>
          <a:p>
            <a:pPr lvl="0">
              <a:defRPr/>
            </a:pPr>
            <a:r>
              <a:rPr lang="en-GB" sz="3600" b="1" dirty="0">
                <a:solidFill>
                  <a:prstClr val="white"/>
                </a:solidFill>
                <a:latin typeface="CIDFont+F1"/>
              </a:rPr>
              <a:t>ASSiST and EMBRACE</a:t>
            </a:r>
          </a:p>
          <a:p>
            <a:pPr lvl="0">
              <a:defRPr/>
            </a:pPr>
            <a:endParaRPr lang="en-GB" sz="1200" dirty="0">
              <a:solidFill>
                <a:prstClr val="white"/>
              </a:solidFill>
              <a:latin typeface="CIDFont+F1"/>
            </a:endParaRPr>
          </a:p>
          <a:p>
            <a:pPr>
              <a:defRPr/>
            </a:pPr>
            <a:r>
              <a:rPr lang="en-GB" sz="2800" dirty="0">
                <a:solidFill>
                  <a:prstClr val="white"/>
                </a:solidFill>
                <a:latin typeface="CIDFont+F1"/>
              </a:rPr>
              <a:t>ASSiST (</a:t>
            </a:r>
            <a:r>
              <a:rPr lang="en-GB" sz="2800" dirty="0" err="1">
                <a:solidFill>
                  <a:prstClr val="white"/>
                </a:solidFill>
                <a:latin typeface="CIDFont+F1"/>
              </a:rPr>
              <a:t>ing</a:t>
            </a:r>
            <a:r>
              <a:rPr lang="en-GB" sz="2800" dirty="0">
                <a:solidFill>
                  <a:prstClr val="white"/>
                </a:solidFill>
                <a:latin typeface="CIDFont+F1"/>
              </a:rPr>
              <a:t>)		</a:t>
            </a:r>
            <a:r>
              <a:rPr lang="en-GB" sz="2800" dirty="0">
                <a:solidFill>
                  <a:srgbClr val="FFFF00"/>
                </a:solidFill>
                <a:latin typeface="CIDFont+F1"/>
              </a:rPr>
              <a:t>…Relational Practice</a:t>
            </a:r>
          </a:p>
          <a:p>
            <a:pPr>
              <a:defRPr/>
            </a:pPr>
            <a:r>
              <a:rPr lang="en-GB" sz="2800" dirty="0">
                <a:solidFill>
                  <a:prstClr val="white"/>
                </a:solidFill>
                <a:latin typeface="CIDFont+F1"/>
              </a:rPr>
              <a:t>EMBRACE (</a:t>
            </a:r>
            <a:r>
              <a:rPr lang="en-GB" sz="2800" dirty="0" err="1">
                <a:solidFill>
                  <a:prstClr val="white"/>
                </a:solidFill>
                <a:latin typeface="CIDFont+F1"/>
              </a:rPr>
              <a:t>ing</a:t>
            </a:r>
            <a:r>
              <a:rPr lang="en-GB" sz="2800" dirty="0">
                <a:solidFill>
                  <a:prstClr val="white"/>
                </a:solidFill>
                <a:latin typeface="CIDFont+F1"/>
              </a:rPr>
              <a:t>)</a:t>
            </a:r>
            <a:r>
              <a:rPr kumimoji="0" lang="en-GB" sz="2800" b="0" i="0" u="none" strike="noStrike" kern="1200" cap="none" spc="0" normalizeH="0" baseline="0" noProof="0" dirty="0">
                <a:ln>
                  <a:noFill/>
                </a:ln>
                <a:solidFill>
                  <a:prstClr val="white"/>
                </a:solidFill>
                <a:effectLst/>
                <a:uLnTx/>
                <a:uFillTx/>
                <a:latin typeface="CIDFont+F1"/>
              </a:rPr>
              <a:t> 	</a:t>
            </a:r>
            <a:r>
              <a:rPr kumimoji="0" lang="en-GB" sz="2800" b="0" i="0" u="none" strike="noStrike" kern="1200" cap="none" spc="0" normalizeH="0" baseline="0" noProof="0" dirty="0">
                <a:ln>
                  <a:noFill/>
                </a:ln>
                <a:solidFill>
                  <a:srgbClr val="FFFF00"/>
                </a:solidFill>
                <a:effectLst/>
                <a:uLnTx/>
                <a:uFillTx/>
                <a:latin typeface="CIDFont+F1"/>
              </a:rPr>
              <a:t>…Co-Production</a:t>
            </a:r>
            <a:endParaRPr kumimoji="0" lang="en-GB" sz="2800" b="0" i="0" u="none" strike="noStrike" kern="1200" cap="none" spc="0" normalizeH="0" baseline="0" noProof="0" dirty="0">
              <a:ln>
                <a:noFill/>
              </a:ln>
              <a:solidFill>
                <a:srgbClr val="FFFF00"/>
              </a:solidFill>
              <a:effectLst/>
              <a:uLnTx/>
              <a:uFillTx/>
              <a:latin typeface="Calibri" panose="020F0502020204030204"/>
            </a:endParaRPr>
          </a:p>
        </p:txBody>
      </p:sp>
      <p:pic>
        <p:nvPicPr>
          <p:cNvPr id="10" name="Picture 9" descr="Logo&#10;&#10;Description automatically generated">
            <a:extLst>
              <a:ext uri="{FF2B5EF4-FFF2-40B4-BE49-F238E27FC236}">
                <a16:creationId xmlns:a16="http://schemas.microsoft.com/office/drawing/2014/main" id="{16D7EE2C-2BE2-43D6-8405-CABFBD27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42" y="0"/>
            <a:ext cx="3679544" cy="1485117"/>
          </a:xfrm>
          <a:prstGeom prst="rect">
            <a:avLst/>
          </a:prstGeom>
        </p:spPr>
      </p:pic>
      <p:sp>
        <p:nvSpPr>
          <p:cNvPr id="12" name="Rectangle 11">
            <a:extLst>
              <a:ext uri="{FF2B5EF4-FFF2-40B4-BE49-F238E27FC236}">
                <a16:creationId xmlns:a16="http://schemas.microsoft.com/office/drawing/2014/main" id="{2744561F-4401-4DBB-A955-E8E81D214614}"/>
              </a:ext>
            </a:extLst>
          </p:cNvPr>
          <p:cNvSpPr/>
          <p:nvPr/>
        </p:nvSpPr>
        <p:spPr>
          <a:xfrm>
            <a:off x="4973652" y="6027003"/>
            <a:ext cx="4170348" cy="830997"/>
          </a:xfrm>
          <a:prstGeom prst="rect">
            <a:avLst/>
          </a:prstGeom>
        </p:spPr>
        <p:txBody>
          <a:bodyPr wrap="square">
            <a:spAutoFit/>
          </a:bodyPr>
          <a:lstStyle/>
          <a:p>
            <a:pPr lvl="0">
              <a:defRPr/>
            </a:pPr>
            <a:r>
              <a:rPr lang="en-GB" sz="2400"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a:t>
            </a:r>
            <a:r>
              <a:rPr lang="en-GB" sz="2400" b="1" dirty="0" err="1">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EnablingTownSlough</a:t>
            </a:r>
            <a:endParaRPr lang="en-GB" sz="2400"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endParaRPr>
          </a:p>
          <a:p>
            <a:pPr algn="r">
              <a:defRPr/>
            </a:pPr>
            <a:r>
              <a:rPr lang="en-GB" sz="2400"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a:t>
            </a:r>
            <a:r>
              <a:rPr lang="en-GB" sz="2400" b="1" dirty="0" err="1">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EnablingSlough</a:t>
            </a:r>
            <a:endParaRPr lang="en-GB" sz="2400"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endParaRPr>
          </a:p>
        </p:txBody>
      </p:sp>
    </p:spTree>
    <p:extLst>
      <p:ext uri="{BB962C8B-B14F-4D97-AF65-F5344CB8AC3E}">
        <p14:creationId xmlns:p14="http://schemas.microsoft.com/office/powerpoint/2010/main" val="1709819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062"/>
            <a:ext cx="9144000" cy="58477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003087"/>
                </a:solidFill>
                <a:effectLst/>
                <a:uLnTx/>
                <a:uFillTx/>
                <a:latin typeface="Arial" charset="0"/>
                <a:ea typeface="ＭＳ Ｐゴシック" pitchFamily="-16" charset="-128"/>
                <a:cs typeface="+mn-cs"/>
              </a:rPr>
              <a:t>ENABLING TOWN SLOUGH</a:t>
            </a:r>
            <a:endParaRPr kumimoji="0" lang="en-GB" altLang="en-US" sz="2400" b="1" i="0" u="none" strike="noStrike" kern="0" cap="none" spc="0" normalizeH="0" baseline="0" noProof="0" dirty="0">
              <a:ln>
                <a:noFill/>
              </a:ln>
              <a:solidFill>
                <a:srgbClr val="003087"/>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p:cNvSpPr txBox="1"/>
          <p:nvPr/>
        </p:nvSpPr>
        <p:spPr>
          <a:xfrm>
            <a:off x="4129717" y="1184837"/>
            <a:ext cx="459246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a:ea typeface="+mn-ea"/>
                <a:cs typeface="+mn-cs"/>
              </a:rPr>
              <a:t>Formulation-driven</a:t>
            </a:r>
          </a:p>
        </p:txBody>
      </p:sp>
      <p:sp>
        <p:nvSpPr>
          <p:cNvPr id="8" name="TextBox 7"/>
          <p:cNvSpPr txBox="1"/>
          <p:nvPr/>
        </p:nvSpPr>
        <p:spPr>
          <a:xfrm>
            <a:off x="0" y="474346"/>
            <a:ext cx="3443486"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a:ea typeface="+mn-ea"/>
                <a:cs typeface="+mn-cs"/>
              </a:rPr>
              <a:t>A…</a:t>
            </a:r>
            <a:r>
              <a:rPr kumimoji="0" lang="en-GB" sz="4400" b="0" i="0" u="none" strike="noStrike" kern="1200" cap="none" spc="0" normalizeH="0" baseline="0" noProof="0" dirty="0">
                <a:ln>
                  <a:noFill/>
                </a:ln>
                <a:solidFill>
                  <a:srgbClr val="92D05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92D05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92D050"/>
                </a:solidFill>
                <a:effectLst/>
                <a:uLnTx/>
                <a:uFillTx/>
                <a:latin typeface="Calibri"/>
                <a:ea typeface="+mn-ea"/>
                <a:cs typeface="+mn-cs"/>
              </a:rPr>
              <a:t>     Enabling </a:t>
            </a:r>
          </a:p>
        </p:txBody>
      </p:sp>
      <p:sp>
        <p:nvSpPr>
          <p:cNvPr id="9" name="TextBox 8"/>
          <p:cNvSpPr txBox="1"/>
          <p:nvPr/>
        </p:nvSpPr>
        <p:spPr>
          <a:xfrm>
            <a:off x="1259631" y="5445224"/>
            <a:ext cx="754479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CC99FF"/>
                </a:solidFill>
                <a:effectLst/>
                <a:uLnTx/>
                <a:uFillTx/>
                <a:latin typeface="Calibri"/>
                <a:ea typeface="+mn-ea"/>
                <a:cs typeface="+mn-cs"/>
              </a:rPr>
              <a:t>Bio-Psycho-Social</a:t>
            </a:r>
            <a:r>
              <a:rPr kumimoji="0" lang="en-GB" sz="4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400" dirty="0">
                <a:solidFill>
                  <a:srgbClr val="0070C0"/>
                </a:solidFill>
                <a:latin typeface="Calibri"/>
              </a:rPr>
              <a:t>					</a:t>
            </a:r>
            <a:r>
              <a:rPr kumimoji="0" lang="en-GB" sz="4400" b="0" i="0" u="none" strike="noStrike" kern="1200" cap="none" spc="0" normalizeH="0" baseline="0" noProof="0" dirty="0">
                <a:ln>
                  <a:noFill/>
                </a:ln>
                <a:solidFill>
                  <a:prstClr val="white"/>
                </a:solidFill>
                <a:effectLst/>
                <a:uLnTx/>
                <a:uFillTx/>
                <a:latin typeface="Calibri"/>
                <a:ea typeface="+mn-ea"/>
                <a:cs typeface="+mn-cs"/>
              </a:rPr>
              <a:t>...model</a:t>
            </a:r>
          </a:p>
        </p:txBody>
      </p:sp>
      <p:sp>
        <p:nvSpPr>
          <p:cNvPr id="10" name="TextBox 9"/>
          <p:cNvSpPr txBox="1"/>
          <p:nvPr/>
        </p:nvSpPr>
        <p:spPr>
          <a:xfrm>
            <a:off x="827584" y="3501006"/>
            <a:ext cx="266429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lumMod val="85000"/>
                  </a:prstClr>
                </a:solidFill>
                <a:effectLst/>
                <a:uLnTx/>
                <a:uFillTx/>
                <a:latin typeface="Calibri"/>
                <a:ea typeface="+mn-ea"/>
                <a:cs typeface="+mn-cs"/>
              </a:rPr>
              <a:t>Relational </a:t>
            </a:r>
          </a:p>
        </p:txBody>
      </p:sp>
      <p:sp>
        <p:nvSpPr>
          <p:cNvPr id="11" name="TextBox 10"/>
          <p:cNvSpPr txBox="1"/>
          <p:nvPr/>
        </p:nvSpPr>
        <p:spPr>
          <a:xfrm>
            <a:off x="4308530" y="3501008"/>
            <a:ext cx="42484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5B9BD5">
                    <a:lumMod val="60000"/>
                    <a:lumOff val="40000"/>
                  </a:srgbClr>
                </a:solidFill>
                <a:effectLst/>
                <a:uLnTx/>
                <a:uFillTx/>
                <a:latin typeface="Calibri"/>
                <a:ea typeface="+mn-ea"/>
                <a:cs typeface="+mn-cs"/>
              </a:rPr>
              <a:t>Recovery-focused</a:t>
            </a:r>
          </a:p>
        </p:txBody>
      </p:sp>
      <p:sp>
        <p:nvSpPr>
          <p:cNvPr id="12" name="TextBox 11"/>
          <p:cNvSpPr txBox="1"/>
          <p:nvPr/>
        </p:nvSpPr>
        <p:spPr>
          <a:xfrm>
            <a:off x="312923" y="4470792"/>
            <a:ext cx="4181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ED7D31">
                    <a:lumMod val="40000"/>
                    <a:lumOff val="60000"/>
                  </a:srgbClr>
                </a:solidFill>
                <a:effectLst/>
                <a:uLnTx/>
                <a:uFillTx/>
                <a:latin typeface="Calibri"/>
                <a:ea typeface="+mn-ea"/>
                <a:cs typeface="+mn-cs"/>
              </a:rPr>
              <a:t>Trauma-informed</a:t>
            </a:r>
          </a:p>
        </p:txBody>
      </p:sp>
      <p:sp>
        <p:nvSpPr>
          <p:cNvPr id="13" name="TextBox 12"/>
          <p:cNvSpPr txBox="1"/>
          <p:nvPr/>
        </p:nvSpPr>
        <p:spPr>
          <a:xfrm>
            <a:off x="611560" y="2420888"/>
            <a:ext cx="30963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70AD47">
                    <a:lumMod val="60000"/>
                    <a:lumOff val="40000"/>
                  </a:srgbClr>
                </a:solidFill>
                <a:effectLst/>
                <a:uLnTx/>
                <a:uFillTx/>
                <a:latin typeface="Calibri"/>
                <a:ea typeface="+mn-ea"/>
                <a:cs typeface="+mn-cs"/>
              </a:rPr>
              <a:t>Asset-based</a:t>
            </a:r>
          </a:p>
        </p:txBody>
      </p:sp>
      <p:sp>
        <p:nvSpPr>
          <p:cNvPr id="14" name="TextBox 13"/>
          <p:cNvSpPr txBox="1"/>
          <p:nvPr/>
        </p:nvSpPr>
        <p:spPr>
          <a:xfrm>
            <a:off x="4740578" y="2269890"/>
            <a:ext cx="33843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0000"/>
                </a:solidFill>
                <a:effectLst/>
                <a:uLnTx/>
                <a:uFillTx/>
                <a:latin typeface="Calibri"/>
                <a:ea typeface="+mn-ea"/>
                <a:cs typeface="+mn-cs"/>
              </a:rPr>
              <a:t>Co-produced</a:t>
            </a:r>
          </a:p>
        </p:txBody>
      </p:sp>
      <p:sp>
        <p:nvSpPr>
          <p:cNvPr id="15" name="TextBox 14">
            <a:extLst>
              <a:ext uri="{FF2B5EF4-FFF2-40B4-BE49-F238E27FC236}">
                <a16:creationId xmlns:a16="http://schemas.microsoft.com/office/drawing/2014/main" id="{666C57DA-EAD4-4CEA-A605-52C4A0358C05}"/>
              </a:ext>
            </a:extLst>
          </p:cNvPr>
          <p:cNvSpPr txBox="1"/>
          <p:nvPr/>
        </p:nvSpPr>
        <p:spPr>
          <a:xfrm>
            <a:off x="1940698" y="537647"/>
            <a:ext cx="4181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B0F0"/>
                </a:solidFill>
                <a:effectLst/>
                <a:uLnTx/>
                <a:uFillTx/>
                <a:latin typeface="Calibri"/>
                <a:ea typeface="+mn-ea"/>
                <a:cs typeface="+mn-cs"/>
              </a:rPr>
              <a:t>Systemic</a:t>
            </a:r>
          </a:p>
        </p:txBody>
      </p:sp>
    </p:spTree>
    <p:extLst>
      <p:ext uri="{BB962C8B-B14F-4D97-AF65-F5344CB8AC3E}">
        <p14:creationId xmlns:p14="http://schemas.microsoft.com/office/powerpoint/2010/main" val="1921544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par>
                          <p:cTn id="10" fill="hold">
                            <p:stCondLst>
                              <p:cond delay="700"/>
                            </p:stCondLst>
                            <p:childTnLst>
                              <p:par>
                                <p:cTn id="11" presetID="53" presetClass="entr" presetSubtype="16" fill="hold" grpId="0" nodeType="afterEffect">
                                  <p:stCondLst>
                                    <p:cond delay="20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400"/>
                            </p:stCondLst>
                            <p:childTnLst>
                              <p:par>
                                <p:cTn id="17" presetID="53" presetClass="entr" presetSubtype="16" fill="hold" grpId="0" nodeType="afterEffect">
                                  <p:stCondLst>
                                    <p:cond delay="2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2100"/>
                            </p:stCondLst>
                            <p:childTnLst>
                              <p:par>
                                <p:cTn id="23" presetID="53" presetClass="entr" presetSubtype="16" fill="hold" nodeType="afterEffect">
                                  <p:stCondLst>
                                    <p:cond delay="20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p:cTn id="25"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8">
                                            <p:txEl>
                                              <p:pRg st="2" end="2"/>
                                            </p:txEl>
                                          </p:spTgt>
                                        </p:tgtEl>
                                      </p:cBhvr>
                                    </p:animEffect>
                                  </p:childTnLst>
                                </p:cTn>
                              </p:par>
                            </p:childTnLst>
                          </p:cTn>
                        </p:par>
                        <p:par>
                          <p:cTn id="28" fill="hold">
                            <p:stCondLst>
                              <p:cond delay="2800"/>
                            </p:stCondLst>
                            <p:childTnLst>
                              <p:par>
                                <p:cTn id="29" presetID="53" presetClass="entr" presetSubtype="16" fill="hold" grpId="0" nodeType="afterEffect">
                                  <p:stCondLst>
                                    <p:cond delay="2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3500"/>
                            </p:stCondLst>
                            <p:childTnLst>
                              <p:par>
                                <p:cTn id="35" presetID="53" presetClass="entr" presetSubtype="16" fill="hold" grpId="0" nodeType="afterEffect">
                                  <p:stCondLst>
                                    <p:cond delay="2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4200"/>
                            </p:stCondLst>
                            <p:childTnLst>
                              <p:par>
                                <p:cTn id="41" presetID="53" presetClass="entr" presetSubtype="16" fill="hold" grpId="0" nodeType="afterEffect">
                                  <p:stCondLst>
                                    <p:cond delay="2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4900"/>
                            </p:stCondLst>
                            <p:childTnLst>
                              <p:par>
                                <p:cTn id="47" presetID="53" presetClass="entr" presetSubtype="16" fill="hold" grpId="0" nodeType="afterEffect">
                                  <p:stCondLst>
                                    <p:cond delay="2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5600"/>
                            </p:stCondLst>
                            <p:childTnLst>
                              <p:par>
                                <p:cTn id="53" presetID="53" presetClass="entr" presetSubtype="16" fill="hold" grpId="0" nodeType="afterEffect">
                                  <p:stCondLst>
                                    <p:cond delay="20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par>
                          <p:cTn id="58" fill="hold">
                            <p:stCondLst>
                              <p:cond delay="6300"/>
                            </p:stCondLst>
                            <p:childTnLst>
                              <p:par>
                                <p:cTn id="59" presetID="53" presetClass="entr" presetSubtype="16" fill="hold" nodeType="afterEffect">
                                  <p:stCondLst>
                                    <p:cond delay="200"/>
                                  </p:stCondLst>
                                  <p:childTnLst>
                                    <p:set>
                                      <p:cBhvr>
                                        <p:cTn id="60" dur="1" fill="hold">
                                          <p:stCondLst>
                                            <p:cond delay="0"/>
                                          </p:stCondLst>
                                        </p:cTn>
                                        <p:tgtEl>
                                          <p:spTgt spid="9">
                                            <p:txEl>
                                              <p:pRg st="0" end="0"/>
                                            </p:txEl>
                                          </p:spTgt>
                                        </p:tgtEl>
                                        <p:attrNameLst>
                                          <p:attrName>style.visibility</p:attrName>
                                        </p:attrNameLst>
                                      </p:cBhvr>
                                      <p:to>
                                        <p:strVal val="visible"/>
                                      </p:to>
                                    </p:set>
                                    <p:anim calcmode="lin" valueType="num">
                                      <p:cBhvr>
                                        <p:cTn id="6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9">
                                            <p:txEl>
                                              <p:pRg st="0" end="0"/>
                                            </p:txEl>
                                          </p:spTgt>
                                        </p:tgtEl>
                                      </p:cBhvr>
                                    </p:animEffect>
                                  </p:childTnLst>
                                </p:cTn>
                              </p:par>
                            </p:childTnLst>
                          </p:cTn>
                        </p:par>
                        <p:par>
                          <p:cTn id="64" fill="hold">
                            <p:stCondLst>
                              <p:cond delay="7000"/>
                            </p:stCondLst>
                            <p:childTnLst>
                              <p:par>
                                <p:cTn id="65" presetID="53" presetClass="entr" presetSubtype="16" fill="hold" nodeType="afterEffect">
                                  <p:stCondLst>
                                    <p:cond delay="200"/>
                                  </p:stCondLst>
                                  <p:childTnLst>
                                    <p:set>
                                      <p:cBhvr>
                                        <p:cTn id="66" dur="1" fill="hold">
                                          <p:stCondLst>
                                            <p:cond delay="0"/>
                                          </p:stCondLst>
                                        </p:cTn>
                                        <p:tgtEl>
                                          <p:spTgt spid="9">
                                            <p:txEl>
                                              <p:pRg st="1" end="1"/>
                                            </p:txEl>
                                          </p:spTgt>
                                        </p:tgtEl>
                                        <p:attrNameLst>
                                          <p:attrName>style.visibility</p:attrName>
                                        </p:attrNameLst>
                                      </p:cBhvr>
                                      <p:to>
                                        <p:strVal val="visible"/>
                                      </p:to>
                                    </p:set>
                                    <p:anim calcmode="lin" valueType="num">
                                      <p:cBhvr>
                                        <p:cTn id="6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6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6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200"/>
            <a:ext cx="9144000" cy="892552"/>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3200" b="1" kern="0" dirty="0">
                <a:solidFill>
                  <a:srgbClr val="003087"/>
                </a:solidFill>
                <a:latin typeface="Arial" charset="0"/>
                <a:ea typeface="ＭＳ Ｐゴシック" pitchFamily="-16" charset="-128"/>
              </a:rPr>
              <a:t> </a:t>
            </a:r>
            <a:r>
              <a:rPr kumimoji="0" lang="en-GB" altLang="en-US" sz="3200" b="1" i="0" u="none" strike="noStrike" kern="0" cap="none" spc="0" normalizeH="0" baseline="0" noProof="0" dirty="0">
                <a:ln>
                  <a:noFill/>
                </a:ln>
                <a:solidFill>
                  <a:srgbClr val="003087"/>
                </a:solidFill>
                <a:effectLst/>
                <a:uLnTx/>
                <a:uFillTx/>
                <a:latin typeface="Arial" charset="0"/>
                <a:ea typeface="ＭＳ Ｐゴシック" pitchFamily="-16" charset="-128"/>
                <a:cs typeface="+mn-cs"/>
              </a:rPr>
              <a:t>We work with: </a:t>
            </a:r>
            <a:endParaRPr kumimoji="0" lang="en-GB" altLang="en-US" sz="3200" b="0" i="0" u="none" strike="noStrike" kern="0" cap="none" spc="0" normalizeH="0" baseline="0" noProof="0" dirty="0">
              <a:ln>
                <a:noFill/>
              </a:ln>
              <a:solidFill>
                <a:srgbClr val="0070C0"/>
              </a:solidFill>
              <a:effectLst/>
              <a:uLnTx/>
              <a:uFillTx/>
              <a:latin typeface="Arial" charset="0"/>
              <a:ea typeface="ＭＳ Ｐゴシック" pitchFamily="-1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pitchFamily="-16" charset="-128"/>
              <a:cs typeface="+mn-cs"/>
            </a:endParaRPr>
          </a:p>
        </p:txBody>
      </p:sp>
      <p:sp>
        <p:nvSpPr>
          <p:cNvPr id="6" name="Content Placeholder 2"/>
          <p:cNvSpPr txBox="1">
            <a:spLocks/>
          </p:cNvSpPr>
          <p:nvPr/>
        </p:nvSpPr>
        <p:spPr>
          <a:xfrm>
            <a:off x="457200" y="1196752"/>
            <a:ext cx="2584383" cy="49294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rgbClr val="5B9BD5">
                  <a:lumMod val="60000"/>
                  <a:lumOff val="40000"/>
                </a:srgbClr>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5B1B754C-52EF-4FDE-9538-23DB856F9F52}"/>
              </a:ext>
            </a:extLst>
          </p:cNvPr>
          <p:cNvSpPr>
            <a:spLocks noGrp="1"/>
          </p:cNvSpPr>
          <p:nvPr>
            <p:ph sz="half" idx="1"/>
          </p:nvPr>
        </p:nvSpPr>
        <p:spPr>
          <a:xfrm>
            <a:off x="122928" y="1774825"/>
            <a:ext cx="3886200" cy="4351338"/>
          </a:xfrm>
        </p:spPr>
        <p:txBody>
          <a:bodyPr>
            <a:normAutofit/>
          </a:bodyPr>
          <a:lstStyle/>
          <a:p>
            <a:pPr marL="269875" marR="0" lvl="0" indent="-269875"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lang="en-GB" b="1" dirty="0">
                <a:solidFill>
                  <a:srgbClr val="5B9BD5">
                    <a:lumMod val="60000"/>
                    <a:lumOff val="40000"/>
                  </a:srgbClr>
                </a:solidFill>
                <a:latin typeface="Calibri"/>
              </a:rPr>
              <a:t>East Berkshire (population = 432k)</a:t>
            </a:r>
          </a:p>
          <a:p>
            <a:pPr marL="269875" indent="-269875">
              <a:spcBef>
                <a:spcPts val="2400"/>
              </a:spcBef>
              <a:defRPr/>
            </a:pPr>
            <a:r>
              <a:rPr lang="en-GB" b="1" dirty="0">
                <a:solidFill>
                  <a:schemeClr val="bg1"/>
                </a:solidFill>
                <a:latin typeface="Calibri"/>
              </a:rPr>
              <a:t>People who do not </a:t>
            </a:r>
            <a:br>
              <a:rPr lang="en-GB" b="1" dirty="0">
                <a:solidFill>
                  <a:schemeClr val="bg1"/>
                </a:solidFill>
                <a:latin typeface="Calibri"/>
              </a:rPr>
            </a:br>
            <a:r>
              <a:rPr lang="en-GB" b="1" dirty="0">
                <a:solidFill>
                  <a:schemeClr val="bg1"/>
                </a:solidFill>
                <a:latin typeface="Calibri"/>
              </a:rPr>
              <a:t>‘fit the boxes’</a:t>
            </a:r>
          </a:p>
          <a:p>
            <a:pPr marL="269875" indent="-269875">
              <a:spcBef>
                <a:spcPts val="2400"/>
              </a:spcBef>
              <a:defRPr/>
            </a:pPr>
            <a:r>
              <a:rPr lang="en-GB" b="1" dirty="0">
                <a:solidFill>
                  <a:srgbClr val="5B9BD5">
                    <a:lumMod val="60000"/>
                    <a:lumOff val="40000"/>
                  </a:srgbClr>
                </a:solidFill>
                <a:latin typeface="Calibri"/>
              </a:rPr>
              <a:t>Several treatments previously tried</a:t>
            </a:r>
          </a:p>
          <a:p>
            <a:pPr marL="269875" marR="0" lvl="0" indent="-269875" algn="l" defTabSz="9144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lang="en-GB" b="1" dirty="0">
                <a:solidFill>
                  <a:schemeClr val="bg1"/>
                </a:solidFill>
                <a:latin typeface="Calibri"/>
              </a:rPr>
              <a:t>‘Revolving-door’ hospital admissions</a:t>
            </a:r>
          </a:p>
          <a:p>
            <a:endParaRPr lang="en-GB" dirty="0"/>
          </a:p>
        </p:txBody>
      </p:sp>
      <p:sp>
        <p:nvSpPr>
          <p:cNvPr id="8" name="Content Placeholder 7">
            <a:extLst>
              <a:ext uri="{FF2B5EF4-FFF2-40B4-BE49-F238E27FC236}">
                <a16:creationId xmlns:a16="http://schemas.microsoft.com/office/drawing/2014/main" id="{D2993CF6-A1C7-4ED3-85A3-B39B0DFFDC23}"/>
              </a:ext>
            </a:extLst>
          </p:cNvPr>
          <p:cNvSpPr>
            <a:spLocks noGrp="1"/>
          </p:cNvSpPr>
          <p:nvPr>
            <p:ph sz="half" idx="2"/>
          </p:nvPr>
        </p:nvSpPr>
        <p:spPr>
          <a:xfrm>
            <a:off x="4545207" y="1774825"/>
            <a:ext cx="4598793" cy="4351338"/>
          </a:xfrm>
        </p:spPr>
        <p:txBody>
          <a:bodyPr vert="horz" lIns="91440" tIns="45720" rIns="91440" bIns="45720" rtlCol="0">
            <a:normAutofit/>
          </a:bodyPr>
          <a:lstStyle/>
          <a:p>
            <a:pPr marL="269875" indent="-269875">
              <a:lnSpc>
                <a:spcPct val="100000"/>
              </a:lnSpc>
              <a:spcBef>
                <a:spcPts val="2400"/>
              </a:spcBef>
            </a:pPr>
            <a:r>
              <a:rPr lang="en-GB" b="1" dirty="0">
                <a:solidFill>
                  <a:schemeClr val="bg1"/>
                </a:solidFill>
                <a:latin typeface="Calibri"/>
              </a:rPr>
              <a:t>Non-psychotic</a:t>
            </a:r>
          </a:p>
          <a:p>
            <a:pPr marL="269875" indent="-269875">
              <a:lnSpc>
                <a:spcPct val="100000"/>
              </a:lnSpc>
              <a:spcBef>
                <a:spcPts val="2400"/>
              </a:spcBef>
            </a:pPr>
            <a:r>
              <a:rPr lang="en-GB" b="1" dirty="0">
                <a:solidFill>
                  <a:schemeClr val="accent6">
                    <a:lumMod val="60000"/>
                    <a:lumOff val="40000"/>
                  </a:schemeClr>
                </a:solidFill>
                <a:latin typeface="Calibri"/>
              </a:rPr>
              <a:t>Often personality disorders</a:t>
            </a:r>
          </a:p>
          <a:p>
            <a:pPr marL="269875" indent="-269875">
              <a:lnSpc>
                <a:spcPct val="100000"/>
              </a:lnSpc>
              <a:spcBef>
                <a:spcPts val="2400"/>
              </a:spcBef>
            </a:pPr>
            <a:r>
              <a:rPr lang="en-GB" b="1" dirty="0">
                <a:solidFill>
                  <a:schemeClr val="bg1"/>
                </a:solidFill>
                <a:latin typeface="Calibri"/>
              </a:rPr>
              <a:t>Complex trauma</a:t>
            </a:r>
          </a:p>
          <a:p>
            <a:pPr marL="269875" indent="-269875">
              <a:lnSpc>
                <a:spcPct val="100000"/>
              </a:lnSpc>
              <a:spcBef>
                <a:spcPts val="2400"/>
              </a:spcBef>
            </a:pPr>
            <a:r>
              <a:rPr lang="en-GB" b="1" dirty="0">
                <a:solidFill>
                  <a:schemeClr val="accent6">
                    <a:lumMod val="60000"/>
                    <a:lumOff val="40000"/>
                  </a:schemeClr>
                </a:solidFill>
                <a:latin typeface="Calibri"/>
              </a:rPr>
              <a:t>High comorbidity</a:t>
            </a:r>
          </a:p>
          <a:p>
            <a:pPr marL="269875" indent="-269875">
              <a:lnSpc>
                <a:spcPct val="100000"/>
              </a:lnSpc>
              <a:spcBef>
                <a:spcPts val="2400"/>
              </a:spcBef>
            </a:pPr>
            <a:r>
              <a:rPr lang="en-GB" b="1" dirty="0">
                <a:solidFill>
                  <a:schemeClr val="bg1"/>
                </a:solidFill>
                <a:latin typeface="Calibri"/>
              </a:rPr>
              <a:t>Dual Diagnosis</a:t>
            </a:r>
          </a:p>
          <a:p>
            <a:pPr marL="269875" indent="-269875">
              <a:lnSpc>
                <a:spcPct val="100000"/>
              </a:lnSpc>
              <a:spcBef>
                <a:spcPts val="2400"/>
              </a:spcBef>
            </a:pPr>
            <a:r>
              <a:rPr lang="en-GB" b="1" dirty="0">
                <a:solidFill>
                  <a:schemeClr val="accent6">
                    <a:lumMod val="60000"/>
                    <a:lumOff val="40000"/>
                  </a:schemeClr>
                </a:solidFill>
                <a:latin typeface="Calibri"/>
              </a:rPr>
              <a:t>High risk to self</a:t>
            </a:r>
          </a:p>
          <a:p>
            <a:pPr marL="269875" indent="-269875">
              <a:lnSpc>
                <a:spcPct val="100000"/>
              </a:lnSpc>
              <a:spcBef>
                <a:spcPts val="2400"/>
              </a:spcBef>
            </a:pPr>
            <a:endParaRPr lang="en-GB" b="1" dirty="0">
              <a:solidFill>
                <a:srgbClr val="5B9BD5">
                  <a:lumMod val="60000"/>
                  <a:lumOff val="40000"/>
                </a:srgbClr>
              </a:solidFill>
              <a:latin typeface="Calibri"/>
            </a:endParaRPr>
          </a:p>
        </p:txBody>
      </p:sp>
    </p:spTree>
    <p:extLst>
      <p:ext uri="{BB962C8B-B14F-4D97-AF65-F5344CB8AC3E}">
        <p14:creationId xmlns:p14="http://schemas.microsoft.com/office/powerpoint/2010/main" val="1198671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t="12815" b="8686"/>
          <a:stretch/>
        </p:blipFill>
        <p:spPr bwMode="auto">
          <a:xfrm>
            <a:off x="611560" y="1556792"/>
            <a:ext cx="7344815" cy="4536504"/>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67544" y="836712"/>
            <a:ext cx="6048671" cy="461665"/>
          </a:xfrm>
          <a:prstGeom prst="rect">
            <a:avLst/>
          </a:prstGeom>
          <a:noFill/>
        </p:spPr>
        <p:txBody>
          <a:bodyPr wrap="square" rtlCol="0">
            <a:spAutoFit/>
          </a:bodyPr>
          <a:lstStyle/>
          <a:p>
            <a:pPr algn="ctr"/>
            <a:r>
              <a:rPr lang="en-GB" sz="2400" b="1" u="sng" dirty="0">
                <a:solidFill>
                  <a:schemeClr val="bg1"/>
                </a:solidFill>
              </a:rPr>
              <a:t>Joiner’s Interpersonal Model of Suicide (2005)</a:t>
            </a:r>
          </a:p>
        </p:txBody>
      </p:sp>
    </p:spTree>
    <p:extLst>
      <p:ext uri="{BB962C8B-B14F-4D97-AF65-F5344CB8AC3E}">
        <p14:creationId xmlns:p14="http://schemas.microsoft.com/office/powerpoint/2010/main" val="107447621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025" y="483465"/>
            <a:ext cx="7219950" cy="107721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Treatment Care Plan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Based on Joiner (2005)</a:t>
            </a:r>
            <a:endParaRPr kumimoji="0" lang="en-GB" sz="3200" b="0" i="0" u="none" strike="noStrike" kern="120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p:txBody>
      </p:sp>
      <p:cxnSp>
        <p:nvCxnSpPr>
          <p:cNvPr id="7" name="Straight Arrow Connector 6"/>
          <p:cNvCxnSpPr/>
          <p:nvPr/>
        </p:nvCxnSpPr>
        <p:spPr>
          <a:xfrm>
            <a:off x="1807544" y="2940862"/>
            <a:ext cx="5671" cy="10191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499992" y="2944586"/>
            <a:ext cx="0" cy="10191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128935" y="2902904"/>
            <a:ext cx="17676" cy="106081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347864" y="2060848"/>
            <a:ext cx="2246735" cy="914400"/>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Perceived Burdensomeness</a:t>
            </a:r>
          </a:p>
        </p:txBody>
      </p:sp>
      <p:sp>
        <p:nvSpPr>
          <p:cNvPr id="11" name="Rectangle 10"/>
          <p:cNvSpPr/>
          <p:nvPr/>
        </p:nvSpPr>
        <p:spPr>
          <a:xfrm>
            <a:off x="697090" y="4149080"/>
            <a:ext cx="2232249"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Social Connectedness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FFFF00"/>
                </a:solidFill>
                <a:effectLst/>
                <a:uLnTx/>
                <a:uFillTx/>
                <a:latin typeface="Calibri"/>
                <a:ea typeface="+mn-ea"/>
                <a:cs typeface="+mn-cs"/>
              </a:rPr>
              <a:t>Relationships as the treatment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u="sng" dirty="0">
              <a:solidFill>
                <a:srgbClr val="FFFF00"/>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strike="noStrike" kern="1200" cap="none" spc="0" normalizeH="0" baseline="0" noProof="0" dirty="0">
                <a:ln>
                  <a:noFill/>
                </a:ln>
                <a:solidFill>
                  <a:schemeClr val="bg1"/>
                </a:solidFill>
                <a:effectLst/>
                <a:uLnTx/>
                <a:uFillTx/>
                <a:latin typeface="Calibri"/>
                <a:ea typeface="+mn-ea"/>
                <a:cs typeface="+mn-cs"/>
              </a:rPr>
              <a:t>Relational Practice</a:t>
            </a:r>
          </a:p>
        </p:txBody>
      </p:sp>
      <p:sp>
        <p:nvSpPr>
          <p:cNvPr id="12" name="Rectangle 11"/>
          <p:cNvSpPr/>
          <p:nvPr/>
        </p:nvSpPr>
        <p:spPr>
          <a:xfrm>
            <a:off x="6012160" y="2060848"/>
            <a:ext cx="2232248" cy="864096"/>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Acquired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Capability</a:t>
            </a:r>
          </a:p>
        </p:txBody>
      </p:sp>
      <p:sp>
        <p:nvSpPr>
          <p:cNvPr id="13" name="Rectangle 12"/>
          <p:cNvSpPr/>
          <p:nvPr/>
        </p:nvSpPr>
        <p:spPr>
          <a:xfrm>
            <a:off x="3347863" y="4149080"/>
            <a:ext cx="2273285"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A sense of Purpose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srgbClr val="FFFF00"/>
                </a:solidFill>
                <a:effectLst/>
                <a:uLnTx/>
                <a:uFillTx/>
                <a:latin typeface="Calibri"/>
                <a:ea typeface="+mn-ea"/>
                <a:cs typeface="+mn-cs"/>
              </a:rPr>
              <a:t>Co-production as  the treatment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Asset-Based Approach</a:t>
            </a:r>
          </a:p>
        </p:txBody>
      </p:sp>
      <p:sp>
        <p:nvSpPr>
          <p:cNvPr id="14" name="Rectangle 13"/>
          <p:cNvSpPr/>
          <p:nvPr/>
        </p:nvSpPr>
        <p:spPr>
          <a:xfrm>
            <a:off x="691420" y="2091510"/>
            <a:ext cx="2232248" cy="883738"/>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Thwarted Belongingness</a:t>
            </a:r>
          </a:p>
        </p:txBody>
      </p:sp>
      <p:sp>
        <p:nvSpPr>
          <p:cNvPr id="15" name="Rectangle 14"/>
          <p:cNvSpPr/>
          <p:nvPr/>
        </p:nvSpPr>
        <p:spPr>
          <a:xfrm>
            <a:off x="6030487" y="4149080"/>
            <a:ext cx="2232248"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white"/>
                </a:solidFill>
                <a:effectLst/>
                <a:uLnTx/>
                <a:uFillTx/>
                <a:latin typeface="Calibri"/>
                <a:ea typeface="+mn-ea"/>
                <a:cs typeface="+mn-cs"/>
              </a:rPr>
              <a:t>Individually Tailored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u="sng"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Psychosocial </a:t>
            </a:r>
            <a:r>
              <a:rPr lang="en-GB" dirty="0">
                <a:solidFill>
                  <a:prstClr val="white"/>
                </a:solidFill>
                <a:latin typeface="Calibri"/>
              </a:rPr>
              <a:t>e</a:t>
            </a:r>
            <a:r>
              <a:rPr kumimoji="0" lang="en-GB" sz="1800" b="0" i="0" u="none" strike="noStrike" kern="1200" cap="none" spc="0" normalizeH="0" baseline="0" noProof="0" dirty="0" err="1">
                <a:ln>
                  <a:noFill/>
                </a:ln>
                <a:solidFill>
                  <a:prstClr val="white"/>
                </a:solidFill>
                <a:effectLst/>
                <a:uLnTx/>
                <a:uFillTx/>
                <a:latin typeface="Calibri"/>
                <a:ea typeface="+mn-ea"/>
                <a:cs typeface="+mn-cs"/>
              </a:rPr>
              <a:t>vidence</a:t>
            </a:r>
            <a:r>
              <a:rPr kumimoji="0" lang="en-GB" sz="1800" b="0" i="0" u="none" strike="noStrike" kern="1200" cap="none" spc="0" normalizeH="0" baseline="0" noProof="0" dirty="0">
                <a:ln>
                  <a:noFill/>
                </a:ln>
                <a:solidFill>
                  <a:prstClr val="white"/>
                </a:solidFill>
                <a:effectLst/>
                <a:uLnTx/>
                <a:uFillTx/>
                <a:latin typeface="Calibri"/>
                <a:ea typeface="+mn-ea"/>
                <a:cs typeface="+mn-cs"/>
              </a:rPr>
              <a:t>-based treatments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3197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1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2024" y="0"/>
            <a:ext cx="7219950" cy="135421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Individually tailored psychological evidence-based treatments</a:t>
            </a:r>
            <a:endParaRPr kumimoji="0" lang="en-GB" altLang="en-US" sz="3200" b="0"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p:txBody>
      </p:sp>
      <p:cxnSp>
        <p:nvCxnSpPr>
          <p:cNvPr id="4" name="Straight Arrow Connector 3"/>
          <p:cNvCxnSpPr/>
          <p:nvPr/>
        </p:nvCxnSpPr>
        <p:spPr>
          <a:xfrm>
            <a:off x="4535996" y="2348880"/>
            <a:ext cx="0" cy="5760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67544" y="1484784"/>
            <a:ext cx="820891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Initial engagement and </a:t>
            </a:r>
            <a:br>
              <a:rPr kumimoji="0" lang="en-GB" sz="3200" b="0" i="0" u="none" strike="noStrike" kern="1200" cap="none" spc="0" normalizeH="0" baseline="0" noProof="0" dirty="0">
                <a:ln>
                  <a:noFill/>
                </a:ln>
                <a:solidFill>
                  <a:prstClr val="white"/>
                </a:solidFill>
                <a:effectLst/>
                <a:uLnTx/>
                <a:uFillTx/>
                <a:latin typeface="Calibri"/>
                <a:ea typeface="+mn-ea"/>
                <a:cs typeface="+mn-cs"/>
              </a:rPr>
            </a:br>
            <a:r>
              <a:rPr kumimoji="0" lang="en-GB" sz="3200" b="0" i="0" u="none" strike="noStrike" kern="1200" cap="none" spc="0" normalizeH="0" baseline="0" noProof="0" dirty="0">
                <a:ln>
                  <a:noFill/>
                </a:ln>
                <a:solidFill>
                  <a:prstClr val="white"/>
                </a:solidFill>
                <a:effectLst/>
                <a:uLnTx/>
                <a:uFillTx/>
                <a:latin typeface="Calibri"/>
                <a:ea typeface="+mn-ea"/>
                <a:cs typeface="+mn-cs"/>
              </a:rPr>
              <a:t>extended assessment of needs:</a:t>
            </a:r>
          </a:p>
        </p:txBody>
      </p:sp>
      <p:sp>
        <p:nvSpPr>
          <p:cNvPr id="6" name="Rectangle 5"/>
          <p:cNvSpPr/>
          <p:nvPr/>
        </p:nvSpPr>
        <p:spPr>
          <a:xfrm>
            <a:off x="467544" y="2996951"/>
            <a:ext cx="8208912" cy="378885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Assertive-outreach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Stabilisation and 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00"/>
                </a:solidFill>
                <a:effectLst/>
                <a:uLnTx/>
                <a:uFillTx/>
                <a:latin typeface="Calibri"/>
                <a:ea typeface="+mn-ea"/>
                <a:cs typeface="+mn-cs"/>
              </a:rPr>
              <a:t>BioPsychoSocial</a:t>
            </a:r>
            <a:r>
              <a:rPr kumimoji="0" lang="en-GB" sz="2400" b="0" i="0" u="none" strike="noStrike" kern="1200" cap="none" spc="0" normalizeH="0" baseline="0" noProof="0" dirty="0">
                <a:ln>
                  <a:noFill/>
                </a:ln>
                <a:solidFill>
                  <a:srgbClr val="FFFF00"/>
                </a:solidFill>
                <a:effectLst/>
                <a:uLnTx/>
                <a:uFillTx/>
                <a:latin typeface="Calibri"/>
                <a:ea typeface="+mn-ea"/>
                <a:cs typeface="+mn-cs"/>
              </a:rPr>
              <a:t> </a:t>
            </a:r>
            <a:r>
              <a:rPr kumimoji="0" lang="en-GB" sz="2400" b="0" i="0" strike="noStrike" kern="1200" cap="none" spc="0" normalizeH="0" baseline="0" noProof="0" dirty="0">
                <a:ln>
                  <a:noFill/>
                </a:ln>
                <a:solidFill>
                  <a:srgbClr val="FFFF00"/>
                </a:solidFill>
                <a:effectLst/>
                <a:uLnTx/>
                <a:uFillTx/>
                <a:latin typeface="Calibri"/>
                <a:ea typeface="+mn-ea"/>
                <a:cs typeface="+mn-cs"/>
              </a:rPr>
              <a:t>Formulation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srgbClr val="FFFF00"/>
                </a:solidFill>
                <a:effectLst/>
                <a:uLnTx/>
                <a:uFillTx/>
                <a:latin typeface="Calibri"/>
                <a:ea typeface="+mn-ea"/>
                <a:cs typeface="+mn-cs"/>
              </a:rPr>
              <a:t>Co-produced Safety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prstClr val="white"/>
                </a:solidFill>
                <a:effectLst/>
                <a:uLnTx/>
                <a:uFillTx/>
                <a:latin typeface="Calibri"/>
                <a:ea typeface="+mn-ea"/>
                <a:cs typeface="+mn-cs"/>
              </a:rPr>
              <a:t>GP triangulation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Carers/Systemic sessions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Emotion regulation, Distress tolerance, </a:t>
            </a:r>
            <a:br>
              <a:rPr kumimoji="0" lang="en-GB" sz="2400" b="0" i="0" u="none" strike="noStrike" kern="1200" cap="none" spc="0" normalizeH="0" baseline="0" noProof="0" dirty="0">
                <a:ln>
                  <a:noFill/>
                </a:ln>
                <a:solidFill>
                  <a:prstClr val="white"/>
                </a:solidFill>
                <a:effectLst/>
                <a:uLnTx/>
                <a:uFillTx/>
                <a:latin typeface="Calibri"/>
                <a:ea typeface="+mn-ea"/>
                <a:cs typeface="+mn-cs"/>
              </a:rPr>
            </a:br>
            <a:r>
              <a:rPr kumimoji="0" lang="en-GB" sz="2400" b="0" i="0" u="none" strike="noStrike" kern="1200" cap="none" spc="0" normalizeH="0" baseline="0" noProof="0" dirty="0">
                <a:ln>
                  <a:noFill/>
                </a:ln>
                <a:solidFill>
                  <a:prstClr val="white"/>
                </a:solidFill>
                <a:effectLst/>
                <a:uLnTx/>
                <a:uFillTx/>
                <a:latin typeface="Calibri"/>
                <a:ea typeface="+mn-ea"/>
                <a:cs typeface="+mn-cs"/>
              </a:rPr>
              <a:t>Sleep hygiene, Urge management etc. </a:t>
            </a:r>
            <a:br>
              <a:rPr kumimoji="0" lang="en-GB" sz="2400" b="0" i="0" u="none" strike="noStrike" kern="1200" cap="none" spc="0" normalizeH="0" baseline="0" noProof="0" dirty="0">
                <a:ln>
                  <a:noFill/>
                </a:ln>
                <a:solidFill>
                  <a:prstClr val="white"/>
                </a:solidFill>
                <a:effectLst/>
                <a:uLnTx/>
                <a:uFillTx/>
                <a:latin typeface="Calibri"/>
                <a:ea typeface="+mn-ea"/>
                <a:cs typeface="+mn-cs"/>
              </a:rPr>
            </a:br>
            <a:r>
              <a:rPr kumimoji="0" lang="en-GB" sz="2400" b="1" i="0" u="none" strike="noStrike" kern="1200" cap="none" spc="0" normalizeH="0" baseline="0" noProof="0" dirty="0">
                <a:ln>
                  <a:noFill/>
                </a:ln>
                <a:solidFill>
                  <a:srgbClr val="FFFF00"/>
                </a:solidFill>
                <a:effectLst/>
                <a:uLnTx/>
                <a:uFillTx/>
                <a:latin typeface="Calibri"/>
                <a:ea typeface="+mn-ea"/>
                <a:cs typeface="+mn-cs"/>
              </a:rPr>
              <a:t>Motivational Interviewing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white"/>
                </a:solidFill>
                <a:effectLst/>
                <a:uLnTx/>
                <a:uFillTx/>
                <a:latin typeface="Calibri"/>
                <a:ea typeface="+mn-ea"/>
                <a:cs typeface="+mn-cs"/>
              </a:rPr>
              <a:t>Orientation to group programme and peer mentors </a:t>
            </a:r>
          </a:p>
        </p:txBody>
      </p:sp>
    </p:spTree>
    <p:extLst>
      <p:ext uri="{BB962C8B-B14F-4D97-AF65-F5344CB8AC3E}">
        <p14:creationId xmlns:p14="http://schemas.microsoft.com/office/powerpoint/2010/main" val="257024160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386" y="376208"/>
            <a:ext cx="7219950" cy="135421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Social Connectedness: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0" i="0" u="none" strike="noStrike" kern="0" cap="none" spc="0" normalizeH="0" baseline="0" noProof="0" dirty="0">
                <a:ln>
                  <a:noFill/>
                </a:ln>
                <a:solidFill>
                  <a:srgbClr val="41B6E6"/>
                </a:solidFill>
                <a:effectLst/>
                <a:uLnTx/>
                <a:uFillTx/>
                <a:latin typeface="Arial" charset="0"/>
                <a:ea typeface="ＭＳ Ｐゴシック" pitchFamily="-16" charset="-128"/>
                <a:cs typeface="+mn-cs"/>
              </a:rPr>
              <a:t>Co-produced EMBRACE</a:t>
            </a:r>
            <a:r>
              <a:rPr kumimoji="0" lang="en-GB" altLang="en-US" sz="3200" b="0" i="0" u="none" strike="noStrike" kern="0" cap="none" spc="0" normalizeH="0" baseline="0" noProof="0" dirty="0">
                <a:ln>
                  <a:noFill/>
                </a:ln>
                <a:solidFill>
                  <a:srgbClr val="0070C0"/>
                </a:solidFill>
                <a:effectLst/>
                <a:uLnTx/>
                <a:uFillTx/>
                <a:latin typeface="Arial" charset="0"/>
                <a:ea typeface="ＭＳ Ｐゴシック" pitchFamily="-16"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pitchFamily="-16" charset="-128"/>
              <a:cs typeface="+mn-cs"/>
            </a:endParaRPr>
          </a:p>
        </p:txBody>
      </p:sp>
      <p:pic>
        <p:nvPicPr>
          <p:cNvPr id="3" name="Picture 2">
            <a:extLst>
              <a:ext uri="{FF2B5EF4-FFF2-40B4-BE49-F238E27FC236}">
                <a16:creationId xmlns:a16="http://schemas.microsoft.com/office/drawing/2014/main" id="{3FFA30B9-BBFD-4923-B06B-582982FAE4CC}"/>
              </a:ext>
            </a:extLst>
          </p:cNvPr>
          <p:cNvPicPr>
            <a:picLocks noChangeAspect="1"/>
          </p:cNvPicPr>
          <p:nvPr/>
        </p:nvPicPr>
        <p:blipFill>
          <a:blip r:embed="rId2"/>
          <a:stretch>
            <a:fillRect/>
          </a:stretch>
        </p:blipFill>
        <p:spPr>
          <a:xfrm>
            <a:off x="1968890" y="1667520"/>
            <a:ext cx="5206219" cy="5190480"/>
          </a:xfrm>
          <a:prstGeom prst="rect">
            <a:avLst/>
          </a:prstGeom>
        </p:spPr>
      </p:pic>
    </p:spTree>
    <p:extLst>
      <p:ext uri="{BB962C8B-B14F-4D97-AF65-F5344CB8AC3E}">
        <p14:creationId xmlns:p14="http://schemas.microsoft.com/office/powerpoint/2010/main" val="248259753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386" y="376208"/>
            <a:ext cx="7219950" cy="89255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Social Connectedness</a:t>
            </a:r>
            <a:endParaRPr kumimoji="0" lang="en-GB" altLang="en-US" sz="3200" b="0"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6" name="Straight Arrow Connector 5"/>
          <p:cNvCxnSpPr/>
          <p:nvPr/>
        </p:nvCxnSpPr>
        <p:spPr>
          <a:xfrm>
            <a:off x="4427984" y="2564904"/>
            <a:ext cx="0" cy="648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67544" y="1628800"/>
            <a:ext cx="820891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strike="noStrike" kern="1200" cap="none" spc="0" normalizeH="0" baseline="0" noProof="0" dirty="0">
                <a:ln>
                  <a:noFill/>
                </a:ln>
                <a:solidFill>
                  <a:prstClr val="white"/>
                </a:solidFill>
                <a:effectLst/>
                <a:uLnTx/>
                <a:uFillTx/>
                <a:latin typeface="Calibri"/>
                <a:ea typeface="+mn-ea"/>
                <a:cs typeface="+mn-cs"/>
              </a:rPr>
              <a:t>EMBRACE Therapeutic </a:t>
            </a:r>
            <a:r>
              <a:rPr kumimoji="0" lang="en-GB" sz="3200" b="0" i="0" strike="noStrike" kern="1200" cap="none" spc="0" normalizeH="0" baseline="0" noProof="0" dirty="0" err="1">
                <a:ln>
                  <a:noFill/>
                </a:ln>
                <a:solidFill>
                  <a:prstClr val="white"/>
                </a:solidFill>
                <a:effectLst/>
                <a:uLnTx/>
                <a:uFillTx/>
                <a:latin typeface="Calibri"/>
                <a:ea typeface="+mn-ea"/>
                <a:cs typeface="+mn-cs"/>
              </a:rPr>
              <a:t>Commu</a:t>
            </a:r>
            <a:r>
              <a:rPr lang="en-GB" sz="3200" dirty="0" err="1">
                <a:solidFill>
                  <a:prstClr val="white"/>
                </a:solidFill>
                <a:latin typeface="Calibri"/>
              </a:rPr>
              <a:t>nity</a:t>
            </a:r>
            <a:endParaRPr kumimoji="0" lang="en-GB" sz="3200" b="0" i="0"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1" u="sng" strike="noStrike" kern="1200" cap="none" spc="0" normalizeH="0" baseline="0" noProof="0" dirty="0">
                <a:ln>
                  <a:noFill/>
                </a:ln>
                <a:solidFill>
                  <a:srgbClr val="FFFF00"/>
                </a:solidFill>
                <a:effectLst/>
                <a:uLnTx/>
                <a:uFillTx/>
                <a:latin typeface="Calibri"/>
                <a:ea typeface="+mn-ea"/>
                <a:cs typeface="+mn-cs"/>
              </a:rPr>
              <a:t>Relationships</a:t>
            </a:r>
            <a:r>
              <a:rPr kumimoji="0" lang="en-GB" sz="3200" b="0" i="0" u="none" strike="noStrike" kern="1200" cap="none" spc="0" normalizeH="0" baseline="0" noProof="0" dirty="0">
                <a:ln>
                  <a:noFill/>
                </a:ln>
                <a:solidFill>
                  <a:prstClr val="white"/>
                </a:solidFill>
                <a:effectLst/>
                <a:uLnTx/>
                <a:uFillTx/>
                <a:latin typeface="Calibri"/>
                <a:ea typeface="+mn-ea"/>
                <a:cs typeface="+mn-cs"/>
              </a:rPr>
              <a:t> as the treatment. </a:t>
            </a:r>
          </a:p>
        </p:txBody>
      </p:sp>
      <p:sp>
        <p:nvSpPr>
          <p:cNvPr id="8" name="Rectangle 7"/>
          <p:cNvSpPr/>
          <p:nvPr/>
        </p:nvSpPr>
        <p:spPr>
          <a:xfrm>
            <a:off x="467544" y="3212976"/>
            <a:ext cx="8208912" cy="3528392"/>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EMBRACE group hub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Four phases,</a:t>
            </a:r>
            <a:r>
              <a:rPr kumimoji="0" lang="en-GB" sz="2400" b="0" i="0" u="none" strike="noStrike" kern="1200" cap="none" spc="0" normalizeH="0" noProof="0" dirty="0">
                <a:ln>
                  <a:noFill/>
                </a:ln>
                <a:solidFill>
                  <a:prstClr val="white"/>
                </a:solidFill>
                <a:effectLst/>
                <a:uLnTx/>
                <a:uFillTx/>
                <a:latin typeface="Calibri"/>
                <a:ea typeface="+mn-ea"/>
                <a:cs typeface="+mn-cs"/>
              </a:rPr>
              <a:t> two years</a:t>
            </a:r>
            <a:r>
              <a:rPr kumimoji="0" lang="en-GB" sz="24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Ward EMBRACE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Psycho-social /Psycho-educational groups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Future-focused psychological sustainability  and resilience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white"/>
                </a:solidFill>
                <a:effectLst/>
                <a:uLnTx/>
                <a:uFillTx/>
                <a:latin typeface="Calibri"/>
                <a:ea typeface="+mn-ea"/>
                <a:cs typeface="+mn-cs"/>
              </a:rPr>
              <a:t>A passionate sense of ownership</a:t>
            </a:r>
          </a:p>
          <a:p>
            <a:pPr algn="ctr" defTabSz="914400">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Relational </a:t>
            </a:r>
            <a:r>
              <a:rPr lang="en-GB" sz="2400" dirty="0">
                <a:solidFill>
                  <a:prstClr val="white"/>
                </a:solidFill>
              </a:rPr>
              <a:t>Practice</a:t>
            </a:r>
          </a:p>
          <a:p>
            <a:pPr algn="ctr" defTabSz="914400">
              <a:defRPr/>
            </a:pPr>
            <a:r>
              <a:rPr lang="en-GB" sz="2400" dirty="0">
                <a:solidFill>
                  <a:prstClr val="white"/>
                </a:solidFill>
              </a:rPr>
              <a:t>A sense of belonging to the group and </a:t>
            </a:r>
          </a:p>
          <a:p>
            <a:pPr algn="ctr" defTabSz="914400">
              <a:defRPr/>
            </a:pPr>
            <a:r>
              <a:rPr lang="en-GB" sz="2400" dirty="0">
                <a:solidFill>
                  <a:prstClr val="white"/>
                </a:solidFill>
              </a:rPr>
              <a:t>wider community of </a:t>
            </a:r>
            <a:r>
              <a:rPr kumimoji="0" lang="en-GB" sz="2400" b="1" i="0" u="none" strike="noStrike" kern="1200" cap="none" spc="0" normalizeH="0" baseline="0" noProof="0" dirty="0">
                <a:ln>
                  <a:noFill/>
                </a:ln>
                <a:solidFill>
                  <a:prstClr val="white"/>
                </a:solidFill>
                <a:effectLst/>
                <a:uLnTx/>
                <a:uFillTx/>
                <a:latin typeface="Calibri"/>
                <a:ea typeface="+mn-ea"/>
                <a:cs typeface="+mn-cs"/>
              </a:rPr>
              <a:t>Enabling Town Slough</a:t>
            </a:r>
            <a:r>
              <a:rPr kumimoji="0" lang="en-GB" sz="24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135945425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541B3-D4BE-4A92-8AED-B1DC07186978}"/>
              </a:ext>
            </a:extLst>
          </p:cNvPr>
          <p:cNvPicPr/>
          <p:nvPr/>
        </p:nvPicPr>
        <p:blipFill>
          <a:blip r:embed="rId2"/>
          <a:stretch>
            <a:fillRect/>
          </a:stretch>
        </p:blipFill>
        <p:spPr>
          <a:xfrm>
            <a:off x="-747759" y="681037"/>
            <a:ext cx="9725115" cy="5648769"/>
          </a:xfrm>
          <a:prstGeom prst="rect">
            <a:avLst/>
          </a:prstGeom>
        </p:spPr>
      </p:pic>
      <p:sp>
        <p:nvSpPr>
          <p:cNvPr id="4" name="Subtitle 2">
            <a:extLst>
              <a:ext uri="{FF2B5EF4-FFF2-40B4-BE49-F238E27FC236}">
                <a16:creationId xmlns:a16="http://schemas.microsoft.com/office/drawing/2014/main" id="{ADDC6849-58F7-4ACD-978A-00A6EF9BF0C3}"/>
              </a:ext>
            </a:extLst>
          </p:cNvPr>
          <p:cNvSpPr txBox="1">
            <a:spLocks/>
          </p:cNvSpPr>
          <p:nvPr/>
        </p:nvSpPr>
        <p:spPr>
          <a:xfrm>
            <a:off x="536515" y="5303040"/>
            <a:ext cx="8070969" cy="5045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20000"/>
                    <a:lumOff val="80000"/>
                  </a:schemeClr>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40000"/>
                    <a:lumOff val="60000"/>
                  </a:schemeClr>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40000"/>
                    <a:lumOff val="60000"/>
                  </a:schemeClr>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C000"/>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00"/>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Geoff Dennis, Head of Slough Mental Health</a:t>
            </a:r>
          </a:p>
        </p:txBody>
      </p:sp>
      <p:sp>
        <p:nvSpPr>
          <p:cNvPr id="8" name="Rectangle 7">
            <a:extLst>
              <a:ext uri="{FF2B5EF4-FFF2-40B4-BE49-F238E27FC236}">
                <a16:creationId xmlns:a16="http://schemas.microsoft.com/office/drawing/2014/main" id="{098E7A0F-E1BE-4303-AAEC-B114BF0D7C75}"/>
              </a:ext>
            </a:extLst>
          </p:cNvPr>
          <p:cNvSpPr/>
          <p:nvPr/>
        </p:nvSpPr>
        <p:spPr>
          <a:xfrm>
            <a:off x="4973652" y="6148064"/>
            <a:ext cx="4170348" cy="646331"/>
          </a:xfrm>
          <a:prstGeom prst="rect">
            <a:avLst/>
          </a:prstGeom>
        </p:spPr>
        <p:txBody>
          <a:bodyPr wrap="square">
            <a:spAutoFit/>
          </a:bodyPr>
          <a:lstStyle/>
          <a:p>
            <a:pPr lvl="0" algn="r">
              <a:defRPr/>
            </a:pPr>
            <a:r>
              <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a:t>
            </a:r>
            <a:r>
              <a:rPr lang="en-GB" b="1" dirty="0" err="1">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EnablingTownSlough</a:t>
            </a:r>
            <a:endPar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endParaRPr>
          </a:p>
          <a:p>
            <a:pPr algn="r">
              <a:defRPr/>
            </a:pPr>
            <a:r>
              <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a:t>
            </a:r>
            <a:r>
              <a:rPr lang="en-GB" b="1" dirty="0" err="1">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EnablingSlough</a:t>
            </a:r>
            <a:endPar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endParaRPr>
          </a:p>
        </p:txBody>
      </p:sp>
      <p:pic>
        <p:nvPicPr>
          <p:cNvPr id="10" name="Picture 9" descr="Logo&#10;&#10;Description automatically generated">
            <a:extLst>
              <a:ext uri="{FF2B5EF4-FFF2-40B4-BE49-F238E27FC236}">
                <a16:creationId xmlns:a16="http://schemas.microsoft.com/office/drawing/2014/main" id="{909CBF50-550A-401F-96CF-9682CC151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15" y="0"/>
            <a:ext cx="3696389" cy="1491916"/>
          </a:xfrm>
          <a:prstGeom prst="rect">
            <a:avLst/>
          </a:prstGeom>
        </p:spPr>
      </p:pic>
    </p:spTree>
    <p:extLst>
      <p:ext uri="{BB962C8B-B14F-4D97-AF65-F5344CB8AC3E}">
        <p14:creationId xmlns:p14="http://schemas.microsoft.com/office/powerpoint/2010/main" val="506235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386" y="376208"/>
            <a:ext cx="7219950" cy="89255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A Sense of Purpose</a:t>
            </a:r>
            <a:endParaRPr kumimoji="0" lang="en-GB" altLang="en-US" sz="3200" b="0"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6" name="Straight Arrow Connector 5"/>
          <p:cNvCxnSpPr>
            <a:endCxn id="8" idx="0"/>
          </p:cNvCxnSpPr>
          <p:nvPr/>
        </p:nvCxnSpPr>
        <p:spPr>
          <a:xfrm>
            <a:off x="4572000" y="2521352"/>
            <a:ext cx="0" cy="3240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67544" y="1340768"/>
            <a:ext cx="8208912"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1" u="sng" strike="noStrike" kern="1200" cap="none" spc="0" normalizeH="0" baseline="0" noProof="0" dirty="0">
                <a:ln>
                  <a:noFill/>
                </a:ln>
                <a:solidFill>
                  <a:srgbClr val="FFFF00"/>
                </a:solidFill>
                <a:effectLst/>
                <a:uLnTx/>
                <a:uFillTx/>
                <a:latin typeface="Calibri"/>
                <a:ea typeface="+mn-ea"/>
                <a:cs typeface="+mn-cs"/>
              </a:rPr>
              <a:t>Co-production</a:t>
            </a:r>
            <a:r>
              <a:rPr kumimoji="0" lang="en-GB" sz="3200" b="0" i="0" u="sng" strike="noStrike" kern="1200" cap="none" spc="0" normalizeH="0" baseline="0" noProof="0" dirty="0">
                <a:ln>
                  <a:noFill/>
                </a:ln>
                <a:solidFill>
                  <a:prstClr val="white"/>
                </a:solidFill>
                <a:effectLst/>
                <a:uLnTx/>
                <a:uFillTx/>
                <a:latin typeface="Calibri"/>
                <a:ea typeface="+mn-ea"/>
                <a:cs typeface="+mn-cs"/>
              </a:rPr>
              <a:t> as the treatment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a:t>
            </a:r>
            <a:r>
              <a:rPr kumimoji="0" lang="en-GB" sz="3200" b="0" i="1" u="none" strike="noStrike" kern="1200" cap="none" spc="0" normalizeH="0" baseline="0" noProof="0" dirty="0">
                <a:ln>
                  <a:noFill/>
                </a:ln>
                <a:solidFill>
                  <a:prstClr val="white"/>
                </a:solidFill>
                <a:effectLst/>
                <a:uLnTx/>
                <a:uFillTx/>
                <a:latin typeface="Calibri"/>
                <a:ea typeface="+mn-ea"/>
                <a:cs typeface="+mn-cs"/>
              </a:rPr>
              <a:t>Asset-Based</a:t>
            </a:r>
            <a:r>
              <a:rPr kumimoji="0" lang="en-GB" sz="3200" b="0" i="0" u="none" strike="noStrike" kern="1200" cap="none" spc="0" normalizeH="0" baseline="0" noProof="0" dirty="0">
                <a:ln>
                  <a:noFill/>
                </a:ln>
                <a:solidFill>
                  <a:prstClr val="white"/>
                </a:solidFill>
                <a:effectLst/>
                <a:uLnTx/>
                <a:uFillTx/>
                <a:latin typeface="Calibri"/>
                <a:ea typeface="+mn-ea"/>
                <a:cs typeface="+mn-cs"/>
              </a:rPr>
              <a:t>’ as the approach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467544" y="2845388"/>
            <a:ext cx="8208912" cy="3636404"/>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2400" dirty="0">
                <a:solidFill>
                  <a:prstClr val="white"/>
                </a:solidFill>
              </a:rPr>
              <a:t>On-going co-production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A sense of agency and self-efficacy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Phased increased responsibility ‘roles’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Peer Mentors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HOPE Recovery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Wider 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Voluntary, Employment,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Links to voluntary sector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Returning as volunteers and paid staff</a:t>
            </a:r>
            <a:r>
              <a:rPr kumimoji="0" lang="en-GB"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4042070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386" y="376208"/>
            <a:ext cx="7219950" cy="135421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Outcome Data  (First cohort)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N= 103</a:t>
            </a:r>
            <a:endParaRPr kumimoji="0" lang="en-GB" altLang="en-US" sz="3200" b="0"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8" name="Content Placeholder 10"/>
          <p:cNvGraphicFramePr>
            <a:graphicFrameLocks/>
          </p:cNvGraphicFramePr>
          <p:nvPr/>
        </p:nvGraphicFramePr>
        <p:xfrm>
          <a:off x="457200" y="1600200"/>
          <a:ext cx="8229600" cy="34747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endParaRPr lang="en-GB" sz="2400" dirty="0"/>
                    </a:p>
                  </a:txBody>
                  <a:tcPr/>
                </a:tc>
                <a:tc>
                  <a:txBody>
                    <a:bodyPr/>
                    <a:lstStyle/>
                    <a:p>
                      <a:r>
                        <a:rPr lang="en-GB" sz="2400" dirty="0"/>
                        <a:t>12 months Pre-ASSiST</a:t>
                      </a:r>
                    </a:p>
                  </a:txBody>
                  <a:tcPr/>
                </a:tc>
                <a:tc>
                  <a:txBody>
                    <a:bodyPr/>
                    <a:lstStyle/>
                    <a:p>
                      <a:r>
                        <a:rPr lang="en-GB" sz="2400" dirty="0"/>
                        <a:t>12 months Since</a:t>
                      </a:r>
                      <a:r>
                        <a:rPr lang="en-GB" sz="2400" baseline="0" dirty="0"/>
                        <a:t> </a:t>
                      </a:r>
                      <a:r>
                        <a:rPr lang="en-GB" sz="2400" dirty="0"/>
                        <a:t>Start Date of ASSiST</a:t>
                      </a:r>
                    </a:p>
                  </a:txBody>
                  <a:tcPr/>
                </a:tc>
                <a:extLst>
                  <a:ext uri="{0D108BD9-81ED-4DB2-BD59-A6C34878D82A}">
                    <a16:rowId xmlns:a16="http://schemas.microsoft.com/office/drawing/2014/main" val="10000"/>
                  </a:ext>
                </a:extLst>
              </a:tr>
              <a:tr h="370840">
                <a:tc>
                  <a:txBody>
                    <a:bodyPr/>
                    <a:lstStyle/>
                    <a:p>
                      <a:r>
                        <a:rPr lang="en-GB" sz="2400" dirty="0"/>
                        <a:t>Number of admission episodes </a:t>
                      </a:r>
                    </a:p>
                  </a:txBody>
                  <a:tcPr/>
                </a:tc>
                <a:tc>
                  <a:txBody>
                    <a:bodyPr/>
                    <a:lstStyle/>
                    <a:p>
                      <a:r>
                        <a:rPr lang="en-GB" sz="2400" dirty="0"/>
                        <a:t>173</a:t>
                      </a:r>
                    </a:p>
                  </a:txBody>
                  <a:tcPr/>
                </a:tc>
                <a:tc>
                  <a:txBody>
                    <a:bodyPr/>
                    <a:lstStyle/>
                    <a:p>
                      <a:r>
                        <a:rPr lang="en-GB" sz="2400" dirty="0"/>
                        <a:t>15</a:t>
                      </a:r>
                    </a:p>
                  </a:txBody>
                  <a:tcPr/>
                </a:tc>
                <a:extLst>
                  <a:ext uri="{0D108BD9-81ED-4DB2-BD59-A6C34878D82A}">
                    <a16:rowId xmlns:a16="http://schemas.microsoft.com/office/drawing/2014/main" val="10001"/>
                  </a:ext>
                </a:extLst>
              </a:tr>
              <a:tr h="370840">
                <a:tc>
                  <a:txBody>
                    <a:bodyPr/>
                    <a:lstStyle/>
                    <a:p>
                      <a:r>
                        <a:rPr lang="en-GB" sz="2400" dirty="0"/>
                        <a:t>Bed</a:t>
                      </a:r>
                      <a:r>
                        <a:rPr lang="en-GB" sz="2400" baseline="0" dirty="0"/>
                        <a:t> Days</a:t>
                      </a:r>
                      <a:endParaRPr lang="en-GB" sz="2400" dirty="0"/>
                    </a:p>
                  </a:txBody>
                  <a:tcPr/>
                </a:tc>
                <a:tc>
                  <a:txBody>
                    <a:bodyPr/>
                    <a:lstStyle/>
                    <a:p>
                      <a:r>
                        <a:rPr lang="en-GB" sz="2400" dirty="0"/>
                        <a:t>4786</a:t>
                      </a:r>
                    </a:p>
                  </a:txBody>
                  <a:tcPr/>
                </a:tc>
                <a:tc>
                  <a:txBody>
                    <a:bodyPr/>
                    <a:lstStyle/>
                    <a:p>
                      <a:r>
                        <a:rPr lang="en-GB" sz="2400" dirty="0"/>
                        <a:t>312</a:t>
                      </a:r>
                    </a:p>
                  </a:txBody>
                  <a:tcPr/>
                </a:tc>
                <a:extLst>
                  <a:ext uri="{0D108BD9-81ED-4DB2-BD59-A6C34878D82A}">
                    <a16:rowId xmlns:a16="http://schemas.microsoft.com/office/drawing/2014/main" val="10002"/>
                  </a:ext>
                </a:extLst>
              </a:tr>
              <a:tr h="370840">
                <a:tc>
                  <a:txBody>
                    <a:bodyPr/>
                    <a:lstStyle/>
                    <a:p>
                      <a:r>
                        <a:rPr lang="en-GB" sz="2400" dirty="0"/>
                        <a:t>Cost of Bed days</a:t>
                      </a:r>
                    </a:p>
                  </a:txBody>
                  <a:tcPr/>
                </a:tc>
                <a:tc>
                  <a:txBody>
                    <a:bodyPr/>
                    <a:lstStyle/>
                    <a:p>
                      <a:r>
                        <a:rPr lang="en-GB" sz="2400" dirty="0"/>
                        <a:t>£1,550,664.00</a:t>
                      </a:r>
                    </a:p>
                  </a:txBody>
                  <a:tcPr/>
                </a:tc>
                <a:tc>
                  <a:txBody>
                    <a:bodyPr/>
                    <a:lstStyle/>
                    <a:p>
                      <a:r>
                        <a:rPr lang="en-GB" sz="2400" dirty="0"/>
                        <a:t>£101,088.00</a:t>
                      </a:r>
                    </a:p>
                  </a:txBody>
                  <a:tcPr/>
                </a:tc>
                <a:extLst>
                  <a:ext uri="{0D108BD9-81ED-4DB2-BD59-A6C34878D82A}">
                    <a16:rowId xmlns:a16="http://schemas.microsoft.com/office/drawing/2014/main" val="10003"/>
                  </a:ext>
                </a:extLst>
              </a:tr>
              <a:tr h="370840">
                <a:tc>
                  <a:txBody>
                    <a:bodyPr/>
                    <a:lstStyle/>
                    <a:p>
                      <a:r>
                        <a:rPr lang="en-GB" sz="2400" dirty="0"/>
                        <a:t>CRHTT</a:t>
                      </a:r>
                    </a:p>
                  </a:txBody>
                  <a:tcPr/>
                </a:tc>
                <a:tc>
                  <a:txBody>
                    <a:bodyPr/>
                    <a:lstStyle/>
                    <a:p>
                      <a:r>
                        <a:rPr lang="en-GB" sz="2400" dirty="0"/>
                        <a:t>4248</a:t>
                      </a:r>
                    </a:p>
                  </a:txBody>
                  <a:tcPr/>
                </a:tc>
                <a:tc>
                  <a:txBody>
                    <a:bodyPr/>
                    <a:lstStyle/>
                    <a:p>
                      <a:r>
                        <a:rPr lang="en-GB" sz="2400" dirty="0"/>
                        <a:t>1199</a:t>
                      </a:r>
                    </a:p>
                  </a:txBody>
                  <a:tcPr/>
                </a:tc>
                <a:extLst>
                  <a:ext uri="{0D108BD9-81ED-4DB2-BD59-A6C34878D82A}">
                    <a16:rowId xmlns:a16="http://schemas.microsoft.com/office/drawing/2014/main" val="10004"/>
                  </a:ext>
                </a:extLst>
              </a:tr>
              <a:tr h="370840">
                <a:tc>
                  <a:txBody>
                    <a:bodyPr/>
                    <a:lstStyle/>
                    <a:p>
                      <a:r>
                        <a:rPr lang="en-GB" sz="2400" dirty="0"/>
                        <a:t>A&amp;E</a:t>
                      </a:r>
                    </a:p>
                  </a:txBody>
                  <a:tcPr/>
                </a:tc>
                <a:tc>
                  <a:txBody>
                    <a:bodyPr/>
                    <a:lstStyle/>
                    <a:p>
                      <a:r>
                        <a:rPr lang="en-GB" sz="2400" dirty="0"/>
                        <a:t>203</a:t>
                      </a:r>
                    </a:p>
                  </a:txBody>
                  <a:tcPr/>
                </a:tc>
                <a:tc>
                  <a:txBody>
                    <a:bodyPr/>
                    <a:lstStyle/>
                    <a:p>
                      <a:r>
                        <a:rPr lang="en-GB" sz="2400" dirty="0"/>
                        <a:t>37</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736631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386" y="376208"/>
            <a:ext cx="7219950" cy="89255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Bed Days and Cost Reduction</a:t>
            </a:r>
            <a:endParaRPr kumimoji="0" lang="en-GB" altLang="en-US" sz="3200" b="0"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70" y="1628800"/>
            <a:ext cx="3456384" cy="399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628800"/>
            <a:ext cx="518457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10561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784" y="908720"/>
            <a:ext cx="3193183" cy="54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980728"/>
            <a:ext cx="3346722" cy="532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95611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386" y="376208"/>
            <a:ext cx="7219950" cy="215443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0" cap="none" spc="0" normalizeH="0" baseline="0" noProof="0" dirty="0" err="1">
                <a:ln>
                  <a:noFill/>
                </a:ln>
                <a:solidFill>
                  <a:srgbClr val="5B9BD5">
                    <a:lumMod val="60000"/>
                    <a:lumOff val="40000"/>
                  </a:srgbClr>
                </a:solidFill>
                <a:effectLst/>
                <a:uLnTx/>
                <a:uFillTx/>
                <a:latin typeface="Arial" charset="0"/>
                <a:ea typeface="ＭＳ Ｐゴシック" pitchFamily="-16" charset="-128"/>
                <a:cs typeface="+mn-cs"/>
              </a:rPr>
              <a:t>HoNOS</a:t>
            </a:r>
            <a:r>
              <a:rPr kumimoji="0" lang="en-GB" altLang="en-US" sz="3200" b="1" i="0" u="none" strike="noStrike" kern="0" cap="none" spc="0" normalizeH="0" baseline="0" noProof="0" dirty="0">
                <a:ln>
                  <a:noFill/>
                </a:ln>
                <a:solidFill>
                  <a:srgbClr val="5B9BD5">
                    <a:lumMod val="60000"/>
                    <a:lumOff val="40000"/>
                  </a:srgbClr>
                </a:solidFill>
                <a:effectLst/>
                <a:uLnTx/>
                <a:uFillTx/>
                <a:latin typeface="Arial" charset="0"/>
                <a:ea typeface="ＭＳ Ｐゴシック" pitchFamily="-16" charset="-128"/>
                <a:cs typeface="+mn-cs"/>
              </a:rPr>
              <a:t> Compared Scores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B0F0"/>
                </a:solidFill>
                <a:effectLst/>
                <a:uLnTx/>
                <a:uFillTx/>
                <a:latin typeface="Calibri"/>
                <a:ea typeface="+mn-ea"/>
                <a:cs typeface="+mn-cs"/>
              </a:rPr>
              <a:t>Health of The Nation Outcome Scale (</a:t>
            </a:r>
            <a:r>
              <a:rPr kumimoji="0" lang="en-GB" sz="2800" b="0" i="0" u="none" strike="noStrike" kern="1200" cap="none" spc="0" normalizeH="0" baseline="0" noProof="0" dirty="0" err="1">
                <a:ln>
                  <a:noFill/>
                </a:ln>
                <a:solidFill>
                  <a:srgbClr val="00B0F0"/>
                </a:solidFill>
                <a:effectLst/>
                <a:uLnTx/>
                <a:uFillTx/>
                <a:latin typeface="Calibri"/>
                <a:ea typeface="+mn-ea"/>
                <a:cs typeface="+mn-cs"/>
              </a:rPr>
              <a:t>HoNOS</a:t>
            </a:r>
            <a:r>
              <a:rPr kumimoji="0" lang="en-GB" sz="2800" b="0" i="0" u="none" strike="noStrike" kern="1200" cap="none" spc="0" normalizeH="0" baseline="0" noProof="0" dirty="0">
                <a:ln>
                  <a:noFill/>
                </a:ln>
                <a:solidFill>
                  <a:srgbClr val="00B0F0"/>
                </a:solidFill>
                <a:effectLst/>
                <a:uLnTx/>
                <a:uFillTx/>
                <a:latin typeface="Calibri"/>
                <a:ea typeface="+mn-ea"/>
                <a:cs typeface="+mn-cs"/>
              </a:rPr>
              <a:t>) compared scores for the 103 patients pre and post </a:t>
            </a:r>
            <a:r>
              <a:rPr kumimoji="0" lang="en-GB" sz="2800" b="0" i="0" u="none" strike="noStrike" kern="1200" cap="none" spc="0" normalizeH="0" baseline="0" noProof="0" dirty="0" err="1">
                <a:ln>
                  <a:noFill/>
                </a:ln>
                <a:solidFill>
                  <a:srgbClr val="00B0F0"/>
                </a:solidFill>
                <a:effectLst/>
                <a:uLnTx/>
                <a:uFillTx/>
                <a:latin typeface="Calibri"/>
                <a:ea typeface="+mn-ea"/>
                <a:cs typeface="+mn-cs"/>
              </a:rPr>
              <a:t>ASSiST</a:t>
            </a:r>
            <a:r>
              <a:rPr kumimoji="0" lang="en-GB" sz="2800" b="0" i="0" u="none" strike="noStrike" kern="1200" cap="none" spc="0" normalizeH="0" baseline="0" noProof="0" dirty="0">
                <a:ln>
                  <a:noFill/>
                </a:ln>
                <a:solidFill>
                  <a:srgbClr val="00B0F0"/>
                </a:solidFill>
                <a:effectLst/>
                <a:uLnTx/>
                <a:uFillTx/>
                <a:latin typeface="Calibri"/>
                <a:ea typeface="+mn-ea"/>
                <a:cs typeface="+mn-cs"/>
              </a:rPr>
              <a:t>.</a:t>
            </a:r>
            <a:r>
              <a:rPr kumimoji="0" lang="en-GB" altLang="en-US" sz="2800" b="0" i="0" u="none" strike="noStrike" kern="0" cap="none" spc="0" normalizeH="0" baseline="0" noProof="0" dirty="0">
                <a:ln>
                  <a:noFill/>
                </a:ln>
                <a:solidFill>
                  <a:srgbClr val="00B0F0"/>
                </a:solidFill>
                <a:effectLst/>
                <a:uLnTx/>
                <a:uFillTx/>
                <a:latin typeface="Arial" charset="0"/>
                <a:ea typeface="ＭＳ Ｐゴシック" pitchFamily="-16"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ＭＳ Ｐゴシック" pitchFamily="-16" charset="-128"/>
              <a:cs typeface="+mn-cs"/>
            </a:endParaRP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929" y="2492896"/>
            <a:ext cx="5504762" cy="384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0498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Arial" charset="0"/>
                <a:ea typeface="ＭＳ Ｐゴシック" pitchFamily="-16" charset="-128"/>
              </a:rPr>
              <a:t>A new form of therapeutic community: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Arial" charset="0"/>
                <a:ea typeface="ＭＳ Ｐゴシック" pitchFamily="-16" charset="-128"/>
              </a:rPr>
              <a:t>‘A felt sense’</a:t>
            </a:r>
            <a:endParaRPr kumimoji="0" lang="en-GB" sz="1800" b="0" i="0" u="none" strike="noStrike" kern="1200" cap="none" spc="0" normalizeH="0" baseline="0" noProof="0" dirty="0">
              <a:ln>
                <a:noFill/>
              </a:ln>
              <a:solidFill>
                <a:prstClr val="black"/>
              </a:solidFill>
              <a:effectLst/>
              <a:uLnTx/>
              <a:uFillTx/>
              <a:latin typeface="Arial" charset="0"/>
              <a:ea typeface="ＭＳ Ｐゴシック" pitchFamily="-16" charset="-128"/>
              <a:cs typeface="+mn-cs"/>
            </a:endParaRPr>
          </a:p>
        </p:txBody>
      </p:sp>
      <p:sp>
        <p:nvSpPr>
          <p:cNvPr id="6" name="Content Placeholder 2"/>
          <p:cNvSpPr txBox="1">
            <a:spLocks/>
          </p:cNvSpPr>
          <p:nvPr/>
        </p:nvSpPr>
        <p:spPr>
          <a:xfrm>
            <a:off x="457200" y="1600200"/>
            <a:ext cx="8229600" cy="51146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a:buChar char="•"/>
              <a:tabLst>
                <a:tab pos="457200" algn="l"/>
              </a:tabLst>
              <a:defRPr/>
            </a:pPr>
            <a:r>
              <a:rPr lang="en-GB" sz="2800" b="1" dirty="0">
                <a:solidFill>
                  <a:prstClr val="white">
                    <a:lumMod val="65000"/>
                  </a:prstClr>
                </a:solidFill>
                <a:latin typeface="Calibri" panose="020F0502020204030204"/>
                <a:ea typeface="Calibri"/>
                <a:cs typeface="Times New Roman"/>
              </a:rPr>
              <a:t>More </a:t>
            </a:r>
            <a:r>
              <a:rPr lang="en-GB" sz="2800" b="1" dirty="0">
                <a:solidFill>
                  <a:srgbClr val="FF0000"/>
                </a:solidFill>
                <a:latin typeface="Calibri" panose="020F0502020204030204"/>
                <a:ea typeface="Calibri"/>
                <a:cs typeface="Times New Roman"/>
              </a:rPr>
              <a:t>fun</a:t>
            </a:r>
            <a:r>
              <a:rPr lang="en-GB" sz="2800" b="1" dirty="0">
                <a:solidFill>
                  <a:prstClr val="white">
                    <a:lumMod val="65000"/>
                  </a:prstClr>
                </a:solidFill>
                <a:latin typeface="Calibri" panose="020F0502020204030204"/>
                <a:ea typeface="Calibri"/>
                <a:cs typeface="Times New Roman"/>
              </a:rPr>
              <a:t> for all involved </a:t>
            </a:r>
          </a:p>
          <a:p>
            <a:pPr>
              <a:tabLst>
                <a:tab pos="457200" algn="l"/>
              </a:tabLst>
              <a:defRPr/>
            </a:pPr>
            <a:r>
              <a:rPr lang="en-GB" sz="2800" b="1" dirty="0">
                <a:solidFill>
                  <a:srgbClr val="FFFF00"/>
                </a:solidFill>
                <a:latin typeface="Calibri" panose="020F0502020204030204"/>
                <a:ea typeface="Calibri"/>
                <a:cs typeface="Times New Roman"/>
              </a:rPr>
              <a:t>Flexibility</a:t>
            </a:r>
            <a:r>
              <a:rPr lang="en-GB" sz="2800" b="1" dirty="0">
                <a:solidFill>
                  <a:prstClr val="white">
                    <a:lumMod val="65000"/>
                  </a:prstClr>
                </a:solidFill>
                <a:latin typeface="Calibri" panose="020F0502020204030204"/>
                <a:ea typeface="Calibri"/>
                <a:cs typeface="Times New Roman"/>
              </a:rPr>
              <a:t> to ever changing new demands</a:t>
            </a:r>
          </a:p>
          <a:p>
            <a:pPr>
              <a:tabLst>
                <a:tab pos="457200" algn="l"/>
              </a:tabLst>
              <a:defRPr/>
            </a:pPr>
            <a:r>
              <a:rPr lang="en-GB" sz="2800" b="1" dirty="0">
                <a:solidFill>
                  <a:prstClr val="white">
                    <a:lumMod val="65000"/>
                  </a:prstClr>
                </a:solidFill>
                <a:latin typeface="Calibri" panose="020F0502020204030204"/>
                <a:ea typeface="Calibri"/>
                <a:cs typeface="Times New Roman"/>
              </a:rPr>
              <a:t>More able to use </a:t>
            </a:r>
            <a:r>
              <a:rPr lang="en-GB" sz="2800" b="1" dirty="0">
                <a:solidFill>
                  <a:srgbClr val="92D050"/>
                </a:solidFill>
                <a:latin typeface="Calibri" panose="020F0502020204030204"/>
                <a:ea typeface="Calibri"/>
                <a:cs typeface="Times New Roman"/>
              </a:rPr>
              <a:t>co-creation</a:t>
            </a:r>
            <a:r>
              <a:rPr lang="en-GB" sz="2800" b="1" dirty="0">
                <a:solidFill>
                  <a:prstClr val="white">
                    <a:lumMod val="65000"/>
                  </a:prstClr>
                </a:solidFill>
                <a:latin typeface="Calibri" panose="020F0502020204030204"/>
                <a:ea typeface="Calibri"/>
                <a:cs typeface="Times New Roman"/>
              </a:rPr>
              <a:t> </a:t>
            </a:r>
          </a:p>
          <a:p>
            <a:pPr>
              <a:tabLst>
                <a:tab pos="457200" algn="l"/>
              </a:tabLst>
              <a:defRPr/>
            </a:pPr>
            <a:r>
              <a:rPr lang="en-GB" sz="2800" b="1" dirty="0">
                <a:solidFill>
                  <a:prstClr val="white">
                    <a:lumMod val="65000"/>
                  </a:prstClr>
                </a:solidFill>
                <a:latin typeface="Calibri" panose="020F0502020204030204"/>
                <a:ea typeface="Calibri"/>
                <a:cs typeface="Times New Roman"/>
              </a:rPr>
              <a:t>A different nature of </a:t>
            </a:r>
            <a:r>
              <a:rPr lang="en-GB" sz="2800" b="1" dirty="0">
                <a:solidFill>
                  <a:srgbClr val="00B0F0"/>
                </a:solidFill>
                <a:latin typeface="Calibri" panose="020F0502020204030204"/>
                <a:ea typeface="Calibri"/>
                <a:cs typeface="Times New Roman"/>
              </a:rPr>
              <a:t>power</a:t>
            </a:r>
            <a:r>
              <a:rPr lang="en-GB" sz="2800" b="1" dirty="0">
                <a:solidFill>
                  <a:prstClr val="white">
                    <a:lumMod val="65000"/>
                  </a:prstClr>
                </a:solidFill>
                <a:latin typeface="Calibri" panose="020F0502020204030204"/>
                <a:ea typeface="Calibri"/>
                <a:cs typeface="Times New Roman"/>
              </a:rPr>
              <a:t> relationships</a:t>
            </a:r>
          </a:p>
          <a:p>
            <a:pPr>
              <a:tabLst>
                <a:tab pos="457200" algn="l"/>
              </a:tabLst>
              <a:defRPr/>
            </a:pPr>
            <a:r>
              <a:rPr lang="en-GB" sz="2800" b="1" dirty="0">
                <a:solidFill>
                  <a:prstClr val="white">
                    <a:lumMod val="65000"/>
                  </a:prstClr>
                </a:solidFill>
                <a:latin typeface="Calibri" panose="020F0502020204030204"/>
                <a:ea typeface="Calibri"/>
                <a:cs typeface="Times New Roman"/>
              </a:rPr>
              <a:t>A greater sense of </a:t>
            </a:r>
            <a:r>
              <a:rPr lang="en-GB" sz="2800" b="1" dirty="0">
                <a:solidFill>
                  <a:srgbClr val="CC66FF"/>
                </a:solidFill>
                <a:latin typeface="Calibri" panose="020F0502020204030204"/>
                <a:ea typeface="Calibri"/>
                <a:cs typeface="Times New Roman"/>
              </a:rPr>
              <a:t>belonging</a:t>
            </a:r>
            <a:r>
              <a:rPr lang="en-GB" sz="2800" b="1" dirty="0">
                <a:solidFill>
                  <a:prstClr val="white">
                    <a:lumMod val="65000"/>
                  </a:prstClr>
                </a:solidFill>
                <a:latin typeface="Calibri" panose="020F0502020204030204"/>
                <a:ea typeface="Calibri"/>
                <a:cs typeface="Times New Roman"/>
              </a:rPr>
              <a:t>: with continuity </a:t>
            </a:r>
          </a:p>
          <a:p>
            <a:pPr>
              <a:tabLst>
                <a:tab pos="457200" algn="l"/>
              </a:tabLst>
              <a:defRPr/>
            </a:pPr>
            <a:r>
              <a:rPr lang="en-GB" sz="2800" b="1" dirty="0">
                <a:solidFill>
                  <a:schemeClr val="accent2">
                    <a:lumMod val="60000"/>
                    <a:lumOff val="40000"/>
                  </a:schemeClr>
                </a:solidFill>
                <a:latin typeface="Calibri" panose="020F0502020204030204"/>
                <a:ea typeface="Calibri"/>
                <a:cs typeface="Times New Roman"/>
              </a:rPr>
              <a:t>Innovative</a:t>
            </a:r>
            <a:r>
              <a:rPr lang="en-GB" sz="2800" b="1" dirty="0">
                <a:solidFill>
                  <a:prstClr val="white">
                    <a:lumMod val="65000"/>
                  </a:prstClr>
                </a:solidFill>
                <a:latin typeface="Calibri" panose="020F0502020204030204"/>
                <a:ea typeface="Calibri"/>
                <a:cs typeface="Times New Roman"/>
              </a:rPr>
              <a:t> use of all community resources</a:t>
            </a:r>
          </a:p>
          <a:p>
            <a:pPr>
              <a:defRPr/>
            </a:pPr>
            <a:r>
              <a:rPr lang="en-GB" sz="2800" b="1" dirty="0">
                <a:solidFill>
                  <a:srgbClr val="FF99CC"/>
                </a:solidFill>
                <a:latin typeface="Calibri" panose="020F0502020204030204"/>
                <a:ea typeface="Calibri"/>
                <a:cs typeface="Times New Roman"/>
              </a:rPr>
              <a:t>Relational</a:t>
            </a:r>
            <a:r>
              <a:rPr lang="en-GB" sz="2800" b="1" dirty="0">
                <a:solidFill>
                  <a:prstClr val="white">
                    <a:lumMod val="65000"/>
                  </a:prstClr>
                </a:solidFill>
                <a:latin typeface="Calibri" panose="020F0502020204030204"/>
                <a:ea typeface="Calibri"/>
                <a:cs typeface="Times New Roman"/>
              </a:rPr>
              <a:t> integration across the town</a:t>
            </a:r>
          </a:p>
          <a:p>
            <a:pPr marL="0" indent="0">
              <a:buNone/>
              <a:defRPr/>
            </a:pPr>
            <a:r>
              <a:rPr lang="en-GB" sz="1200" b="1" dirty="0">
                <a:solidFill>
                  <a:prstClr val="white">
                    <a:lumMod val="65000"/>
                  </a:prstClr>
                </a:solidFill>
                <a:latin typeface="Calibri" panose="020F0502020204030204"/>
                <a:ea typeface="Calibri"/>
                <a:cs typeface="Times New Roman"/>
              </a:rPr>
              <a:t>		</a:t>
            </a:r>
            <a:r>
              <a:rPr lang="en-GB" sz="2800" b="1" dirty="0">
                <a:solidFill>
                  <a:prstClr val="white">
                    <a:lumMod val="65000"/>
                  </a:prstClr>
                </a:solidFill>
                <a:latin typeface="Calibri" panose="020F0502020204030204"/>
                <a:ea typeface="Calibri"/>
                <a:cs typeface="Times New Roman"/>
              </a:rPr>
              <a:t>	</a:t>
            </a:r>
            <a:r>
              <a:rPr lang="en-GB" sz="2800" i="1" dirty="0">
                <a:solidFill>
                  <a:schemeClr val="bg1"/>
                </a:solidFill>
                <a:ea typeface="Calibri"/>
                <a:cs typeface="Times New Roman"/>
              </a:rPr>
              <a:t>‘Once a visitor, always a member’</a:t>
            </a:r>
            <a:endParaRPr lang="en-GB" sz="2800" b="1" dirty="0">
              <a:solidFill>
                <a:schemeClr val="bg1"/>
              </a:solidFill>
              <a:latin typeface="Calibri" panose="020F0502020204030204"/>
              <a:ea typeface="Calibri"/>
              <a:cs typeface="Times New Roman"/>
            </a:endParaRPr>
          </a:p>
          <a:p>
            <a:pPr lvl="0">
              <a:defRPr/>
            </a:pPr>
            <a:r>
              <a:rPr lang="en-GB" sz="2800" b="1" dirty="0">
                <a:solidFill>
                  <a:prstClr val="white">
                    <a:lumMod val="65000"/>
                  </a:prstClr>
                </a:solidFill>
                <a:latin typeface="Calibri" panose="020F0502020204030204"/>
                <a:ea typeface="Calibri"/>
                <a:cs typeface="Times New Roman"/>
              </a:rPr>
              <a:t>Health as a </a:t>
            </a:r>
            <a:r>
              <a:rPr lang="en-GB" sz="2800" b="1" dirty="0">
                <a:solidFill>
                  <a:srgbClr val="FFC000"/>
                </a:solidFill>
                <a:latin typeface="Calibri" panose="020F0502020204030204"/>
                <a:ea typeface="Calibri"/>
                <a:cs typeface="Times New Roman"/>
              </a:rPr>
              <a:t>SOCIAL MOVEMENT</a:t>
            </a:r>
          </a:p>
          <a:p>
            <a:pPr>
              <a:tabLst>
                <a:tab pos="457200" algn="l"/>
              </a:tabLst>
              <a:defRPr/>
            </a:pPr>
            <a:endParaRPr lang="en-GB" sz="2800" b="1" u="sng" dirty="0">
              <a:solidFill>
                <a:prstClr val="white">
                  <a:lumMod val="65000"/>
                </a:prstClr>
              </a:solidFill>
              <a:latin typeface="Calibri" panose="020F0502020204030204"/>
              <a:ea typeface="Calibri"/>
              <a:cs typeface="Times New Roman"/>
            </a:endParaRPr>
          </a:p>
          <a:p>
            <a:pPr>
              <a:tabLst>
                <a:tab pos="457200" algn="l"/>
              </a:tabLst>
              <a:defRPr/>
            </a:pPr>
            <a:endParaRPr lang="en-GB" sz="2300" b="1" u="sng" dirty="0">
              <a:solidFill>
                <a:prstClr val="white">
                  <a:lumMod val="65000"/>
                </a:prstClr>
              </a:solidFill>
              <a:latin typeface="Calibri" panose="020F0502020204030204"/>
              <a:ea typeface="Calibri"/>
              <a:cs typeface="Times New Roman"/>
            </a:endParaRPr>
          </a:p>
        </p:txBody>
      </p:sp>
    </p:spTree>
    <p:extLst>
      <p:ext uri="{BB962C8B-B14F-4D97-AF65-F5344CB8AC3E}">
        <p14:creationId xmlns:p14="http://schemas.microsoft.com/office/powerpoint/2010/main" val="2149802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anim calcmode="lin" valueType="num">
                                      <p:cBhvr>
                                        <p:cTn id="3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anim calcmode="lin" valueType="num">
                                      <p:cBhvr>
                                        <p:cTn id="3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anim calcmode="lin" valueType="num">
                                      <p:cBhvr>
                                        <p:cTn id="4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1000"/>
                                        <p:tgtEl>
                                          <p:spTgt spid="6">
                                            <p:txEl>
                                              <p:pRg st="8" end="8"/>
                                            </p:txEl>
                                          </p:spTgt>
                                        </p:tgtEl>
                                      </p:cBhvr>
                                    </p:animEffect>
                                    <p:anim calcmode="lin" valueType="num">
                                      <p:cBhvr>
                                        <p:cTn id="4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880B6E-FF00-4954-A57B-3DFBBD3F03B4}"/>
              </a:ext>
            </a:extLst>
          </p:cNvPr>
          <p:cNvSpPr>
            <a:spLocks noGrp="1"/>
          </p:cNvSpPr>
          <p:nvPr>
            <p:ph type="title"/>
          </p:nvPr>
        </p:nvSpPr>
        <p:spPr>
          <a:xfrm>
            <a:off x="628650" y="365126"/>
            <a:ext cx="7886700" cy="741779"/>
          </a:xfrm>
        </p:spPr>
        <p:txBody>
          <a:bodyPr>
            <a:normAutofit/>
          </a:bodyPr>
          <a:lstStyle/>
          <a:p>
            <a:r>
              <a:rPr lang="en-GB" sz="4000" dirty="0">
                <a:solidFill>
                  <a:srgbClr val="00B0F0"/>
                </a:solidFill>
                <a:hlinkClick r:id="rId2">
                  <a:extLst>
                    <a:ext uri="{A12FA001-AC4F-418D-AE19-62706E023703}">
                      <ahyp:hlinkClr xmlns:ahyp="http://schemas.microsoft.com/office/drawing/2018/hyperlinkcolor" val="tx"/>
                    </a:ext>
                  </a:extLst>
                </a:hlinkClick>
              </a:rPr>
              <a:t>www.EnablingTownSlough.com</a:t>
            </a:r>
            <a:r>
              <a:rPr lang="en-GB" sz="4000" dirty="0">
                <a:solidFill>
                  <a:srgbClr val="00B0F0"/>
                </a:solidFill>
              </a:rPr>
              <a:t> </a:t>
            </a:r>
          </a:p>
        </p:txBody>
      </p:sp>
      <p:pic>
        <p:nvPicPr>
          <p:cNvPr id="7" name="Content Placeholder 6">
            <a:extLst>
              <a:ext uri="{FF2B5EF4-FFF2-40B4-BE49-F238E27FC236}">
                <a16:creationId xmlns:a16="http://schemas.microsoft.com/office/drawing/2014/main" id="{09FE02A8-DE9A-4905-8CBB-2646DED7CDF2}"/>
              </a:ext>
            </a:extLst>
          </p:cNvPr>
          <p:cNvPicPr>
            <a:picLocks noGrp="1" noChangeAspect="1"/>
          </p:cNvPicPr>
          <p:nvPr>
            <p:ph idx="1"/>
          </p:nvPr>
        </p:nvPicPr>
        <p:blipFill>
          <a:blip r:embed="rId3"/>
          <a:stretch>
            <a:fillRect/>
          </a:stretch>
        </p:blipFill>
        <p:spPr>
          <a:xfrm>
            <a:off x="628650" y="1435472"/>
            <a:ext cx="7671335" cy="5422528"/>
          </a:xfrm>
        </p:spPr>
      </p:pic>
    </p:spTree>
    <p:extLst>
      <p:ext uri="{BB962C8B-B14F-4D97-AF65-F5344CB8AC3E}">
        <p14:creationId xmlns:p14="http://schemas.microsoft.com/office/powerpoint/2010/main" val="728317076"/>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3B108-4A36-443C-8093-57D4337A0E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A15F406-5B99-408F-8E91-358668B457B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0271844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65C996-E5A7-419D-8B02-28AEAC56EA48}"/>
              </a:ext>
            </a:extLst>
          </p:cNvPr>
          <p:cNvSpPr>
            <a:spLocks noGrp="1"/>
          </p:cNvSpPr>
          <p:nvPr>
            <p:ph type="subTitle" idx="1"/>
          </p:nvPr>
        </p:nvSpPr>
        <p:spPr>
          <a:xfrm>
            <a:off x="268073" y="4123426"/>
            <a:ext cx="8443245" cy="1578792"/>
          </a:xfrm>
        </p:spPr>
        <p:txBody>
          <a:bodyPr>
            <a:normAutofit fontScale="62500" lnSpcReduction="20000"/>
          </a:bodyPr>
          <a:lstStyle/>
          <a:p>
            <a:pPr algn="l"/>
            <a:r>
              <a:rPr lang="en-GB" b="1" dirty="0">
                <a:solidFill>
                  <a:srgbClr val="92D050"/>
                </a:solidFill>
              </a:rPr>
              <a:t>Dr Rex Haigh, </a:t>
            </a:r>
          </a:p>
          <a:p>
            <a:pPr algn="l"/>
            <a:r>
              <a:rPr lang="en-GB" b="1" dirty="0">
                <a:solidFill>
                  <a:srgbClr val="92D050"/>
                </a:solidFill>
              </a:rPr>
              <a:t>Consultant Medical Psychotherapist, Berkshire</a:t>
            </a:r>
          </a:p>
          <a:p>
            <a:pPr algn="l"/>
            <a:r>
              <a:rPr lang="en-GB" b="1" dirty="0">
                <a:solidFill>
                  <a:srgbClr val="92D050"/>
                </a:solidFill>
              </a:rPr>
              <a:t>Community of Communities and Enabling Environments, Royal College of Psychiatrists, London</a:t>
            </a:r>
          </a:p>
          <a:p>
            <a:pPr algn="l"/>
            <a:endParaRPr lang="en-GB" dirty="0">
              <a:solidFill>
                <a:schemeClr val="bg1"/>
              </a:solidFill>
            </a:endParaRPr>
          </a:p>
          <a:p>
            <a:pPr algn="l"/>
            <a:r>
              <a:rPr lang="en-GB" u="sng" dirty="0">
                <a:solidFill>
                  <a:srgbClr val="00B0F0"/>
                </a:solidFill>
                <a:hlinkClick r:id="rId2">
                  <a:extLst>
                    <a:ext uri="{A12FA001-AC4F-418D-AE19-62706E023703}">
                      <ahyp:hlinkClr xmlns:ahyp="http://schemas.microsoft.com/office/drawing/2018/hyperlinkcolor" val="tx"/>
                    </a:ext>
                  </a:extLst>
                </a:hlinkClick>
              </a:rPr>
              <a:t>rexhaigh@nhs.</a:t>
            </a:r>
            <a:r>
              <a:rPr lang="en-GB" u="sng" dirty="0">
                <a:solidFill>
                  <a:srgbClr val="00B0F0"/>
                </a:solidFill>
              </a:rPr>
              <a:t>net </a:t>
            </a:r>
          </a:p>
          <a:p>
            <a:pPr algn="l"/>
            <a:endParaRPr lang="en-GB" dirty="0">
              <a:solidFill>
                <a:schemeClr val="bg1"/>
              </a:solidFill>
            </a:endParaRPr>
          </a:p>
        </p:txBody>
      </p:sp>
      <p:sp>
        <p:nvSpPr>
          <p:cNvPr id="4" name="Rectangle 3">
            <a:extLst>
              <a:ext uri="{FF2B5EF4-FFF2-40B4-BE49-F238E27FC236}">
                <a16:creationId xmlns:a16="http://schemas.microsoft.com/office/drawing/2014/main" id="{7F36B7D5-5620-4D63-A62B-AB7263C7CE34}"/>
              </a:ext>
            </a:extLst>
          </p:cNvPr>
          <p:cNvSpPr/>
          <p:nvPr/>
        </p:nvSpPr>
        <p:spPr>
          <a:xfrm>
            <a:off x="268073" y="2270407"/>
            <a:ext cx="8289420" cy="1077218"/>
          </a:xfrm>
          <a:prstGeom prst="rect">
            <a:avLst/>
          </a:prstGeom>
        </p:spPr>
        <p:txBody>
          <a:bodyPr wrap="square">
            <a:spAutoFit/>
          </a:bodyPr>
          <a:lstStyle/>
          <a:p>
            <a:pPr lvl="0">
              <a:defRPr/>
            </a:pPr>
            <a:r>
              <a:rPr lang="en-GB" sz="3200" b="1" dirty="0">
                <a:solidFill>
                  <a:schemeClr val="bg1"/>
                </a:solidFill>
                <a:latin typeface="CIDFont+F1"/>
              </a:rPr>
              <a:t>Therapeutic Communities: </a:t>
            </a:r>
            <a:br>
              <a:rPr lang="en-GB" sz="3200" b="1" dirty="0">
                <a:solidFill>
                  <a:schemeClr val="bg1"/>
                </a:solidFill>
                <a:latin typeface="CIDFont+F1"/>
              </a:rPr>
            </a:br>
            <a:r>
              <a:rPr lang="en-GB" sz="3200" i="1" dirty="0">
                <a:solidFill>
                  <a:schemeClr val="bg1"/>
                </a:solidFill>
                <a:latin typeface="CIDFont+F1"/>
              </a:rPr>
              <a:t>modified for the 21</a:t>
            </a:r>
            <a:r>
              <a:rPr lang="en-GB" sz="3200" i="1" baseline="30000" dirty="0">
                <a:solidFill>
                  <a:schemeClr val="bg1"/>
                </a:solidFill>
                <a:latin typeface="CIDFont+F1"/>
              </a:rPr>
              <a:t>st</a:t>
            </a:r>
            <a:r>
              <a:rPr lang="en-GB" sz="3200" i="1" dirty="0">
                <a:solidFill>
                  <a:schemeClr val="bg1"/>
                </a:solidFill>
                <a:latin typeface="CIDFont+F1"/>
              </a:rPr>
              <a:t> century</a:t>
            </a:r>
            <a:endParaRPr kumimoji="0" lang="en-GB" sz="3200" i="1"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ACDED2ED-8B1B-4FA5-B692-F08B8DFF2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73" y="83785"/>
            <a:ext cx="3495466" cy="1410821"/>
          </a:xfrm>
          <a:prstGeom prst="rect">
            <a:avLst/>
          </a:prstGeom>
        </p:spPr>
      </p:pic>
      <p:sp>
        <p:nvSpPr>
          <p:cNvPr id="7" name="Rectangle 6">
            <a:extLst>
              <a:ext uri="{FF2B5EF4-FFF2-40B4-BE49-F238E27FC236}">
                <a16:creationId xmlns:a16="http://schemas.microsoft.com/office/drawing/2014/main" id="{4EFCCB31-714A-427C-9583-D4DC4A2B1FE0}"/>
              </a:ext>
            </a:extLst>
          </p:cNvPr>
          <p:cNvSpPr/>
          <p:nvPr/>
        </p:nvSpPr>
        <p:spPr>
          <a:xfrm>
            <a:off x="4973652" y="6121894"/>
            <a:ext cx="4170348" cy="646331"/>
          </a:xfrm>
          <a:prstGeom prst="rect">
            <a:avLst/>
          </a:prstGeom>
        </p:spPr>
        <p:txBody>
          <a:bodyPr wrap="square">
            <a:spAutoFit/>
          </a:bodyPr>
          <a:lstStyle/>
          <a:p>
            <a:pPr lvl="0" algn="r">
              <a:defRPr/>
            </a:pPr>
            <a:r>
              <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a:t>
            </a:r>
            <a:r>
              <a:rPr lang="en-GB" b="1" dirty="0" err="1">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EnablingTownSlough</a:t>
            </a:r>
            <a:endPar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endParaRPr>
          </a:p>
          <a:p>
            <a:pPr algn="r">
              <a:defRPr/>
            </a:pPr>
            <a:r>
              <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a:t>
            </a:r>
            <a:r>
              <a:rPr lang="en-GB" b="1" dirty="0" err="1">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EnablingSlough</a:t>
            </a:r>
            <a:endPar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endParaRPr>
          </a:p>
        </p:txBody>
      </p:sp>
    </p:spTree>
    <p:extLst>
      <p:ext uri="{BB962C8B-B14F-4D97-AF65-F5344CB8AC3E}">
        <p14:creationId xmlns:p14="http://schemas.microsoft.com/office/powerpoint/2010/main" val="25786749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8431460" cy="814194"/>
          </a:xfrm>
        </p:spPr>
        <p:txBody>
          <a:bodyPr>
            <a:normAutofit/>
          </a:bodyPr>
          <a:lstStyle/>
          <a:p>
            <a:r>
              <a:rPr lang="en-GB" sz="3600" b="1" dirty="0">
                <a:solidFill>
                  <a:srgbClr val="03D7ED"/>
                </a:solidFill>
              </a:rPr>
              <a:t>The BRITISH DEMOCRATIC TC model</a:t>
            </a:r>
          </a:p>
        </p:txBody>
      </p:sp>
      <p:sp>
        <p:nvSpPr>
          <p:cNvPr id="3" name="Content Placeholder 2"/>
          <p:cNvSpPr>
            <a:spLocks noGrp="1"/>
          </p:cNvSpPr>
          <p:nvPr>
            <p:ph sz="half" idx="1"/>
          </p:nvPr>
        </p:nvSpPr>
        <p:spPr>
          <a:xfrm>
            <a:off x="628649" y="2018572"/>
            <a:ext cx="8341179" cy="4351338"/>
          </a:xfrm>
        </p:spPr>
        <p:txBody>
          <a:bodyPr>
            <a:normAutofit fontScale="77500" lnSpcReduction="20000"/>
          </a:bodyPr>
          <a:lstStyle/>
          <a:p>
            <a:r>
              <a:rPr lang="en-GB" dirty="0"/>
              <a:t>Non biomedical model: </a:t>
            </a:r>
            <a:r>
              <a:rPr lang="en-GB" i="1" dirty="0">
                <a:solidFill>
                  <a:srgbClr val="FF9393"/>
                </a:solidFill>
              </a:rPr>
              <a:t>diagnosis – medication – risk</a:t>
            </a:r>
          </a:p>
          <a:p>
            <a:r>
              <a:rPr lang="en-GB" dirty="0"/>
              <a:t>Flattened hierarchy: </a:t>
            </a:r>
            <a:r>
              <a:rPr lang="en-GB" i="1" dirty="0">
                <a:solidFill>
                  <a:srgbClr val="FF9393"/>
                </a:solidFill>
              </a:rPr>
              <a:t>little sense of ‘us and them’</a:t>
            </a:r>
          </a:p>
          <a:p>
            <a:r>
              <a:rPr lang="en-GB" dirty="0"/>
              <a:t>Living-learning experience: </a:t>
            </a:r>
            <a:r>
              <a:rPr lang="en-GB" i="1" dirty="0">
                <a:solidFill>
                  <a:srgbClr val="FF9393"/>
                </a:solidFill>
              </a:rPr>
              <a:t>everything is treatment – including playfulness and fun</a:t>
            </a:r>
          </a:p>
          <a:p>
            <a:r>
              <a:rPr lang="en-GB" dirty="0"/>
              <a:t>Culture of enquiry: </a:t>
            </a:r>
            <a:r>
              <a:rPr lang="en-GB" i="1" dirty="0">
                <a:solidFill>
                  <a:srgbClr val="FF9393"/>
                </a:solidFill>
              </a:rPr>
              <a:t>everything can be questioned</a:t>
            </a:r>
            <a:endParaRPr lang="en-GB" dirty="0">
              <a:solidFill>
                <a:srgbClr val="FF9393"/>
              </a:solidFill>
            </a:endParaRPr>
          </a:p>
          <a:p>
            <a:r>
              <a:rPr lang="en-GB" dirty="0"/>
              <a:t>Shared decision-making: </a:t>
            </a:r>
            <a:r>
              <a:rPr lang="en-GB" i="1" dirty="0">
                <a:solidFill>
                  <a:srgbClr val="FF9393"/>
                </a:solidFill>
              </a:rPr>
              <a:t>one person one vote, including admission and discharge (where possible)</a:t>
            </a:r>
          </a:p>
          <a:p>
            <a:r>
              <a:rPr lang="en-GB" dirty="0"/>
              <a:t>Responsibility: </a:t>
            </a:r>
            <a:r>
              <a:rPr lang="en-GB" i="1" dirty="0" err="1">
                <a:solidFill>
                  <a:srgbClr val="FF9393"/>
                </a:solidFill>
              </a:rPr>
              <a:t>eg</a:t>
            </a:r>
            <a:r>
              <a:rPr lang="en-GB" i="1" dirty="0">
                <a:solidFill>
                  <a:srgbClr val="FF9393"/>
                </a:solidFill>
              </a:rPr>
              <a:t> rules and boundaries, meals and food, money and extra activities </a:t>
            </a:r>
          </a:p>
          <a:p>
            <a:r>
              <a:rPr lang="en-GB" dirty="0"/>
              <a:t>Peer therapy: </a:t>
            </a:r>
            <a:r>
              <a:rPr lang="en-GB" i="1" dirty="0">
                <a:solidFill>
                  <a:srgbClr val="FF9393"/>
                </a:solidFill>
              </a:rPr>
              <a:t>therapists rarely offer advice or interpretations</a:t>
            </a:r>
          </a:p>
          <a:p>
            <a:r>
              <a:rPr lang="en-GB" dirty="0"/>
              <a:t>No individual therapy: </a:t>
            </a:r>
            <a:r>
              <a:rPr lang="en-GB" i="1" dirty="0">
                <a:solidFill>
                  <a:srgbClr val="FF9393"/>
                </a:solidFill>
              </a:rPr>
              <a:t>everything is done in groups</a:t>
            </a:r>
          </a:p>
          <a:p>
            <a:r>
              <a:rPr lang="en-GB" dirty="0"/>
              <a:t>Non-residential TCs </a:t>
            </a:r>
            <a:r>
              <a:rPr lang="en-GB" i="1" dirty="0">
                <a:solidFill>
                  <a:srgbClr val="FF9393"/>
                </a:solidFill>
              </a:rPr>
              <a:t>where ‘real life’ is part of the whole therapy experience</a:t>
            </a:r>
          </a:p>
        </p:txBody>
      </p:sp>
    </p:spTree>
    <p:extLst>
      <p:ext uri="{BB962C8B-B14F-4D97-AF65-F5344CB8AC3E}">
        <p14:creationId xmlns:p14="http://schemas.microsoft.com/office/powerpoint/2010/main" val="156159233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n, reptile&#10;&#10;Description generated with very high confidence">
            <a:extLst>
              <a:ext uri="{FF2B5EF4-FFF2-40B4-BE49-F238E27FC236}">
                <a16:creationId xmlns:a16="http://schemas.microsoft.com/office/drawing/2014/main" id="{C1E3648D-A84E-4045-B783-96D9BEE47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29" y="0"/>
            <a:ext cx="8016342" cy="6858000"/>
          </a:xfrm>
          <a:prstGeom prst="rect">
            <a:avLst/>
          </a:prstGeom>
        </p:spPr>
      </p:pic>
    </p:spTree>
    <p:extLst>
      <p:ext uri="{BB962C8B-B14F-4D97-AF65-F5344CB8AC3E}">
        <p14:creationId xmlns:p14="http://schemas.microsoft.com/office/powerpoint/2010/main" val="275982401"/>
      </p:ext>
    </p:extLst>
  </p:cSld>
  <p:clrMapOvr>
    <a:masterClrMapping/>
  </p:clrMapOvr>
  <p:transition spd="slow" advClick="0" advTm="2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3D7ED"/>
                </a:solidFill>
              </a:rPr>
              <a:t>Reduced ‘dose’ in NHS</a:t>
            </a:r>
          </a:p>
        </p:txBody>
      </p:sp>
      <p:sp>
        <p:nvSpPr>
          <p:cNvPr id="3" name="Content Placeholder 2"/>
          <p:cNvSpPr>
            <a:spLocks noGrp="1"/>
          </p:cNvSpPr>
          <p:nvPr>
            <p:ph idx="1"/>
          </p:nvPr>
        </p:nvSpPr>
        <p:spPr>
          <a:xfrm>
            <a:off x="628650" y="1825624"/>
            <a:ext cx="8230124" cy="4793289"/>
          </a:xfrm>
        </p:spPr>
        <p:txBody>
          <a:bodyPr>
            <a:normAutofit fontScale="92500" lnSpcReduction="10000"/>
          </a:bodyPr>
          <a:lstStyle/>
          <a:p>
            <a:r>
              <a:rPr lang="en-GB" dirty="0">
                <a:solidFill>
                  <a:srgbClr val="FF9393"/>
                </a:solidFill>
              </a:rPr>
              <a:t>Closure of residential units </a:t>
            </a:r>
          </a:p>
          <a:p>
            <a:pPr lvl="1">
              <a:buSzPct val="100000"/>
              <a:buFont typeface="Wingdings" panose="05000000000000000000" pitchFamily="2" charset="2"/>
              <a:buChar char="Ø"/>
            </a:pPr>
            <a:r>
              <a:rPr lang="en-GB" dirty="0">
                <a:solidFill>
                  <a:srgbClr val="00B0F0"/>
                </a:solidFill>
              </a:rPr>
              <a:t>None after 2010, except Cassel Hospital</a:t>
            </a:r>
          </a:p>
          <a:p>
            <a:r>
              <a:rPr lang="en-GB" dirty="0">
                <a:solidFill>
                  <a:srgbClr val="FF9393"/>
                </a:solidFill>
              </a:rPr>
              <a:t>5 days per week format (‘full time Day TCs’)</a:t>
            </a:r>
          </a:p>
          <a:p>
            <a:pPr lvl="1">
              <a:buFont typeface="Wingdings" panose="05000000000000000000" pitchFamily="2" charset="2"/>
              <a:buChar char="Ø"/>
            </a:pPr>
            <a:r>
              <a:rPr lang="en-GB" dirty="0">
                <a:solidFill>
                  <a:srgbClr val="00B0F0"/>
                </a:solidFill>
              </a:rPr>
              <a:t>Monday to Friday, 9.30-3.30pm – common in 1990s</a:t>
            </a:r>
          </a:p>
          <a:p>
            <a:r>
              <a:rPr lang="en-GB" dirty="0">
                <a:solidFill>
                  <a:srgbClr val="FF9393"/>
                </a:solidFill>
              </a:rPr>
              <a:t>Reduced to 3 days per week (‘Day TC’)</a:t>
            </a:r>
          </a:p>
          <a:p>
            <a:pPr lvl="1">
              <a:lnSpc>
                <a:spcPct val="100000"/>
              </a:lnSpc>
              <a:buFont typeface="Wingdings" panose="05000000000000000000" pitchFamily="2" charset="2"/>
              <a:buChar char="Ø"/>
            </a:pPr>
            <a:r>
              <a:rPr lang="en-GB" dirty="0">
                <a:solidFill>
                  <a:srgbClr val="00B0F0"/>
                </a:solidFill>
              </a:rPr>
              <a:t>Two days for staff to do other activities, </a:t>
            </a:r>
            <a:br>
              <a:rPr lang="en-GB" dirty="0">
                <a:solidFill>
                  <a:srgbClr val="00B0F0"/>
                </a:solidFill>
              </a:rPr>
            </a:br>
            <a:r>
              <a:rPr lang="en-GB" dirty="0" err="1">
                <a:solidFill>
                  <a:srgbClr val="00B0F0"/>
                </a:solidFill>
              </a:rPr>
              <a:t>eg</a:t>
            </a:r>
            <a:r>
              <a:rPr lang="en-GB" dirty="0">
                <a:solidFill>
                  <a:srgbClr val="00B0F0"/>
                </a:solidFill>
              </a:rPr>
              <a:t> assessment and preparation groups – in early 2000s </a:t>
            </a:r>
          </a:p>
          <a:p>
            <a:r>
              <a:rPr lang="en-GB" dirty="0">
                <a:solidFill>
                  <a:srgbClr val="FF9393"/>
                </a:solidFill>
              </a:rPr>
              <a:t>Then 1 day ±1 group format (called ‘Mini-TCs’)</a:t>
            </a:r>
          </a:p>
          <a:p>
            <a:pPr lvl="1">
              <a:lnSpc>
                <a:spcPct val="110000"/>
              </a:lnSpc>
              <a:buFont typeface="Wingdings" panose="05000000000000000000" pitchFamily="2" charset="2"/>
              <a:buChar char="Ø"/>
            </a:pPr>
            <a:r>
              <a:rPr lang="en-GB" dirty="0">
                <a:solidFill>
                  <a:srgbClr val="00B0F0"/>
                </a:solidFill>
              </a:rPr>
              <a:t>Core staff only spend one day per week in the TC – later 2000s</a:t>
            </a:r>
          </a:p>
          <a:p>
            <a:r>
              <a:rPr lang="en-GB" dirty="0">
                <a:solidFill>
                  <a:srgbClr val="FF9393"/>
                </a:solidFill>
              </a:rPr>
              <a:t>Latest variant = 2</a:t>
            </a:r>
            <a:r>
              <a:rPr lang="en-GB" dirty="0">
                <a:solidFill>
                  <a:srgbClr val="FF9393"/>
                </a:solidFill>
                <a:latin typeface="Calibri" panose="020F0502020204030204" pitchFamily="34" charset="0"/>
                <a:cs typeface="Calibri" panose="020F0502020204030204" pitchFamily="34" charset="0"/>
              </a:rPr>
              <a:t>½</a:t>
            </a:r>
            <a:r>
              <a:rPr lang="en-GB" dirty="0">
                <a:solidFill>
                  <a:srgbClr val="FF9393"/>
                </a:solidFill>
              </a:rPr>
              <a:t> hours per week (‘Micro-TC’)</a:t>
            </a:r>
          </a:p>
          <a:p>
            <a:pPr lvl="1">
              <a:lnSpc>
                <a:spcPct val="110000"/>
              </a:lnSpc>
              <a:buFont typeface="Wingdings" panose="05000000000000000000" pitchFamily="2" charset="2"/>
              <a:buChar char="Ø"/>
            </a:pPr>
            <a:r>
              <a:rPr lang="en-GB" dirty="0">
                <a:solidFill>
                  <a:srgbClr val="00B0F0"/>
                </a:solidFill>
              </a:rPr>
              <a:t>But the ‘TC’ is in the head – the experience – and many other activities happen during the week, without the staff - 2014</a:t>
            </a:r>
          </a:p>
          <a:p>
            <a:endParaRPr lang="en-GB" dirty="0"/>
          </a:p>
          <a:p>
            <a:endParaRPr lang="en-GB" dirty="0"/>
          </a:p>
        </p:txBody>
      </p:sp>
    </p:spTree>
    <p:extLst>
      <p:ext uri="{BB962C8B-B14F-4D97-AF65-F5344CB8AC3E}">
        <p14:creationId xmlns:p14="http://schemas.microsoft.com/office/powerpoint/2010/main" val="1476392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GB" dirty="0"/>
              <a:t>Whole Town TC</a:t>
            </a:r>
          </a:p>
        </p:txBody>
      </p:sp>
      <p:sp>
        <p:nvSpPr>
          <p:cNvPr id="3" name="Content Placeholder 2"/>
          <p:cNvSpPr>
            <a:spLocks noGrp="1"/>
          </p:cNvSpPr>
          <p:nvPr>
            <p:ph idx="1"/>
          </p:nvPr>
        </p:nvSpPr>
        <p:spPr>
          <a:xfrm>
            <a:off x="183841" y="2281727"/>
            <a:ext cx="4311247" cy="4093436"/>
          </a:xfrm>
        </p:spPr>
        <p:txBody>
          <a:bodyPr>
            <a:normAutofit/>
          </a:bodyPr>
          <a:lstStyle/>
          <a:p>
            <a:r>
              <a:rPr lang="en-GB" sz="2000" dirty="0"/>
              <a:t>Using TC principles and methods outside the TC itself</a:t>
            </a:r>
          </a:p>
          <a:p>
            <a:pPr marL="0" indent="0">
              <a:buNone/>
            </a:pPr>
            <a:r>
              <a:rPr lang="en-GB" sz="2000" dirty="0"/>
              <a:t>In the tradition of:</a:t>
            </a:r>
          </a:p>
          <a:p>
            <a:r>
              <a:rPr lang="en-GB" sz="2000" dirty="0"/>
              <a:t>What </a:t>
            </a:r>
            <a:r>
              <a:rPr lang="en-GB" sz="2000" dirty="0" err="1"/>
              <a:t>Basglia</a:t>
            </a:r>
            <a:r>
              <a:rPr lang="en-GB" sz="2000" dirty="0"/>
              <a:t> and the Gorizia </a:t>
            </a:r>
            <a:r>
              <a:rPr lang="en-GB" sz="2000" dirty="0" err="1"/>
              <a:t>equipe</a:t>
            </a:r>
            <a:r>
              <a:rPr lang="en-GB" sz="2000" dirty="0"/>
              <a:t> were trying to do (1970s)</a:t>
            </a:r>
          </a:p>
          <a:p>
            <a:r>
              <a:rPr lang="en-GB" sz="2000" dirty="0"/>
              <a:t>And Maxwell Jones in </a:t>
            </a:r>
            <a:r>
              <a:rPr lang="en-GB" sz="2000" dirty="0" err="1"/>
              <a:t>Dingleton</a:t>
            </a:r>
            <a:r>
              <a:rPr lang="en-GB" sz="2000" dirty="0"/>
              <a:t> (1970s)</a:t>
            </a:r>
          </a:p>
          <a:p>
            <a:r>
              <a:rPr lang="en-GB" sz="2000" dirty="0"/>
              <a:t>And Alberto Fergusson in </a:t>
            </a:r>
            <a:r>
              <a:rPr lang="en-GB" sz="2000" dirty="0" err="1"/>
              <a:t>Sopo</a:t>
            </a:r>
            <a:r>
              <a:rPr lang="en-GB" sz="2000" dirty="0"/>
              <a:t>, Bogota, and others elsewhere</a:t>
            </a:r>
          </a:p>
          <a:p>
            <a:r>
              <a:rPr lang="en-GB" sz="2000" dirty="0"/>
              <a:t>And our micro/macro TC in Slough</a:t>
            </a:r>
          </a:p>
        </p:txBody>
      </p:sp>
      <p:pic>
        <p:nvPicPr>
          <p:cNvPr id="4" name="Picture 3">
            <a:extLst>
              <a:ext uri="{FF2B5EF4-FFF2-40B4-BE49-F238E27FC236}">
                <a16:creationId xmlns:a16="http://schemas.microsoft.com/office/drawing/2014/main" id="{FCD5BDE1-E874-4CC2-9A47-99C96EAADD1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1"/>
          <a:stretch/>
        </p:blipFill>
        <p:spPr>
          <a:xfrm>
            <a:off x="4409137" y="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319165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6ADB3A-39B2-4F1F-9514-F51280B2FD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76488">
            <a:off x="4809518" y="430700"/>
            <a:ext cx="4109650" cy="5793410"/>
          </a:xfrm>
          <a:prstGeom prst="rect">
            <a:avLst/>
          </a:prstGeom>
        </p:spPr>
      </p:pic>
      <p:pic>
        <p:nvPicPr>
          <p:cNvPr id="5" name="Picture 4">
            <a:extLst>
              <a:ext uri="{FF2B5EF4-FFF2-40B4-BE49-F238E27FC236}">
                <a16:creationId xmlns:a16="http://schemas.microsoft.com/office/drawing/2014/main" id="{62765D9B-8F53-423D-BDAD-498959AB7E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316943">
            <a:off x="252876" y="363404"/>
            <a:ext cx="3995481" cy="5807868"/>
          </a:xfrm>
          <a:prstGeom prst="rect">
            <a:avLst/>
          </a:prstGeom>
        </p:spPr>
      </p:pic>
    </p:spTree>
    <p:extLst>
      <p:ext uri="{BB962C8B-B14F-4D97-AF65-F5344CB8AC3E}">
        <p14:creationId xmlns:p14="http://schemas.microsoft.com/office/powerpoint/2010/main" val="4015555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17831" y="1298644"/>
            <a:ext cx="3269430" cy="4584797"/>
          </a:xfrm>
          <a:prstGeom prst="rect">
            <a:avLst/>
          </a:prstGeom>
          <a:noFill/>
          <a:ln>
            <a:noFill/>
          </a:ln>
        </p:spPr>
      </p:pic>
      <p:sp>
        <p:nvSpPr>
          <p:cNvPr id="4" name="TextBox 3"/>
          <p:cNvSpPr txBox="1"/>
          <p:nvPr/>
        </p:nvSpPr>
        <p:spPr>
          <a:xfrm>
            <a:off x="4834822" y="1052736"/>
            <a:ext cx="4057658" cy="5706177"/>
          </a:xfrm>
          <a:prstGeom prst="rect">
            <a:avLst/>
          </a:prstGeom>
          <a:noFill/>
        </p:spPr>
        <p:txBody>
          <a:bodyPr wrap="square" rtlCol="0">
            <a:spAutoFit/>
          </a:bodyPr>
          <a:lstStyle/>
          <a:p>
            <a:pPr marL="534988" indent="-352425">
              <a:spcBef>
                <a:spcPct val="20000"/>
              </a:spcBef>
              <a:buFont typeface="Arial" pitchFamily="34" charset="0"/>
              <a:buChar char="•"/>
            </a:pPr>
            <a:r>
              <a:rPr lang="en-GB" sz="2400" dirty="0">
                <a:solidFill>
                  <a:schemeClr val="accent6">
                    <a:lumMod val="60000"/>
                    <a:lumOff val="40000"/>
                  </a:schemeClr>
                </a:solidFill>
                <a:latin typeface="Calibri" panose="020F0502020204030204" pitchFamily="34" charset="0"/>
              </a:rPr>
              <a:t>cooperation by scientists brought together under the COST 2011 (European Cooperation in Science and Technology) programme.</a:t>
            </a:r>
          </a:p>
          <a:p>
            <a:pPr marL="534988" indent="-352425">
              <a:spcBef>
                <a:spcPct val="20000"/>
              </a:spcBef>
              <a:buFont typeface="Arial" pitchFamily="34" charset="0"/>
              <a:buChar char="•"/>
            </a:pPr>
            <a:r>
              <a:rPr lang="en-GB" sz="2400" dirty="0">
                <a:solidFill>
                  <a:schemeClr val="accent6">
                    <a:lumMod val="60000"/>
                    <a:lumOff val="40000"/>
                  </a:schemeClr>
                </a:solidFill>
                <a:latin typeface="Calibri" panose="020F0502020204030204" pitchFamily="34" charset="0"/>
              </a:rPr>
              <a:t>describes &amp; defines green care; sets it within the context of theoretical and practical frameworks (including those of psychology, psychotherapy, health promotion, social inclusion and others).</a:t>
            </a:r>
          </a:p>
        </p:txBody>
      </p:sp>
      <p:sp>
        <p:nvSpPr>
          <p:cNvPr id="9" name="Title 1"/>
          <p:cNvSpPr>
            <a:spLocks noGrp="1"/>
          </p:cNvSpPr>
          <p:nvPr>
            <p:ph type="title"/>
          </p:nvPr>
        </p:nvSpPr>
        <p:spPr>
          <a:xfrm>
            <a:off x="637442" y="382711"/>
            <a:ext cx="7886700" cy="742705"/>
          </a:xfrm>
        </p:spPr>
        <p:txBody>
          <a:bodyPr vert="horz" lIns="91440" tIns="45720" rIns="91440" bIns="45720" rtlCol="0" anchor="ctr">
            <a:normAutofit/>
          </a:bodyPr>
          <a:lstStyle/>
          <a:p>
            <a:r>
              <a:rPr lang="en-GB" dirty="0"/>
              <a:t>Greencare – EU COST 866</a:t>
            </a:r>
          </a:p>
        </p:txBody>
      </p:sp>
    </p:spTree>
    <p:extLst>
      <p:ext uri="{BB962C8B-B14F-4D97-AF65-F5344CB8AC3E}">
        <p14:creationId xmlns:p14="http://schemas.microsoft.com/office/powerpoint/2010/main" val="162527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8EA035-8204-418F-99C4-1DF5BCC779F3}"/>
              </a:ext>
            </a:extLst>
          </p:cNvPr>
          <p:cNvSpPr>
            <a:spLocks noGrp="1"/>
          </p:cNvSpPr>
          <p:nvPr>
            <p:ph sz="half" idx="1"/>
          </p:nvPr>
        </p:nvSpPr>
        <p:spPr>
          <a:xfrm>
            <a:off x="4905288" y="1825624"/>
            <a:ext cx="3886200" cy="4351338"/>
          </a:xfrm>
        </p:spPr>
        <p:txBody>
          <a:bodyPr>
            <a:normAutofit fontScale="92500" lnSpcReduction="10000"/>
          </a:bodyPr>
          <a:lstStyle/>
          <a:p>
            <a:pPr marL="0" indent="0">
              <a:buNone/>
            </a:pPr>
            <a:r>
              <a:rPr lang="en-US" dirty="0">
                <a:solidFill>
                  <a:schemeClr val="accent6">
                    <a:lumMod val="60000"/>
                    <a:lumOff val="40000"/>
                  </a:schemeClr>
                </a:solidFill>
              </a:rPr>
              <a:t>“Greencare is a holistic and economically viable alternative to treatment with medication and </a:t>
            </a:r>
            <a:r>
              <a:rPr lang="en-US" dirty="0" err="1">
                <a:solidFill>
                  <a:schemeClr val="accent6">
                    <a:lumMod val="60000"/>
                    <a:lumOff val="40000"/>
                  </a:schemeClr>
                </a:solidFill>
              </a:rPr>
              <a:t>hospitalisation</a:t>
            </a:r>
            <a:r>
              <a:rPr lang="en-US" dirty="0">
                <a:solidFill>
                  <a:schemeClr val="accent6">
                    <a:lumMod val="60000"/>
                    <a:lumOff val="40000"/>
                  </a:schemeClr>
                </a:solidFill>
              </a:rPr>
              <a:t>.</a:t>
            </a:r>
          </a:p>
          <a:p>
            <a:pPr marL="0" indent="0">
              <a:buNone/>
            </a:pPr>
            <a:r>
              <a:rPr lang="en-US" dirty="0">
                <a:solidFill>
                  <a:schemeClr val="accent6">
                    <a:lumMod val="60000"/>
                    <a:lumOff val="40000"/>
                  </a:schemeClr>
                </a:solidFill>
              </a:rPr>
              <a:t> Sustainability is about connecting people to each other and to nature, helping people to see that there is a life worth living, and on a planet that is worth living on.”</a:t>
            </a:r>
            <a:endParaRPr lang="en-GB" dirty="0">
              <a:solidFill>
                <a:schemeClr val="accent6">
                  <a:lumMod val="60000"/>
                  <a:lumOff val="40000"/>
                </a:schemeClr>
              </a:solidFill>
            </a:endParaRPr>
          </a:p>
        </p:txBody>
      </p:sp>
      <p:sp>
        <p:nvSpPr>
          <p:cNvPr id="8" name="Content Placeholder 7">
            <a:extLst>
              <a:ext uri="{FF2B5EF4-FFF2-40B4-BE49-F238E27FC236}">
                <a16:creationId xmlns:a16="http://schemas.microsoft.com/office/drawing/2014/main" id="{04D486F4-FCA9-4131-808A-B63BE3D49CB1}"/>
              </a:ext>
            </a:extLst>
          </p:cNvPr>
          <p:cNvSpPr>
            <a:spLocks noGrp="1"/>
          </p:cNvSpPr>
          <p:nvPr>
            <p:ph sz="half" idx="2"/>
          </p:nvPr>
        </p:nvSpPr>
        <p:spPr>
          <a:xfrm>
            <a:off x="352512" y="4648024"/>
            <a:ext cx="3886200" cy="693097"/>
          </a:xfrm>
        </p:spPr>
        <p:txBody>
          <a:bodyPr>
            <a:normAutofit/>
          </a:bodyPr>
          <a:lstStyle/>
          <a:p>
            <a:pPr marL="0" indent="0">
              <a:buNone/>
            </a:pPr>
            <a:r>
              <a:rPr lang="en-GB" sz="1800" dirty="0"/>
              <a:t>Royal College of Psychiatrists Sustainability Award, 2014</a:t>
            </a:r>
          </a:p>
          <a:p>
            <a:pPr marL="0" indent="0">
              <a:buNone/>
            </a:pPr>
            <a:endParaRPr lang="en-GB" sz="1800" dirty="0"/>
          </a:p>
          <a:p>
            <a:pPr marL="0" indent="0">
              <a:buNone/>
            </a:pPr>
            <a:endParaRPr lang="en-GB" sz="1800" dirty="0"/>
          </a:p>
        </p:txBody>
      </p:sp>
      <p:pic>
        <p:nvPicPr>
          <p:cNvPr id="7" name="Picture 6" descr="A group of people posing for the camera&#10;&#10;Description generated with very high confidence">
            <a:extLst>
              <a:ext uri="{FF2B5EF4-FFF2-40B4-BE49-F238E27FC236}">
                <a16:creationId xmlns:a16="http://schemas.microsoft.com/office/drawing/2014/main" id="{923C29D4-A003-4B95-8D9A-CBA71DDD3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32" y="1902537"/>
            <a:ext cx="3878782" cy="2554549"/>
          </a:xfrm>
          <a:prstGeom prst="rect">
            <a:avLst/>
          </a:prstGeom>
        </p:spPr>
      </p:pic>
      <p:sp>
        <p:nvSpPr>
          <p:cNvPr id="9" name="Content Placeholder 7">
            <a:extLst>
              <a:ext uri="{FF2B5EF4-FFF2-40B4-BE49-F238E27FC236}">
                <a16:creationId xmlns:a16="http://schemas.microsoft.com/office/drawing/2014/main" id="{9BC3408F-5EE2-4C05-9C40-52DC02882586}"/>
              </a:ext>
            </a:extLst>
          </p:cNvPr>
          <p:cNvSpPr txBox="1">
            <a:spLocks/>
          </p:cNvSpPr>
          <p:nvPr/>
        </p:nvSpPr>
        <p:spPr>
          <a:xfrm>
            <a:off x="359932" y="6311896"/>
            <a:ext cx="8527694" cy="386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i="1" dirty="0">
                <a:solidFill>
                  <a:srgbClr val="C00000"/>
                </a:solidFill>
              </a:rPr>
              <a:t>Inspirations – Transition Towns, Permaculture, EU COST Action, critical psychiatry, etc… </a:t>
            </a:r>
          </a:p>
          <a:p>
            <a:pPr marL="0" indent="0">
              <a:buFont typeface="Arial" panose="020B0604020202020204" pitchFamily="34" charset="0"/>
              <a:buNone/>
            </a:pPr>
            <a:endParaRPr lang="en-GB" sz="1800" i="1" dirty="0">
              <a:solidFill>
                <a:srgbClr val="C00000"/>
              </a:solidFill>
            </a:endParaRPr>
          </a:p>
          <a:p>
            <a:pPr marL="0" indent="0">
              <a:buFont typeface="Arial" panose="020B0604020202020204" pitchFamily="34" charset="0"/>
              <a:buNone/>
            </a:pPr>
            <a:endParaRPr lang="en-GB" sz="1800" i="1" dirty="0">
              <a:solidFill>
                <a:srgbClr val="C00000"/>
              </a:solidFill>
            </a:endParaRPr>
          </a:p>
        </p:txBody>
      </p:sp>
      <p:sp>
        <p:nvSpPr>
          <p:cNvPr id="10" name="Title 1">
            <a:extLst>
              <a:ext uri="{FF2B5EF4-FFF2-40B4-BE49-F238E27FC236}">
                <a16:creationId xmlns:a16="http://schemas.microsoft.com/office/drawing/2014/main" id="{81666B9F-7F98-4744-817D-AA5DBE58335B}"/>
              </a:ext>
            </a:extLst>
          </p:cNvPr>
          <p:cNvSpPr txBox="1">
            <a:spLocks/>
          </p:cNvSpPr>
          <p:nvPr/>
        </p:nvSpPr>
        <p:spPr>
          <a:xfrm>
            <a:off x="637442" y="382711"/>
            <a:ext cx="8154046" cy="742705"/>
          </a:xfrm>
          <a:prstGeom prst="rect">
            <a:avLst/>
          </a:prstGeom>
        </p:spPr>
        <p:txBody>
          <a:bodyPr vert="horz" lIns="91440" tIns="45720" rIns="91440" bIns="45720" rtlCol="0" anchor="ctr">
            <a:normAutofit/>
          </a:bodyPr>
          <a:lstStyle>
            <a:lvl1pPr defTabSz="914400">
              <a:lnSpc>
                <a:spcPct val="90000"/>
              </a:lnSpc>
              <a:spcBef>
                <a:spcPct val="0"/>
              </a:spcBef>
              <a:buNone/>
              <a:defRPr sz="4400">
                <a:solidFill>
                  <a:schemeClr val="bg1"/>
                </a:solidFill>
                <a:latin typeface="Candara" panose="020E0502030303020204" pitchFamily="34" charset="0"/>
                <a:ea typeface="+mj-ea"/>
                <a:cs typeface="+mj-cs"/>
              </a:defRPr>
            </a:lvl1pPr>
          </a:lstStyle>
          <a:p>
            <a:r>
              <a:rPr lang="en-GB" dirty="0"/>
              <a:t>Greencare – Growing Better Lives</a:t>
            </a:r>
          </a:p>
        </p:txBody>
      </p:sp>
    </p:spTree>
    <p:extLst>
      <p:ext uri="{BB962C8B-B14F-4D97-AF65-F5344CB8AC3E}">
        <p14:creationId xmlns:p14="http://schemas.microsoft.com/office/powerpoint/2010/main" val="3684875178"/>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8488D-E185-4FEF-B793-1DAADC89DD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4940497" y="1690689"/>
            <a:ext cx="4203503"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2050" name="Picture 2" descr="Image result for growing better lives">
            <a:extLst>
              <a:ext uri="{FF2B5EF4-FFF2-40B4-BE49-F238E27FC236}">
                <a16:creationId xmlns:a16="http://schemas.microsoft.com/office/drawing/2014/main" id="{442518AF-7F7C-4F96-A92D-A193866E02A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93306" y="4357117"/>
            <a:ext cx="5550694"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BA3A5B-0676-42CA-B658-E43B85949F3D}"/>
              </a:ext>
            </a:extLst>
          </p:cNvPr>
          <p:cNvSpPr>
            <a:spLocks noGrp="1"/>
          </p:cNvSpPr>
          <p:nvPr>
            <p:ph type="title"/>
          </p:nvPr>
        </p:nvSpPr>
        <p:spPr>
          <a:xfrm>
            <a:off x="628650" y="365125"/>
            <a:ext cx="7886700" cy="1325563"/>
          </a:xfrm>
        </p:spPr>
        <p:txBody>
          <a:bodyPr>
            <a:normAutofit/>
          </a:bodyPr>
          <a:lstStyle/>
          <a:p>
            <a:r>
              <a:rPr lang="en-GB" dirty="0">
                <a:solidFill>
                  <a:schemeClr val="bg1"/>
                </a:solidFill>
              </a:rPr>
              <a:t>Greencare in Slough </a:t>
            </a:r>
          </a:p>
        </p:txBody>
      </p:sp>
      <p:sp>
        <p:nvSpPr>
          <p:cNvPr id="3" name="Content Placeholder 2">
            <a:extLst>
              <a:ext uri="{FF2B5EF4-FFF2-40B4-BE49-F238E27FC236}">
                <a16:creationId xmlns:a16="http://schemas.microsoft.com/office/drawing/2014/main" id="{164A21B9-E899-4616-B0F7-057BBA05DC92}"/>
              </a:ext>
            </a:extLst>
          </p:cNvPr>
          <p:cNvSpPr>
            <a:spLocks noGrp="1"/>
          </p:cNvSpPr>
          <p:nvPr>
            <p:ph idx="1"/>
          </p:nvPr>
        </p:nvSpPr>
        <p:spPr>
          <a:xfrm>
            <a:off x="628650" y="2015406"/>
            <a:ext cx="3823334" cy="4065986"/>
          </a:xfrm>
        </p:spPr>
        <p:txBody>
          <a:bodyPr anchor="t">
            <a:normAutofit/>
          </a:bodyPr>
          <a:lstStyle/>
          <a:p>
            <a:r>
              <a:rPr lang="en-GB" sz="1700" dirty="0"/>
              <a:t>Ecotherapy</a:t>
            </a:r>
          </a:p>
          <a:p>
            <a:r>
              <a:rPr lang="en-GB" sz="1700" dirty="0"/>
              <a:t>For people who aren’t helped by mainstream services</a:t>
            </a:r>
          </a:p>
          <a:p>
            <a:r>
              <a:rPr lang="en-GB" sz="1700" dirty="0"/>
              <a:t>1x weekly TC-style groups</a:t>
            </a:r>
          </a:p>
          <a:p>
            <a:r>
              <a:rPr lang="en-GB" sz="1700" dirty="0"/>
              <a:t>Grow &amp; cook own food</a:t>
            </a:r>
          </a:p>
          <a:p>
            <a:r>
              <a:rPr lang="en-GB" sz="1700" dirty="0"/>
              <a:t>Various other activities chosen in community meetings</a:t>
            </a:r>
          </a:p>
          <a:p>
            <a:r>
              <a:rPr lang="en-GB" sz="1700" dirty="0"/>
              <a:t>Special events</a:t>
            </a:r>
          </a:p>
          <a:p>
            <a:r>
              <a:rPr lang="en-GB" sz="1700" dirty="0"/>
              <a:t>Blog</a:t>
            </a:r>
          </a:p>
          <a:p>
            <a:r>
              <a:rPr lang="en-GB" sz="1700" dirty="0"/>
              <a:t>Plant emoticon scale</a:t>
            </a:r>
          </a:p>
          <a:p>
            <a:endParaRPr lang="en-GB" sz="1700" dirty="0"/>
          </a:p>
        </p:txBody>
      </p:sp>
    </p:spTree>
    <p:extLst>
      <p:ext uri="{BB962C8B-B14F-4D97-AF65-F5344CB8AC3E}">
        <p14:creationId xmlns:p14="http://schemas.microsoft.com/office/powerpoint/2010/main" val="101058859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1666B9F-7F98-4744-817D-AA5DBE58335B}"/>
              </a:ext>
            </a:extLst>
          </p:cNvPr>
          <p:cNvSpPr txBox="1">
            <a:spLocks/>
          </p:cNvSpPr>
          <p:nvPr/>
        </p:nvSpPr>
        <p:spPr>
          <a:xfrm>
            <a:off x="183936" y="143429"/>
            <a:ext cx="3832587" cy="1463180"/>
          </a:xfrm>
          <a:prstGeom prst="rect">
            <a:avLst/>
          </a:prstGeom>
        </p:spPr>
        <p:txBody>
          <a:bodyPr vert="horz" lIns="91440" tIns="45720" rIns="91440" bIns="45720" rtlCol="0" anchor="ctr">
            <a:normAutofit/>
          </a:bodyPr>
          <a:lstStyle>
            <a:lvl1pPr defTabSz="914400">
              <a:lnSpc>
                <a:spcPct val="90000"/>
              </a:lnSpc>
              <a:spcBef>
                <a:spcPct val="0"/>
              </a:spcBef>
              <a:buNone/>
              <a:defRPr sz="4400">
                <a:solidFill>
                  <a:schemeClr val="bg1"/>
                </a:solidFill>
                <a:latin typeface="Candara" panose="020E0502030303020204" pitchFamily="34" charset="0"/>
                <a:ea typeface="+mj-ea"/>
                <a:cs typeface="+mj-cs"/>
              </a:defRPr>
            </a:lvl1pPr>
          </a:lstStyle>
          <a:p>
            <a:r>
              <a:rPr lang="en-GB" dirty="0"/>
              <a:t>Greencare in </a:t>
            </a:r>
          </a:p>
          <a:p>
            <a:r>
              <a:rPr lang="en-GB" dirty="0"/>
              <a:t>Wiltshire</a:t>
            </a:r>
          </a:p>
        </p:txBody>
      </p:sp>
      <p:sp>
        <p:nvSpPr>
          <p:cNvPr id="9" name="Content Placeholder 8">
            <a:extLst>
              <a:ext uri="{FF2B5EF4-FFF2-40B4-BE49-F238E27FC236}">
                <a16:creationId xmlns:a16="http://schemas.microsoft.com/office/drawing/2014/main" id="{CEF37023-128C-4D3C-ABE3-0766A5538FCE}"/>
              </a:ext>
            </a:extLst>
          </p:cNvPr>
          <p:cNvSpPr>
            <a:spLocks noGrp="1"/>
          </p:cNvSpPr>
          <p:nvPr>
            <p:ph sz="half" idx="2"/>
          </p:nvPr>
        </p:nvSpPr>
        <p:spPr/>
        <p:txBody>
          <a:bodyPr/>
          <a:lstStyle/>
          <a:p>
            <a:endParaRPr lang="en-GB"/>
          </a:p>
        </p:txBody>
      </p:sp>
      <p:pic>
        <p:nvPicPr>
          <p:cNvPr id="11" name="Picture 10">
            <a:extLst>
              <a:ext uri="{FF2B5EF4-FFF2-40B4-BE49-F238E27FC236}">
                <a16:creationId xmlns:a16="http://schemas.microsoft.com/office/drawing/2014/main" id="{79817A41-9E07-4ED6-8613-1C659AB943C9}"/>
              </a:ext>
            </a:extLst>
          </p:cNvPr>
          <p:cNvPicPr>
            <a:picLocks noChangeAspect="1"/>
          </p:cNvPicPr>
          <p:nvPr/>
        </p:nvPicPr>
        <p:blipFill>
          <a:blip r:embed="rId2"/>
          <a:stretch>
            <a:fillRect/>
          </a:stretch>
        </p:blipFill>
        <p:spPr>
          <a:xfrm>
            <a:off x="4260959" y="10408"/>
            <a:ext cx="4883041" cy="6858000"/>
          </a:xfrm>
          <a:prstGeom prst="rect">
            <a:avLst/>
          </a:prstGeom>
        </p:spPr>
      </p:pic>
      <p:pic>
        <p:nvPicPr>
          <p:cNvPr id="3" name="Content Placeholder 2" descr="A tree in a forest&#10;&#10;Description automatically generated">
            <a:extLst>
              <a:ext uri="{FF2B5EF4-FFF2-40B4-BE49-F238E27FC236}">
                <a16:creationId xmlns:a16="http://schemas.microsoft.com/office/drawing/2014/main" id="{4307869A-A55D-488C-9CB3-9B37F3EEDD4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825625"/>
            <a:ext cx="6735397" cy="5051547"/>
          </a:xfrm>
        </p:spPr>
      </p:pic>
    </p:spTree>
    <p:extLst>
      <p:ext uri="{BB962C8B-B14F-4D97-AF65-F5344CB8AC3E}">
        <p14:creationId xmlns:p14="http://schemas.microsoft.com/office/powerpoint/2010/main" val="346260671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3C724-B9FA-4F0B-8674-C347AF3269DF}"/>
              </a:ext>
            </a:extLst>
          </p:cNvPr>
          <p:cNvSpPr>
            <a:spLocks noGrp="1"/>
          </p:cNvSpPr>
          <p:nvPr>
            <p:ph type="title"/>
          </p:nvPr>
        </p:nvSpPr>
        <p:spPr>
          <a:xfrm>
            <a:off x="393191" y="4767072"/>
            <a:ext cx="5628797" cy="1625210"/>
          </a:xfrm>
        </p:spPr>
        <p:txBody>
          <a:bodyPr>
            <a:normAutofit/>
          </a:bodyPr>
          <a:lstStyle/>
          <a:p>
            <a:r>
              <a:rPr lang="en-GB" sz="3700" b="1" dirty="0">
                <a:solidFill>
                  <a:srgbClr val="FFFFFF"/>
                </a:solidFill>
              </a:rPr>
              <a:t>Quality Assurance:</a:t>
            </a:r>
            <a:br>
              <a:rPr lang="en-GB" sz="3700" b="1" dirty="0">
                <a:solidFill>
                  <a:srgbClr val="FFFFFF"/>
                </a:solidFill>
              </a:rPr>
            </a:br>
            <a:r>
              <a:rPr lang="en-GB" sz="3700" i="1" dirty="0">
                <a:solidFill>
                  <a:srgbClr val="FFFFFF"/>
                </a:solidFill>
              </a:rPr>
              <a:t>Community of Communities</a:t>
            </a:r>
          </a:p>
        </p:txBody>
      </p:sp>
      <p:pic>
        <p:nvPicPr>
          <p:cNvPr id="3074" name="Picture 2" descr="Image result for &quot;community of communities&quot; RCPsych">
            <a:extLst>
              <a:ext uri="{FF2B5EF4-FFF2-40B4-BE49-F238E27FC236}">
                <a16:creationId xmlns:a16="http://schemas.microsoft.com/office/drawing/2014/main" id="{4460FC78-7AAB-4307-804A-3C50B303D7B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r="-2" b="-2"/>
          <a:stretch/>
        </p:blipFill>
        <p:spPr bwMode="auto">
          <a:xfrm>
            <a:off x="167349"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F5B5F09-64D9-4AF3-AE6C-638234B29FB5}"/>
              </a:ext>
            </a:extLst>
          </p:cNvPr>
          <p:cNvSpPr>
            <a:spLocks noGrp="1"/>
          </p:cNvSpPr>
          <p:nvPr>
            <p:ph idx="1"/>
          </p:nvPr>
        </p:nvSpPr>
        <p:spPr>
          <a:xfrm>
            <a:off x="6021989" y="917725"/>
            <a:ext cx="2568554" cy="4852362"/>
          </a:xfrm>
        </p:spPr>
        <p:txBody>
          <a:bodyPr anchor="ctr">
            <a:normAutofit/>
          </a:bodyPr>
          <a:lstStyle/>
          <a:p>
            <a:r>
              <a:rPr lang="en-GB" sz="1700" dirty="0">
                <a:solidFill>
                  <a:srgbClr val="FFFFFF"/>
                </a:solidFill>
              </a:rPr>
              <a:t>The Community of Communities</a:t>
            </a:r>
          </a:p>
          <a:p>
            <a:r>
              <a:rPr lang="en-GB" sz="1700" dirty="0">
                <a:solidFill>
                  <a:srgbClr val="FFFFFF"/>
                </a:solidFill>
              </a:rPr>
              <a:t>Goes back to 1970s ATC with visits to each other’s TCs</a:t>
            </a:r>
          </a:p>
          <a:p>
            <a:r>
              <a:rPr lang="en-GB" sz="1700" dirty="0">
                <a:solidFill>
                  <a:srgbClr val="FFFFFF"/>
                </a:solidFill>
              </a:rPr>
              <a:t>Visits to learn from each other</a:t>
            </a:r>
          </a:p>
          <a:p>
            <a:r>
              <a:rPr lang="en-GB" sz="1700" dirty="0">
                <a:solidFill>
                  <a:srgbClr val="FFFFFF"/>
                </a:solidFill>
              </a:rPr>
              <a:t>Now part of much larger formal audit programme</a:t>
            </a:r>
          </a:p>
          <a:p>
            <a:r>
              <a:rPr lang="en-GB" sz="1700" dirty="0">
                <a:solidFill>
                  <a:srgbClr val="FFFFFF"/>
                </a:solidFill>
              </a:rPr>
              <a:t>But democratic, relational values</a:t>
            </a:r>
          </a:p>
          <a:p>
            <a:r>
              <a:rPr lang="en-GB" sz="1700" dirty="0">
                <a:solidFill>
                  <a:srgbClr val="FFFFFF"/>
                </a:solidFill>
              </a:rPr>
              <a:t>An educational and enjoyable process</a:t>
            </a:r>
          </a:p>
          <a:p>
            <a:r>
              <a:rPr lang="en-GB" sz="1700" dirty="0">
                <a:solidFill>
                  <a:srgbClr val="FFFFFF"/>
                </a:solidFill>
              </a:rPr>
              <a:t>Has been replicated in Italy (‘Visiting Project’) and Australia</a:t>
            </a:r>
          </a:p>
        </p:txBody>
      </p:sp>
    </p:spTree>
    <p:extLst>
      <p:ext uri="{BB962C8B-B14F-4D97-AF65-F5344CB8AC3E}">
        <p14:creationId xmlns:p14="http://schemas.microsoft.com/office/powerpoint/2010/main" val="131353078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92" y="4767072"/>
            <a:ext cx="4945641" cy="1625210"/>
          </a:xfrm>
        </p:spPr>
        <p:txBody>
          <a:bodyPr>
            <a:normAutofit/>
          </a:bodyPr>
          <a:lstStyle/>
          <a:p>
            <a:pPr algn="r"/>
            <a:r>
              <a:rPr lang="en-GB" sz="3700">
                <a:solidFill>
                  <a:srgbClr val="FFFFFF"/>
                </a:solidFill>
              </a:rPr>
              <a:t>Enabling Environments and </a:t>
            </a:r>
            <a:br>
              <a:rPr lang="en-GB" sz="3700">
                <a:solidFill>
                  <a:srgbClr val="FFFFFF"/>
                </a:solidFill>
              </a:rPr>
            </a:br>
            <a:r>
              <a:rPr lang="en-GB" sz="3700" b="1">
                <a:solidFill>
                  <a:srgbClr val="FFFFFF"/>
                </a:solidFill>
              </a:rPr>
              <a:t>‘the TC in the head’</a:t>
            </a:r>
          </a:p>
        </p:txBody>
      </p:sp>
      <p:pic>
        <p:nvPicPr>
          <p:cNvPr id="4" name="Picture 3">
            <a:extLst>
              <a:ext uri="{FF2B5EF4-FFF2-40B4-BE49-F238E27FC236}">
                <a16:creationId xmlns:a16="http://schemas.microsoft.com/office/drawing/2014/main" id="{9F625EA8-CC9A-40C2-9AE8-35E13A82362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2" b="-2"/>
          <a:stretch/>
        </p:blipFill>
        <p:spPr>
          <a:xfrm>
            <a:off x="245660" y="321733"/>
            <a:ext cx="5293729" cy="4107392"/>
          </a:xfrm>
          <a:prstGeom prst="rect">
            <a:avLst/>
          </a:prstGeom>
        </p:spPr>
      </p:pic>
      <p:sp>
        <p:nvSpPr>
          <p:cNvPr id="3" name="Content Placeholder 2"/>
          <p:cNvSpPr>
            <a:spLocks noGrp="1"/>
          </p:cNvSpPr>
          <p:nvPr>
            <p:ph idx="1"/>
          </p:nvPr>
        </p:nvSpPr>
        <p:spPr>
          <a:xfrm>
            <a:off x="6021989" y="917725"/>
            <a:ext cx="2568554" cy="4852362"/>
          </a:xfrm>
        </p:spPr>
        <p:txBody>
          <a:bodyPr anchor="ctr">
            <a:normAutofit/>
          </a:bodyPr>
          <a:lstStyle/>
          <a:p>
            <a:r>
              <a:rPr lang="en-GB" sz="1700" dirty="0">
                <a:solidFill>
                  <a:srgbClr val="FFFFFF"/>
                </a:solidFill>
              </a:rPr>
              <a:t>Therapeutic ENVIRONMENTS – </a:t>
            </a:r>
            <a:r>
              <a:rPr lang="en-GB" sz="1700" i="1" dirty="0">
                <a:solidFill>
                  <a:srgbClr val="FFFFFF"/>
                </a:solidFill>
              </a:rPr>
              <a:t>quality of relationships</a:t>
            </a:r>
          </a:p>
          <a:p>
            <a:r>
              <a:rPr lang="en-GB" sz="1700" dirty="0">
                <a:solidFill>
                  <a:srgbClr val="FFFFFF"/>
                </a:solidFill>
              </a:rPr>
              <a:t>PIEs for homelessness hostels</a:t>
            </a:r>
          </a:p>
          <a:p>
            <a:r>
              <a:rPr lang="en-GB" sz="1700" dirty="0">
                <a:solidFill>
                  <a:srgbClr val="FFFFFF"/>
                </a:solidFill>
              </a:rPr>
              <a:t>PIPEs for prisons</a:t>
            </a:r>
          </a:p>
          <a:p>
            <a:r>
              <a:rPr lang="en-GB" sz="1700" dirty="0">
                <a:solidFill>
                  <a:srgbClr val="FFFFFF"/>
                </a:solidFill>
              </a:rPr>
              <a:t>Therapeutic child care</a:t>
            </a:r>
          </a:p>
          <a:p>
            <a:r>
              <a:rPr lang="en-GB" sz="1700" dirty="0">
                <a:solidFill>
                  <a:srgbClr val="FFFFFF"/>
                </a:solidFill>
              </a:rPr>
              <a:t>All of them are </a:t>
            </a:r>
            <a:r>
              <a:rPr lang="en-GB" sz="1700" dirty="0">
                <a:solidFill>
                  <a:srgbClr val="FFFF00"/>
                </a:solidFill>
              </a:rPr>
              <a:t>POSITIVE ENVIRONMENTS</a:t>
            </a:r>
          </a:p>
        </p:txBody>
      </p:sp>
    </p:spTree>
    <p:extLst>
      <p:ext uri="{BB962C8B-B14F-4D97-AF65-F5344CB8AC3E}">
        <p14:creationId xmlns:p14="http://schemas.microsoft.com/office/powerpoint/2010/main" val="2708937542"/>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2324" y="1549178"/>
            <a:ext cx="4372640" cy="4351338"/>
          </a:xfrm>
        </p:spPr>
        <p:txBody>
          <a:bodyPr>
            <a:noAutofit/>
          </a:bodyPr>
          <a:lstStyle/>
          <a:p>
            <a:pPr marL="0" indent="0">
              <a:buNone/>
            </a:pPr>
            <a:r>
              <a:rPr lang="en-GB" sz="1800" b="1" dirty="0">
                <a:solidFill>
                  <a:srgbClr val="FF99CC"/>
                </a:solidFill>
              </a:rPr>
              <a:t>BELONGING</a:t>
            </a:r>
            <a:br>
              <a:rPr lang="en-GB" sz="1800" b="1" dirty="0">
                <a:solidFill>
                  <a:srgbClr val="FF99CC"/>
                </a:solidFill>
              </a:rPr>
            </a:br>
            <a:r>
              <a:rPr lang="en-GB" sz="1800" dirty="0">
                <a:solidFill>
                  <a:srgbClr val="FF99CC"/>
                </a:solidFill>
              </a:rPr>
              <a:t>The nature and quality of relationships are of primary importance</a:t>
            </a:r>
            <a:br>
              <a:rPr lang="en-GB" sz="1800" dirty="0">
                <a:solidFill>
                  <a:srgbClr val="FF99CC"/>
                </a:solidFill>
              </a:rPr>
            </a:br>
            <a:br>
              <a:rPr lang="en-GB" sz="1800" dirty="0">
                <a:solidFill>
                  <a:srgbClr val="FF99CC"/>
                </a:solidFill>
              </a:rPr>
            </a:br>
            <a:r>
              <a:rPr lang="en-GB" sz="1800" b="1" dirty="0">
                <a:solidFill>
                  <a:srgbClr val="82F2FE"/>
                </a:solidFill>
              </a:rPr>
              <a:t>BOUNDARIES</a:t>
            </a:r>
            <a:br>
              <a:rPr lang="en-GB" sz="1800" b="1" dirty="0">
                <a:solidFill>
                  <a:srgbClr val="82F2FE"/>
                </a:solidFill>
              </a:rPr>
            </a:br>
            <a:r>
              <a:rPr lang="en-GB" sz="1800" dirty="0">
                <a:solidFill>
                  <a:srgbClr val="82F2FE"/>
                </a:solidFill>
              </a:rPr>
              <a:t>There are expectations of behaviour and processes to maintain and review them</a:t>
            </a:r>
            <a:br>
              <a:rPr lang="en-GB" sz="1800" dirty="0">
                <a:solidFill>
                  <a:srgbClr val="FF99CC"/>
                </a:solidFill>
              </a:rPr>
            </a:br>
            <a:br>
              <a:rPr lang="en-GB" sz="1800" dirty="0">
                <a:solidFill>
                  <a:srgbClr val="FF99CC"/>
                </a:solidFill>
              </a:rPr>
            </a:br>
            <a:r>
              <a:rPr lang="en-GB" sz="1800" b="1" dirty="0">
                <a:solidFill>
                  <a:srgbClr val="FF99CC"/>
                </a:solidFill>
              </a:rPr>
              <a:t>COMMUNICATION</a:t>
            </a:r>
            <a:br>
              <a:rPr lang="en-GB" sz="1800" b="1" dirty="0">
                <a:solidFill>
                  <a:srgbClr val="FF99CC"/>
                </a:solidFill>
              </a:rPr>
            </a:br>
            <a:r>
              <a:rPr lang="en-GB" sz="1800" dirty="0">
                <a:solidFill>
                  <a:srgbClr val="FF99CC"/>
                </a:solidFill>
              </a:rPr>
              <a:t>It is recognised that people communicate in different ways</a:t>
            </a:r>
            <a:br>
              <a:rPr lang="en-GB" sz="1800" dirty="0">
                <a:solidFill>
                  <a:srgbClr val="FF99CC"/>
                </a:solidFill>
              </a:rPr>
            </a:br>
            <a:br>
              <a:rPr lang="en-GB" sz="1800" dirty="0">
                <a:solidFill>
                  <a:srgbClr val="FF99CC"/>
                </a:solidFill>
              </a:rPr>
            </a:br>
            <a:r>
              <a:rPr lang="en-GB" sz="1800" b="1" dirty="0">
                <a:solidFill>
                  <a:srgbClr val="82F2FE"/>
                </a:solidFill>
              </a:rPr>
              <a:t>DEVELOPMENT</a:t>
            </a:r>
            <a:br>
              <a:rPr lang="en-GB" sz="1800" b="1" dirty="0">
                <a:solidFill>
                  <a:srgbClr val="82F2FE"/>
                </a:solidFill>
              </a:rPr>
            </a:br>
            <a:r>
              <a:rPr lang="en-GB" sz="1800" dirty="0">
                <a:solidFill>
                  <a:srgbClr val="82F2FE"/>
                </a:solidFill>
              </a:rPr>
              <a:t>There are opportunities to be spontaneous and try new things</a:t>
            </a:r>
            <a:br>
              <a:rPr lang="en-GB" sz="1800" dirty="0">
                <a:solidFill>
                  <a:srgbClr val="FF99CC"/>
                </a:solidFill>
              </a:rPr>
            </a:br>
            <a:br>
              <a:rPr lang="en-GB" sz="1800" dirty="0">
                <a:solidFill>
                  <a:srgbClr val="FF99CC"/>
                </a:solidFill>
              </a:rPr>
            </a:br>
            <a:r>
              <a:rPr lang="en-GB" sz="1800" b="1" dirty="0">
                <a:solidFill>
                  <a:srgbClr val="FF99CC"/>
                </a:solidFill>
              </a:rPr>
              <a:t>INVOLVEMENT</a:t>
            </a:r>
            <a:br>
              <a:rPr lang="en-GB" sz="1800" b="1" dirty="0">
                <a:solidFill>
                  <a:srgbClr val="FF99CC"/>
                </a:solidFill>
              </a:rPr>
            </a:br>
            <a:r>
              <a:rPr lang="en-GB" sz="1800" dirty="0">
                <a:solidFill>
                  <a:srgbClr val="FF99CC"/>
                </a:solidFill>
              </a:rPr>
              <a:t>Everyone shares responsibility for the environment</a:t>
            </a:r>
            <a:br>
              <a:rPr lang="en-GB" sz="1800" dirty="0">
                <a:solidFill>
                  <a:srgbClr val="C00000"/>
                </a:solidFill>
              </a:rPr>
            </a:br>
            <a:br>
              <a:rPr lang="en-GB" sz="1800" dirty="0"/>
            </a:br>
            <a:endParaRPr lang="en-GB" sz="1800" dirty="0"/>
          </a:p>
        </p:txBody>
      </p:sp>
      <p:sp>
        <p:nvSpPr>
          <p:cNvPr id="4" name="Content Placeholder 3"/>
          <p:cNvSpPr>
            <a:spLocks noGrp="1"/>
          </p:cNvSpPr>
          <p:nvPr>
            <p:ph sz="half" idx="2"/>
          </p:nvPr>
        </p:nvSpPr>
        <p:spPr>
          <a:xfrm>
            <a:off x="5178056" y="1549178"/>
            <a:ext cx="3603108" cy="4351338"/>
          </a:xfrm>
        </p:spPr>
        <p:txBody>
          <a:bodyPr>
            <a:noAutofit/>
          </a:bodyPr>
          <a:lstStyle/>
          <a:p>
            <a:pPr marL="0" indent="0">
              <a:buNone/>
            </a:pPr>
            <a:r>
              <a:rPr lang="en-GB" sz="1800" b="1" dirty="0">
                <a:solidFill>
                  <a:srgbClr val="82F2FE"/>
                </a:solidFill>
              </a:rPr>
              <a:t>SAFETY</a:t>
            </a:r>
            <a:br>
              <a:rPr lang="en-GB" sz="1800" b="1" dirty="0">
                <a:solidFill>
                  <a:srgbClr val="82F2FE"/>
                </a:solidFill>
              </a:rPr>
            </a:br>
            <a:r>
              <a:rPr lang="en-GB" sz="1800" dirty="0">
                <a:solidFill>
                  <a:srgbClr val="82F2FE"/>
                </a:solidFill>
              </a:rPr>
              <a:t>Support is available for everyone</a:t>
            </a:r>
            <a:br>
              <a:rPr lang="en-GB" sz="1800" dirty="0">
                <a:solidFill>
                  <a:srgbClr val="82F2FE"/>
                </a:solidFill>
              </a:rPr>
            </a:br>
            <a:br>
              <a:rPr lang="en-GB" sz="1800" dirty="0">
                <a:solidFill>
                  <a:srgbClr val="82F2FE"/>
                </a:solidFill>
              </a:rPr>
            </a:br>
            <a:r>
              <a:rPr lang="en-GB" sz="1800" b="1" dirty="0">
                <a:solidFill>
                  <a:srgbClr val="FF99CC"/>
                </a:solidFill>
              </a:rPr>
              <a:t>STRUCTURE</a:t>
            </a:r>
            <a:br>
              <a:rPr lang="en-GB" sz="1800" b="1" dirty="0">
                <a:solidFill>
                  <a:srgbClr val="FF99CC"/>
                </a:solidFill>
              </a:rPr>
            </a:br>
            <a:r>
              <a:rPr lang="en-GB" sz="1800" dirty="0">
                <a:solidFill>
                  <a:srgbClr val="FF99CC"/>
                </a:solidFill>
              </a:rPr>
              <a:t>Engagement and purposeful activity is actively encouraged</a:t>
            </a:r>
            <a:br>
              <a:rPr lang="en-GB" sz="1800" dirty="0">
                <a:solidFill>
                  <a:srgbClr val="82F2FE"/>
                </a:solidFill>
              </a:rPr>
            </a:br>
            <a:br>
              <a:rPr lang="en-GB" sz="1800" dirty="0">
                <a:solidFill>
                  <a:srgbClr val="82F2FE"/>
                </a:solidFill>
              </a:rPr>
            </a:br>
            <a:r>
              <a:rPr lang="en-GB" sz="1800" b="1" dirty="0">
                <a:solidFill>
                  <a:srgbClr val="82F2FE"/>
                </a:solidFill>
              </a:rPr>
              <a:t>EMPOWERMENT</a:t>
            </a:r>
            <a:br>
              <a:rPr lang="en-GB" sz="1800" b="1" dirty="0">
                <a:solidFill>
                  <a:srgbClr val="82F2FE"/>
                </a:solidFill>
              </a:rPr>
            </a:br>
            <a:r>
              <a:rPr lang="en-GB" sz="1800" dirty="0">
                <a:solidFill>
                  <a:srgbClr val="82F2FE"/>
                </a:solidFill>
              </a:rPr>
              <a:t>Power and authority are open to discussion</a:t>
            </a:r>
            <a:br>
              <a:rPr lang="en-GB" sz="1800" dirty="0">
                <a:solidFill>
                  <a:srgbClr val="82F2FE"/>
                </a:solidFill>
              </a:rPr>
            </a:br>
            <a:br>
              <a:rPr lang="en-GB" sz="1800" dirty="0">
                <a:solidFill>
                  <a:srgbClr val="82F2FE"/>
                </a:solidFill>
              </a:rPr>
            </a:br>
            <a:r>
              <a:rPr lang="en-GB" sz="1800" b="1" dirty="0">
                <a:solidFill>
                  <a:srgbClr val="FF99CC"/>
                </a:solidFill>
              </a:rPr>
              <a:t>LEADERSHIP</a:t>
            </a:r>
            <a:br>
              <a:rPr lang="en-GB" sz="1800" b="1" dirty="0">
                <a:solidFill>
                  <a:srgbClr val="FF99CC"/>
                </a:solidFill>
              </a:rPr>
            </a:br>
            <a:r>
              <a:rPr lang="en-GB" sz="1800" dirty="0" err="1">
                <a:solidFill>
                  <a:srgbClr val="FF99CC"/>
                </a:solidFill>
              </a:rPr>
              <a:t>Leadership</a:t>
            </a:r>
            <a:r>
              <a:rPr lang="en-GB" sz="1800" dirty="0">
                <a:solidFill>
                  <a:srgbClr val="FF99CC"/>
                </a:solidFill>
              </a:rPr>
              <a:t> takes responsibility for the environment being enabling</a:t>
            </a:r>
            <a:br>
              <a:rPr lang="en-GB" sz="1800" dirty="0">
                <a:solidFill>
                  <a:srgbClr val="82F2FE"/>
                </a:solidFill>
              </a:rPr>
            </a:br>
            <a:br>
              <a:rPr lang="en-GB" sz="1800" dirty="0">
                <a:solidFill>
                  <a:srgbClr val="82F2FE"/>
                </a:solidFill>
              </a:rPr>
            </a:br>
            <a:r>
              <a:rPr lang="en-GB" sz="1800" b="1" dirty="0">
                <a:solidFill>
                  <a:srgbClr val="82F2FE"/>
                </a:solidFill>
              </a:rPr>
              <a:t>OPENNESS</a:t>
            </a:r>
            <a:br>
              <a:rPr lang="en-GB" sz="1800" b="1" dirty="0">
                <a:solidFill>
                  <a:srgbClr val="82F2FE"/>
                </a:solidFill>
              </a:rPr>
            </a:br>
            <a:r>
              <a:rPr lang="en-GB" sz="1800" dirty="0">
                <a:solidFill>
                  <a:srgbClr val="82F2FE"/>
                </a:solidFill>
              </a:rPr>
              <a:t>External relationships are sought and valued</a:t>
            </a:r>
          </a:p>
        </p:txBody>
      </p:sp>
      <p:sp>
        <p:nvSpPr>
          <p:cNvPr id="6" name="Title 1"/>
          <p:cNvSpPr txBox="1">
            <a:spLocks/>
          </p:cNvSpPr>
          <p:nvPr/>
        </p:nvSpPr>
        <p:spPr>
          <a:xfrm>
            <a:off x="628650" y="365126"/>
            <a:ext cx="7886700" cy="761925"/>
          </a:xfrm>
          <a:prstGeom prst="rect">
            <a:avLst/>
          </a:prstGeom>
        </p:spPr>
        <p:txBody>
          <a:bodyPr vert="horz" lIns="91440" tIns="45720" rIns="91440" bIns="45720" rtlCol="0" anchor="ctr">
            <a:normAutofit/>
          </a:bodyPr>
          <a:lstStyle>
            <a:lvl1pPr defTabSz="914400">
              <a:lnSpc>
                <a:spcPct val="90000"/>
              </a:lnSpc>
              <a:spcBef>
                <a:spcPct val="0"/>
              </a:spcBef>
              <a:buNone/>
              <a:defRPr sz="3700" b="1">
                <a:solidFill>
                  <a:srgbClr val="FFFFFF"/>
                </a:solidFill>
                <a:latin typeface="Candara" panose="020E0502030303020204" pitchFamily="34" charset="0"/>
                <a:ea typeface="+mj-ea"/>
                <a:cs typeface="+mj-cs"/>
              </a:defRPr>
            </a:lvl1pPr>
          </a:lstStyle>
          <a:p>
            <a:r>
              <a:rPr lang="en-GB" dirty="0"/>
              <a:t>Enabling Environment Standards</a:t>
            </a:r>
          </a:p>
        </p:txBody>
      </p:sp>
    </p:spTree>
    <p:extLst>
      <p:ext uri="{BB962C8B-B14F-4D97-AF65-F5344CB8AC3E}">
        <p14:creationId xmlns:p14="http://schemas.microsoft.com/office/powerpoint/2010/main" val="315086167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generated with high confidence">
            <a:extLst>
              <a:ext uri="{FF2B5EF4-FFF2-40B4-BE49-F238E27FC236}">
                <a16:creationId xmlns:a16="http://schemas.microsoft.com/office/drawing/2014/main" id="{156C49F2-2B17-48B3-9E3C-858A0B203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52" y="0"/>
            <a:ext cx="8797841" cy="6834805"/>
          </a:xfrm>
          <a:prstGeom prst="rect">
            <a:avLst/>
          </a:prstGeom>
        </p:spPr>
      </p:pic>
    </p:spTree>
    <p:extLst>
      <p:ext uri="{BB962C8B-B14F-4D97-AF65-F5344CB8AC3E}">
        <p14:creationId xmlns:p14="http://schemas.microsoft.com/office/powerpoint/2010/main" val="2738114736"/>
      </p:ext>
    </p:extLst>
  </p:cSld>
  <p:clrMapOvr>
    <a:masterClrMapping/>
  </p:clrMapOvr>
  <p:transition spd="slow" advClick="0" advTm="2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GB" sz="3100"/>
              <a:t>Transient Training TC: </a:t>
            </a:r>
            <a:br>
              <a:rPr lang="en-GB" sz="3100"/>
            </a:br>
            <a:r>
              <a:rPr lang="en-GB" sz="3100" b="1" i="1"/>
              <a:t>‘Living-Learning Experiences’</a:t>
            </a:r>
          </a:p>
        </p:txBody>
      </p:sp>
      <p:sp>
        <p:nvSpPr>
          <p:cNvPr id="3" name="Content Placeholder 2"/>
          <p:cNvSpPr>
            <a:spLocks noGrp="1"/>
          </p:cNvSpPr>
          <p:nvPr>
            <p:ph idx="1"/>
          </p:nvPr>
        </p:nvSpPr>
        <p:spPr>
          <a:xfrm>
            <a:off x="239282" y="2575033"/>
            <a:ext cx="4332718" cy="3917841"/>
          </a:xfrm>
        </p:spPr>
        <p:txBody>
          <a:bodyPr>
            <a:normAutofit/>
          </a:bodyPr>
          <a:lstStyle/>
          <a:p>
            <a:r>
              <a:rPr lang="en-GB" sz="1600" dirty="0"/>
              <a:t>Residential ‘LLEs’</a:t>
            </a:r>
          </a:p>
          <a:p>
            <a:r>
              <a:rPr lang="en-GB" sz="1600" dirty="0"/>
              <a:t>3 days only – living as a TC in a beautiful place</a:t>
            </a:r>
          </a:p>
          <a:p>
            <a:r>
              <a:rPr lang="en-GB" sz="1600" dirty="0"/>
              <a:t>UK and Italy for &gt;20 years – now also India and Portugal, with others planned</a:t>
            </a:r>
          </a:p>
          <a:p>
            <a:r>
              <a:rPr lang="en-GB" sz="1600" dirty="0"/>
              <a:t>For staff ‘what it is like to be a patient’</a:t>
            </a:r>
          </a:p>
          <a:p>
            <a:r>
              <a:rPr lang="en-GB" sz="1600" dirty="0"/>
              <a:t>Intensive group work</a:t>
            </a:r>
          </a:p>
          <a:p>
            <a:r>
              <a:rPr lang="en-GB" sz="1600" dirty="0"/>
              <a:t>The whole group is responsible for what happens </a:t>
            </a:r>
          </a:p>
          <a:p>
            <a:r>
              <a:rPr lang="en-GB" sz="1600" dirty="0"/>
              <a:t>This includes choice of small groups, meals together, leisure time, managing emergencies &amp; crises </a:t>
            </a:r>
          </a:p>
          <a:p>
            <a:r>
              <a:rPr lang="en-GB" sz="1600" dirty="0"/>
              <a:t>…And having a useful and creative time together!</a:t>
            </a:r>
          </a:p>
          <a:p>
            <a:endParaRPr lang="en-GB" sz="1600" dirty="0"/>
          </a:p>
        </p:txBody>
      </p:sp>
      <p:pic>
        <p:nvPicPr>
          <p:cNvPr id="5" name="Picture 4" descr="A castle on top of a body of water surrounded by trees&#10;&#10;Description generated with high confidence">
            <a:extLst>
              <a:ext uri="{FF2B5EF4-FFF2-40B4-BE49-F238E27FC236}">
                <a16:creationId xmlns:a16="http://schemas.microsoft.com/office/drawing/2014/main" id="{C33DFF84-9FF7-4192-88D0-51A2854AD01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4173079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A864E-B273-492D-94E1-B33DDA85F38F}"/>
              </a:ext>
            </a:extLst>
          </p:cNvPr>
          <p:cNvSpPr>
            <a:spLocks noGrp="1"/>
          </p:cNvSpPr>
          <p:nvPr>
            <p:ph type="title"/>
          </p:nvPr>
        </p:nvSpPr>
        <p:spPr/>
        <p:txBody>
          <a:bodyPr/>
          <a:lstStyle/>
          <a:p>
            <a:r>
              <a:rPr lang="en-GB" dirty="0"/>
              <a:t>The way forward?</a:t>
            </a:r>
          </a:p>
        </p:txBody>
      </p:sp>
      <p:sp>
        <p:nvSpPr>
          <p:cNvPr id="5" name="Text Placeholder 4">
            <a:extLst>
              <a:ext uri="{FF2B5EF4-FFF2-40B4-BE49-F238E27FC236}">
                <a16:creationId xmlns:a16="http://schemas.microsoft.com/office/drawing/2014/main" id="{FF664DC1-58DF-4C5B-857B-36F038ADEC97}"/>
              </a:ext>
            </a:extLst>
          </p:cNvPr>
          <p:cNvSpPr>
            <a:spLocks noGrp="1"/>
          </p:cNvSpPr>
          <p:nvPr>
            <p:ph type="body" idx="1"/>
          </p:nvPr>
        </p:nvSpPr>
        <p:spPr>
          <a:xfrm>
            <a:off x="629842" y="1681163"/>
            <a:ext cx="3868340" cy="480923"/>
          </a:xfrm>
        </p:spPr>
        <p:txBody>
          <a:bodyPr/>
          <a:lstStyle/>
          <a:p>
            <a:r>
              <a:rPr lang="en-GB" dirty="0">
                <a:solidFill>
                  <a:schemeClr val="accent6">
                    <a:lumMod val="75000"/>
                  </a:schemeClr>
                </a:solidFill>
              </a:rPr>
              <a:t>Locally…</a:t>
            </a:r>
          </a:p>
        </p:txBody>
      </p:sp>
      <p:sp>
        <p:nvSpPr>
          <p:cNvPr id="3" name="Content Placeholder 2">
            <a:extLst>
              <a:ext uri="{FF2B5EF4-FFF2-40B4-BE49-F238E27FC236}">
                <a16:creationId xmlns:a16="http://schemas.microsoft.com/office/drawing/2014/main" id="{6FD3F08E-CD3F-49B5-94C3-AA903158DB0A}"/>
              </a:ext>
            </a:extLst>
          </p:cNvPr>
          <p:cNvSpPr>
            <a:spLocks noGrp="1"/>
          </p:cNvSpPr>
          <p:nvPr>
            <p:ph sz="half" idx="2"/>
          </p:nvPr>
        </p:nvSpPr>
        <p:spPr/>
        <p:txBody>
          <a:bodyPr/>
          <a:lstStyle/>
          <a:p>
            <a:r>
              <a:rPr lang="en-GB" dirty="0">
                <a:solidFill>
                  <a:schemeClr val="accent6">
                    <a:lumMod val="40000"/>
                    <a:lumOff val="60000"/>
                  </a:schemeClr>
                </a:solidFill>
              </a:rPr>
              <a:t>Modified TCs</a:t>
            </a:r>
          </a:p>
          <a:p>
            <a:r>
              <a:rPr lang="en-GB" dirty="0">
                <a:solidFill>
                  <a:schemeClr val="accent6">
                    <a:lumMod val="40000"/>
                    <a:lumOff val="60000"/>
                  </a:schemeClr>
                </a:solidFill>
              </a:rPr>
              <a:t>Greencare</a:t>
            </a:r>
          </a:p>
          <a:p>
            <a:r>
              <a:rPr lang="en-GB" dirty="0">
                <a:solidFill>
                  <a:schemeClr val="accent6">
                    <a:lumMod val="40000"/>
                    <a:lumOff val="60000"/>
                  </a:schemeClr>
                </a:solidFill>
              </a:rPr>
              <a:t>Community of Communities</a:t>
            </a:r>
          </a:p>
          <a:p>
            <a:r>
              <a:rPr lang="en-GB" dirty="0">
                <a:solidFill>
                  <a:schemeClr val="accent6">
                    <a:lumMod val="40000"/>
                    <a:lumOff val="60000"/>
                  </a:schemeClr>
                </a:solidFill>
              </a:rPr>
              <a:t>Enabling Environments</a:t>
            </a:r>
          </a:p>
          <a:p>
            <a:r>
              <a:rPr lang="en-GB" dirty="0">
                <a:solidFill>
                  <a:schemeClr val="accent6">
                    <a:lumMod val="40000"/>
                    <a:lumOff val="60000"/>
                  </a:schemeClr>
                </a:solidFill>
              </a:rPr>
              <a:t>Experiential training</a:t>
            </a:r>
          </a:p>
          <a:p>
            <a:endParaRPr lang="en-GB" dirty="0">
              <a:solidFill>
                <a:schemeClr val="accent6">
                  <a:lumMod val="40000"/>
                  <a:lumOff val="60000"/>
                </a:schemeClr>
              </a:solidFill>
            </a:endParaRPr>
          </a:p>
          <a:p>
            <a:endParaRPr lang="en-GB" dirty="0">
              <a:solidFill>
                <a:schemeClr val="accent6">
                  <a:lumMod val="40000"/>
                  <a:lumOff val="60000"/>
                </a:schemeClr>
              </a:solidFill>
            </a:endParaRPr>
          </a:p>
        </p:txBody>
      </p:sp>
      <p:sp>
        <p:nvSpPr>
          <p:cNvPr id="6" name="Text Placeholder 5">
            <a:extLst>
              <a:ext uri="{FF2B5EF4-FFF2-40B4-BE49-F238E27FC236}">
                <a16:creationId xmlns:a16="http://schemas.microsoft.com/office/drawing/2014/main" id="{00A36539-1CD2-4D45-AF86-5C0E9784EA53}"/>
              </a:ext>
            </a:extLst>
          </p:cNvPr>
          <p:cNvSpPr>
            <a:spLocks noGrp="1"/>
          </p:cNvSpPr>
          <p:nvPr>
            <p:ph type="body" sz="quarter" idx="3"/>
          </p:nvPr>
        </p:nvSpPr>
        <p:spPr>
          <a:xfrm>
            <a:off x="4629150" y="1681163"/>
            <a:ext cx="3887391" cy="480923"/>
          </a:xfrm>
        </p:spPr>
        <p:txBody>
          <a:bodyPr/>
          <a:lstStyle/>
          <a:p>
            <a:r>
              <a:rPr lang="en-GB" dirty="0">
                <a:solidFill>
                  <a:srgbClr val="C00000"/>
                </a:solidFill>
              </a:rPr>
              <a:t>Globally…</a:t>
            </a:r>
          </a:p>
        </p:txBody>
      </p:sp>
      <p:sp>
        <p:nvSpPr>
          <p:cNvPr id="4" name="Content Placeholder 3">
            <a:extLst>
              <a:ext uri="{FF2B5EF4-FFF2-40B4-BE49-F238E27FC236}">
                <a16:creationId xmlns:a16="http://schemas.microsoft.com/office/drawing/2014/main" id="{70A17083-7F27-4607-B6A7-D8DA448907A3}"/>
              </a:ext>
            </a:extLst>
          </p:cNvPr>
          <p:cNvSpPr>
            <a:spLocks noGrp="1"/>
          </p:cNvSpPr>
          <p:nvPr>
            <p:ph sz="quarter" idx="4"/>
          </p:nvPr>
        </p:nvSpPr>
        <p:spPr/>
        <p:txBody>
          <a:bodyPr/>
          <a:lstStyle/>
          <a:p>
            <a:r>
              <a:rPr lang="en-GB" dirty="0">
                <a:solidFill>
                  <a:srgbClr val="FEAA9C"/>
                </a:solidFill>
              </a:rPr>
              <a:t>Open Dialogue</a:t>
            </a:r>
          </a:p>
          <a:p>
            <a:r>
              <a:rPr lang="en-GB" dirty="0">
                <a:solidFill>
                  <a:srgbClr val="FEAA9C"/>
                </a:solidFill>
              </a:rPr>
              <a:t>ICD-11</a:t>
            </a:r>
          </a:p>
          <a:p>
            <a:r>
              <a:rPr lang="en-GB" dirty="0">
                <a:solidFill>
                  <a:srgbClr val="FEAA9C"/>
                </a:solidFill>
              </a:rPr>
              <a:t>Power-Threat-Meaning framework</a:t>
            </a:r>
          </a:p>
          <a:p>
            <a:r>
              <a:rPr lang="en-GB" dirty="0">
                <a:solidFill>
                  <a:srgbClr val="FEAA9C"/>
                </a:solidFill>
              </a:rPr>
              <a:t>International Association for Psychiatric Drug Withdrawal</a:t>
            </a:r>
          </a:p>
        </p:txBody>
      </p:sp>
    </p:spTree>
    <p:extLst>
      <p:ext uri="{BB962C8B-B14F-4D97-AF65-F5344CB8AC3E}">
        <p14:creationId xmlns:p14="http://schemas.microsoft.com/office/powerpoint/2010/main" val="1286837499"/>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6CC3-8482-43FA-B443-A5B1EA3834A9}"/>
              </a:ext>
            </a:extLst>
          </p:cNvPr>
          <p:cNvSpPr>
            <a:spLocks noGrp="1"/>
          </p:cNvSpPr>
          <p:nvPr>
            <p:ph type="title"/>
          </p:nvPr>
        </p:nvSpPr>
        <p:spPr>
          <a:xfrm>
            <a:off x="628650" y="-105858"/>
            <a:ext cx="7886700" cy="1325563"/>
          </a:xfrm>
        </p:spPr>
        <p:txBody>
          <a:bodyPr>
            <a:normAutofit/>
          </a:bodyPr>
          <a:lstStyle/>
          <a:p>
            <a:r>
              <a:rPr lang="en-GB" sz="3600" b="1" dirty="0"/>
              <a:t>Problems with mental health services: </a:t>
            </a:r>
            <a:br>
              <a:rPr lang="en-GB" sz="3600" i="1" dirty="0"/>
            </a:br>
            <a:r>
              <a:rPr lang="en-GB" sz="3600" i="1" dirty="0"/>
              <a:t>World Health Organisation - 1953</a:t>
            </a:r>
            <a:endParaRPr lang="en-GB" i="1" dirty="0"/>
          </a:p>
        </p:txBody>
      </p:sp>
      <p:pic>
        <p:nvPicPr>
          <p:cNvPr id="8" name="Content Placeholder 7">
            <a:extLst>
              <a:ext uri="{FF2B5EF4-FFF2-40B4-BE49-F238E27FC236}">
                <a16:creationId xmlns:a16="http://schemas.microsoft.com/office/drawing/2014/main" id="{33E2DEA0-EF32-40AC-98D1-BB4D21D28D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974" y="2070483"/>
            <a:ext cx="2600776" cy="4031203"/>
          </a:xfrm>
          <a:prstGeom prst="rect">
            <a:avLst/>
          </a:prstGeom>
        </p:spPr>
      </p:pic>
      <p:sp>
        <p:nvSpPr>
          <p:cNvPr id="7" name="Content Placeholder 1">
            <a:extLst>
              <a:ext uri="{FF2B5EF4-FFF2-40B4-BE49-F238E27FC236}">
                <a16:creationId xmlns:a16="http://schemas.microsoft.com/office/drawing/2014/main" id="{4AE02DA2-0F5F-4387-8FCB-DD31EBF89456}"/>
              </a:ext>
            </a:extLst>
          </p:cNvPr>
          <p:cNvSpPr txBox="1">
            <a:spLocks/>
          </p:cNvSpPr>
          <p:nvPr/>
        </p:nvSpPr>
        <p:spPr>
          <a:xfrm>
            <a:off x="2986221" y="1219705"/>
            <a:ext cx="6157779" cy="63756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500" b="1" dirty="0">
                <a:solidFill>
                  <a:srgbClr val="03D7ED"/>
                </a:solidFill>
              </a:rPr>
              <a:t>'The Third Report of the </a:t>
            </a:r>
            <a:br>
              <a:rPr lang="en-GB" sz="1500" b="1" dirty="0">
                <a:solidFill>
                  <a:srgbClr val="03D7ED"/>
                </a:solidFill>
              </a:rPr>
            </a:br>
            <a:r>
              <a:rPr lang="en-GB" sz="1500" b="1" dirty="0">
                <a:solidFill>
                  <a:srgbClr val="03D7ED"/>
                </a:solidFill>
              </a:rPr>
              <a:t>Expert Committee on Mental Health’. </a:t>
            </a:r>
          </a:p>
          <a:p>
            <a:pPr marL="0" indent="0">
              <a:buFont typeface="Arial" panose="020B0604020202020204" pitchFamily="34" charset="0"/>
              <a:buNone/>
            </a:pPr>
            <a:r>
              <a:rPr lang="en-GB" sz="1500" i="1" dirty="0">
                <a:solidFill>
                  <a:srgbClr val="03D7ED"/>
                </a:solidFill>
              </a:rPr>
              <a:t>'The most important single factor in the efficacy of the treatment given in a mental hospital appears to the Committee to be an intangible element which can only be described as its atmosphere, and in attempting to describe some of the influences which go to the creation of this atmosphere, it must be said at the outset that the more the psychiatric hospital imitates the general hospital as it at present exists, the less successful it will be in creating the atmosphere it needs. Too many psychiatric hospitals give the impression of being an uneasy compromise between a general hospital and a prison. Whereas, in fact, the role they have to play is different from either; it is that of a therapeutic community.'</a:t>
            </a:r>
            <a:endParaRPr lang="en-GB" sz="1500" dirty="0">
              <a:solidFill>
                <a:srgbClr val="03D7ED"/>
              </a:solidFill>
            </a:endParaRPr>
          </a:p>
          <a:p>
            <a:pPr marL="0" indent="0">
              <a:buFont typeface="Arial" panose="020B0604020202020204" pitchFamily="34" charset="0"/>
              <a:buNone/>
            </a:pPr>
            <a:r>
              <a:rPr lang="en-GB" sz="1500" dirty="0">
                <a:solidFill>
                  <a:srgbClr val="03D7ED"/>
                </a:solidFill>
              </a:rPr>
              <a:t>The constituents of this atmosphere include the following:-</a:t>
            </a:r>
          </a:p>
          <a:p>
            <a:pPr marL="0" indent="0" defTabSz="444500">
              <a:buFont typeface="Arial" panose="020B0604020202020204" pitchFamily="34" charset="0"/>
              <a:buNone/>
            </a:pPr>
            <a:r>
              <a:rPr lang="en-GB" sz="1500" i="1" dirty="0">
                <a:solidFill>
                  <a:srgbClr val="03D7ED"/>
                </a:solidFill>
              </a:rPr>
              <a:t>1.	Preservation of the patient's individuality</a:t>
            </a:r>
            <a:endParaRPr lang="en-GB" sz="1500" dirty="0">
              <a:solidFill>
                <a:srgbClr val="03D7ED"/>
              </a:solidFill>
            </a:endParaRPr>
          </a:p>
          <a:p>
            <a:pPr marL="0" indent="0" defTabSz="444500">
              <a:buFont typeface="Arial" panose="020B0604020202020204" pitchFamily="34" charset="0"/>
              <a:buNone/>
            </a:pPr>
            <a:r>
              <a:rPr lang="en-GB" sz="1500" dirty="0">
                <a:solidFill>
                  <a:srgbClr val="03D7ED"/>
                </a:solidFill>
              </a:rPr>
              <a:t>2.	</a:t>
            </a:r>
            <a:r>
              <a:rPr lang="en-GB" sz="1500" i="1" dirty="0">
                <a:solidFill>
                  <a:srgbClr val="03D7ED"/>
                </a:solidFill>
              </a:rPr>
              <a:t>The assumption that patients are trustworthy.</a:t>
            </a:r>
            <a:endParaRPr lang="en-GB" sz="1500" dirty="0">
              <a:solidFill>
                <a:srgbClr val="03D7ED"/>
              </a:solidFill>
            </a:endParaRPr>
          </a:p>
          <a:p>
            <a:pPr marL="0" indent="0" defTabSz="444500">
              <a:buFont typeface="Arial" panose="020B0604020202020204" pitchFamily="34" charset="0"/>
              <a:buNone/>
            </a:pPr>
            <a:r>
              <a:rPr lang="en-GB" sz="1500" i="1" dirty="0">
                <a:solidFill>
                  <a:srgbClr val="03D7ED"/>
                </a:solidFill>
              </a:rPr>
              <a:t>3.	That good behaviour must be encouraged.</a:t>
            </a:r>
            <a:endParaRPr lang="en-GB" sz="1500" dirty="0">
              <a:solidFill>
                <a:srgbClr val="03D7ED"/>
              </a:solidFill>
            </a:endParaRPr>
          </a:p>
          <a:p>
            <a:pPr marL="0" indent="0" defTabSz="444500">
              <a:buFont typeface="Arial" panose="020B0604020202020204" pitchFamily="34" charset="0"/>
              <a:buNone/>
            </a:pPr>
            <a:r>
              <a:rPr lang="en-GB" sz="1500" i="1" dirty="0">
                <a:solidFill>
                  <a:srgbClr val="03D7ED"/>
                </a:solidFill>
              </a:rPr>
              <a:t>4.	That patients must be assumed to retain the capacity for a considerable degree of responsibility and initiative</a:t>
            </a:r>
            <a:endParaRPr lang="en-GB" sz="1500" dirty="0">
              <a:solidFill>
                <a:srgbClr val="03D7ED"/>
              </a:solidFill>
            </a:endParaRPr>
          </a:p>
          <a:p>
            <a:pPr marL="0" indent="0" defTabSz="444500">
              <a:buFont typeface="Arial" panose="020B0604020202020204" pitchFamily="34" charset="0"/>
              <a:buNone/>
            </a:pPr>
            <a:r>
              <a:rPr lang="en-GB" sz="1500" i="1" dirty="0">
                <a:solidFill>
                  <a:srgbClr val="03D7ED"/>
                </a:solidFill>
              </a:rPr>
              <a:t>5.	The need for activity and a proper working day for all patients.</a:t>
            </a:r>
            <a:endParaRPr lang="en-GB" sz="1500" dirty="0">
              <a:solidFill>
                <a:srgbClr val="03D7ED"/>
              </a:solidFill>
            </a:endParaRPr>
          </a:p>
          <a:p>
            <a:pPr marL="0" indent="0">
              <a:buFont typeface="Arial" panose="020B0604020202020204" pitchFamily="34" charset="0"/>
              <a:buNone/>
            </a:pPr>
            <a:r>
              <a:rPr lang="en-GB" sz="1500" i="1" dirty="0">
                <a:solidFill>
                  <a:srgbClr val="FFFF00"/>
                </a:solidFill>
              </a:rPr>
              <a:t>‘The creation of the atmosphere of a therapeutic community is in itself one of the most important types of treatment which the psychiatric hospital can provide.'</a:t>
            </a:r>
            <a:endParaRPr lang="en-GB" sz="1500" dirty="0">
              <a:solidFill>
                <a:srgbClr val="FFFF00"/>
              </a:solidFill>
            </a:endParaRPr>
          </a:p>
        </p:txBody>
      </p:sp>
      <p:sp>
        <p:nvSpPr>
          <p:cNvPr id="10" name="TextBox 9">
            <a:extLst>
              <a:ext uri="{FF2B5EF4-FFF2-40B4-BE49-F238E27FC236}">
                <a16:creationId xmlns:a16="http://schemas.microsoft.com/office/drawing/2014/main" id="{019353AC-8CE2-4BED-95C8-9274BFF93192}"/>
              </a:ext>
            </a:extLst>
          </p:cNvPr>
          <p:cNvSpPr txBox="1"/>
          <p:nvPr/>
        </p:nvSpPr>
        <p:spPr>
          <a:xfrm>
            <a:off x="244974" y="5578466"/>
            <a:ext cx="2262866" cy="523220"/>
          </a:xfrm>
          <a:prstGeom prst="rect">
            <a:avLst/>
          </a:prstGeom>
          <a:noFill/>
        </p:spPr>
        <p:txBody>
          <a:bodyPr wrap="square" rtlCol="0">
            <a:spAutoFit/>
          </a:bodyPr>
          <a:lstStyle/>
          <a:p>
            <a:r>
              <a:rPr lang="en-GB" sz="1400" dirty="0"/>
              <a:t>T P Rees, </a:t>
            </a:r>
          </a:p>
          <a:p>
            <a:r>
              <a:rPr lang="en-GB" sz="1400" dirty="0"/>
              <a:t>President RCPsych 1957-58</a:t>
            </a:r>
          </a:p>
        </p:txBody>
      </p:sp>
    </p:spTree>
    <p:extLst>
      <p:ext uri="{BB962C8B-B14F-4D97-AF65-F5344CB8AC3E}">
        <p14:creationId xmlns:p14="http://schemas.microsoft.com/office/powerpoint/2010/main" val="1709298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fade">
                                      <p:cBhvr>
                                        <p:cTn id="28" dur="500"/>
                                        <p:tgtEl>
                                          <p:spTgt spid="7">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Effect transition="in" filter="fade">
                                      <p:cBhvr>
                                        <p:cTn id="31"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6CC3-8482-43FA-B443-A5B1EA3834A9}"/>
              </a:ext>
            </a:extLst>
          </p:cNvPr>
          <p:cNvSpPr>
            <a:spLocks noGrp="1"/>
          </p:cNvSpPr>
          <p:nvPr>
            <p:ph type="title"/>
          </p:nvPr>
        </p:nvSpPr>
        <p:spPr>
          <a:xfrm>
            <a:off x="628650" y="365127"/>
            <a:ext cx="8515350" cy="1062022"/>
          </a:xfrm>
        </p:spPr>
        <p:txBody>
          <a:bodyPr>
            <a:normAutofit fontScale="90000"/>
          </a:bodyPr>
          <a:lstStyle/>
          <a:p>
            <a:r>
              <a:rPr lang="en-GB" sz="4000" b="1" dirty="0"/>
              <a:t>Back to the Future!</a:t>
            </a:r>
            <a:br>
              <a:rPr lang="en-GB" sz="4000" dirty="0"/>
            </a:br>
            <a:r>
              <a:rPr lang="en-GB" sz="4000" i="1" dirty="0"/>
              <a:t>United Nations Special Rapporteur  - 2017</a:t>
            </a:r>
          </a:p>
        </p:txBody>
      </p:sp>
      <p:sp>
        <p:nvSpPr>
          <p:cNvPr id="3" name="Content Placeholder 2">
            <a:extLst>
              <a:ext uri="{FF2B5EF4-FFF2-40B4-BE49-F238E27FC236}">
                <a16:creationId xmlns:a16="http://schemas.microsoft.com/office/drawing/2014/main" id="{8AA6397A-2CDF-4389-85DF-29E5154A887F}"/>
              </a:ext>
            </a:extLst>
          </p:cNvPr>
          <p:cNvSpPr>
            <a:spLocks noGrp="1"/>
          </p:cNvSpPr>
          <p:nvPr>
            <p:ph idx="1"/>
          </p:nvPr>
        </p:nvSpPr>
        <p:spPr>
          <a:xfrm>
            <a:off x="4047344" y="1873772"/>
            <a:ext cx="4407109" cy="4872819"/>
          </a:xfrm>
        </p:spPr>
        <p:txBody>
          <a:bodyPr>
            <a:normAutofit fontScale="92500" lnSpcReduction="10000"/>
          </a:bodyPr>
          <a:lstStyle/>
          <a:p>
            <a:pPr marL="914400"/>
            <a:r>
              <a:rPr lang="en-GB" sz="2400" i="1" dirty="0">
                <a:solidFill>
                  <a:srgbClr val="FF9393"/>
                </a:solidFill>
                <a:latin typeface="Verdana" panose="020B0604030504040204" pitchFamily="34" charset="0"/>
              </a:rPr>
              <a:t>“Mental health policies and services are in crisis - not a crisis of chemical imbalances, but of power imbalances.” </a:t>
            </a:r>
          </a:p>
          <a:p>
            <a:pPr marL="914400"/>
            <a:r>
              <a:rPr lang="en-GB" sz="2400" i="1" dirty="0">
                <a:solidFill>
                  <a:srgbClr val="0070C0"/>
                </a:solidFill>
                <a:latin typeface="Verdana" panose="020B0604030504040204" pitchFamily="34" charset="0"/>
              </a:rPr>
              <a:t>“We need bold political commitments, urgent policy responses and immediate remedial action.” </a:t>
            </a:r>
            <a:endParaRPr lang="en-GB" sz="2400" dirty="0">
              <a:solidFill>
                <a:srgbClr val="0070C0"/>
              </a:solidFill>
              <a:latin typeface="Verdana" panose="020B0604030504040204" pitchFamily="34" charset="0"/>
            </a:endParaRPr>
          </a:p>
          <a:p>
            <a:pPr marL="914400"/>
            <a:r>
              <a:rPr lang="en-GB" sz="2400" i="1" dirty="0">
                <a:solidFill>
                  <a:srgbClr val="FF9393"/>
                </a:solidFill>
                <a:latin typeface="Verdana" panose="020B0604030504040204" pitchFamily="34" charset="0"/>
              </a:rPr>
              <a:t>“We need little short of a revolution in mental health care to end decades of neglect, abuse and violence.”</a:t>
            </a:r>
            <a:endParaRPr lang="en-GB" sz="2400" dirty="0">
              <a:solidFill>
                <a:srgbClr val="FF9393"/>
              </a:solidFill>
              <a:latin typeface="Verdana" panose="020B0604030504040204" pitchFamily="34" charset="0"/>
            </a:endParaRPr>
          </a:p>
          <a:p>
            <a:endParaRPr lang="en-GB" sz="2400" dirty="0"/>
          </a:p>
        </p:txBody>
      </p:sp>
      <p:pic>
        <p:nvPicPr>
          <p:cNvPr id="4" name="Picture 3">
            <a:extLst>
              <a:ext uri="{FF2B5EF4-FFF2-40B4-BE49-F238E27FC236}">
                <a16:creationId xmlns:a16="http://schemas.microsoft.com/office/drawing/2014/main" id="{35D6BEB7-461A-4F8E-8DA7-B5DCE272749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8651" y="1873770"/>
            <a:ext cx="3256741" cy="4984230"/>
          </a:xfrm>
          <a:prstGeom prst="rect">
            <a:avLst/>
          </a:prstGeom>
        </p:spPr>
      </p:pic>
    </p:spTree>
    <p:extLst>
      <p:ext uri="{BB962C8B-B14F-4D97-AF65-F5344CB8AC3E}">
        <p14:creationId xmlns:p14="http://schemas.microsoft.com/office/powerpoint/2010/main" val="2828753887"/>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5C7D-6A40-486A-9FF5-7F6BCD2AF74A}"/>
              </a:ext>
            </a:extLst>
          </p:cNvPr>
          <p:cNvSpPr>
            <a:spLocks noGrp="1"/>
          </p:cNvSpPr>
          <p:nvPr>
            <p:ph type="title"/>
          </p:nvPr>
        </p:nvSpPr>
        <p:spPr>
          <a:xfrm>
            <a:off x="420420" y="111629"/>
            <a:ext cx="7886700" cy="1325563"/>
          </a:xfrm>
        </p:spPr>
        <p:txBody>
          <a:bodyPr>
            <a:normAutofit/>
          </a:bodyPr>
          <a:lstStyle/>
          <a:p>
            <a:r>
              <a:rPr lang="en-GB" b="1" dirty="0">
                <a:solidFill>
                  <a:srgbClr val="03D7ED"/>
                </a:solidFill>
              </a:rPr>
              <a:t>Postmodernity …and beyond?</a:t>
            </a:r>
          </a:p>
        </p:txBody>
      </p:sp>
      <p:pic>
        <p:nvPicPr>
          <p:cNvPr id="7" name="Picture 6" descr="A picture containing object&#10;&#10;Description generated with high confidence">
            <a:extLst>
              <a:ext uri="{FF2B5EF4-FFF2-40B4-BE49-F238E27FC236}">
                <a16:creationId xmlns:a16="http://schemas.microsoft.com/office/drawing/2014/main" id="{ABDB528F-22FA-46A8-AFF1-21677C1E2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8832"/>
            <a:ext cx="9144000" cy="2682385"/>
          </a:xfrm>
          <a:prstGeom prst="rect">
            <a:avLst/>
          </a:prstGeom>
        </p:spPr>
      </p:pic>
    </p:spTree>
    <p:extLst>
      <p:ext uri="{BB962C8B-B14F-4D97-AF65-F5344CB8AC3E}">
        <p14:creationId xmlns:p14="http://schemas.microsoft.com/office/powerpoint/2010/main" val="2276143711"/>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077E0A3-EBB0-4054-A94D-ACE288798B10}"/>
              </a:ext>
            </a:extLst>
          </p:cNvPr>
          <p:cNvSpPr/>
          <p:nvPr/>
        </p:nvSpPr>
        <p:spPr>
          <a:xfrm>
            <a:off x="-462440" y="-973139"/>
            <a:ext cx="9601200" cy="6851852"/>
          </a:xfrm>
          <a:custGeom>
            <a:avLst/>
            <a:gdLst>
              <a:gd name="connsiteX0" fmla="*/ 0 w 9601200"/>
              <a:gd name="connsiteY0" fmla="*/ 38822 h 6851852"/>
              <a:gd name="connsiteX1" fmla="*/ 502170 w 9601200"/>
              <a:gd name="connsiteY1" fmla="*/ 38822 h 6851852"/>
              <a:gd name="connsiteX2" fmla="*/ 524656 w 9601200"/>
              <a:gd name="connsiteY2" fmla="*/ 53812 h 6851852"/>
              <a:gd name="connsiteX3" fmla="*/ 554636 w 9601200"/>
              <a:gd name="connsiteY3" fmla="*/ 68802 h 6851852"/>
              <a:gd name="connsiteX4" fmla="*/ 569626 w 9601200"/>
              <a:gd name="connsiteY4" fmla="*/ 83793 h 6851852"/>
              <a:gd name="connsiteX5" fmla="*/ 607102 w 9601200"/>
              <a:gd name="connsiteY5" fmla="*/ 106278 h 6851852"/>
              <a:gd name="connsiteX6" fmla="*/ 644577 w 9601200"/>
              <a:gd name="connsiteY6" fmla="*/ 173734 h 6851852"/>
              <a:gd name="connsiteX7" fmla="*/ 667062 w 9601200"/>
              <a:gd name="connsiteY7" fmla="*/ 203714 h 6851852"/>
              <a:gd name="connsiteX8" fmla="*/ 667062 w 9601200"/>
              <a:gd name="connsiteY8" fmla="*/ 473537 h 6851852"/>
              <a:gd name="connsiteX9" fmla="*/ 659567 w 9601200"/>
              <a:gd name="connsiteY9" fmla="*/ 496022 h 6851852"/>
              <a:gd name="connsiteX10" fmla="*/ 644577 w 9601200"/>
              <a:gd name="connsiteY10" fmla="*/ 526002 h 6851852"/>
              <a:gd name="connsiteX11" fmla="*/ 637082 w 9601200"/>
              <a:gd name="connsiteY11" fmla="*/ 555983 h 6851852"/>
              <a:gd name="connsiteX12" fmla="*/ 622092 w 9601200"/>
              <a:gd name="connsiteY12" fmla="*/ 578468 h 6851852"/>
              <a:gd name="connsiteX13" fmla="*/ 584616 w 9601200"/>
              <a:gd name="connsiteY13" fmla="*/ 630934 h 6851852"/>
              <a:gd name="connsiteX14" fmla="*/ 562131 w 9601200"/>
              <a:gd name="connsiteY14" fmla="*/ 690894 h 6851852"/>
              <a:gd name="connsiteX15" fmla="*/ 539646 w 9601200"/>
              <a:gd name="connsiteY15" fmla="*/ 765845 h 6851852"/>
              <a:gd name="connsiteX16" fmla="*/ 517161 w 9601200"/>
              <a:gd name="connsiteY16" fmla="*/ 795825 h 6851852"/>
              <a:gd name="connsiteX17" fmla="*/ 524656 w 9601200"/>
              <a:gd name="connsiteY17" fmla="*/ 938232 h 6851852"/>
              <a:gd name="connsiteX18" fmla="*/ 584616 w 9601200"/>
              <a:gd name="connsiteY18" fmla="*/ 975707 h 6851852"/>
              <a:gd name="connsiteX19" fmla="*/ 629587 w 9601200"/>
              <a:gd name="connsiteY19" fmla="*/ 983202 h 6851852"/>
              <a:gd name="connsiteX20" fmla="*/ 712033 w 9601200"/>
              <a:gd name="connsiteY20" fmla="*/ 998193 h 6851852"/>
              <a:gd name="connsiteX21" fmla="*/ 816964 w 9601200"/>
              <a:gd name="connsiteY21" fmla="*/ 1013183 h 6851852"/>
              <a:gd name="connsiteX22" fmla="*/ 989351 w 9601200"/>
              <a:gd name="connsiteY22" fmla="*/ 1005688 h 6851852"/>
              <a:gd name="connsiteX23" fmla="*/ 1086787 w 9601200"/>
              <a:gd name="connsiteY23" fmla="*/ 990697 h 6851852"/>
              <a:gd name="connsiteX24" fmla="*/ 1161738 w 9601200"/>
              <a:gd name="connsiteY24" fmla="*/ 953222 h 6851852"/>
              <a:gd name="connsiteX25" fmla="*/ 1184223 w 9601200"/>
              <a:gd name="connsiteY25" fmla="*/ 945727 h 6851852"/>
              <a:gd name="connsiteX26" fmla="*/ 1259174 w 9601200"/>
              <a:gd name="connsiteY26" fmla="*/ 915747 h 6851852"/>
              <a:gd name="connsiteX27" fmla="*/ 1289154 w 9601200"/>
              <a:gd name="connsiteY27" fmla="*/ 900756 h 6851852"/>
              <a:gd name="connsiteX28" fmla="*/ 1319134 w 9601200"/>
              <a:gd name="connsiteY28" fmla="*/ 893261 h 6851852"/>
              <a:gd name="connsiteX29" fmla="*/ 1341620 w 9601200"/>
              <a:gd name="connsiteY29" fmla="*/ 878271 h 6851852"/>
              <a:gd name="connsiteX30" fmla="*/ 1439056 w 9601200"/>
              <a:gd name="connsiteY30" fmla="*/ 848291 h 6851852"/>
              <a:gd name="connsiteX31" fmla="*/ 1678898 w 9601200"/>
              <a:gd name="connsiteY31" fmla="*/ 863281 h 6851852"/>
              <a:gd name="connsiteX32" fmla="*/ 1708879 w 9601200"/>
              <a:gd name="connsiteY32" fmla="*/ 878271 h 6851852"/>
              <a:gd name="connsiteX33" fmla="*/ 1768839 w 9601200"/>
              <a:gd name="connsiteY33" fmla="*/ 893261 h 6851852"/>
              <a:gd name="connsiteX34" fmla="*/ 1851285 w 9601200"/>
              <a:gd name="connsiteY34" fmla="*/ 930737 h 6851852"/>
              <a:gd name="connsiteX35" fmla="*/ 1881266 w 9601200"/>
              <a:gd name="connsiteY35" fmla="*/ 953222 h 6851852"/>
              <a:gd name="connsiteX36" fmla="*/ 1963711 w 9601200"/>
              <a:gd name="connsiteY36" fmla="*/ 998193 h 6851852"/>
              <a:gd name="connsiteX37" fmla="*/ 2001187 w 9601200"/>
              <a:gd name="connsiteY37" fmla="*/ 1028173 h 6851852"/>
              <a:gd name="connsiteX38" fmla="*/ 2023672 w 9601200"/>
              <a:gd name="connsiteY38" fmla="*/ 1035668 h 6851852"/>
              <a:gd name="connsiteX39" fmla="*/ 2061148 w 9601200"/>
              <a:gd name="connsiteY39" fmla="*/ 1058153 h 6851852"/>
              <a:gd name="connsiteX40" fmla="*/ 2106118 w 9601200"/>
              <a:gd name="connsiteY40" fmla="*/ 1103124 h 6851852"/>
              <a:gd name="connsiteX41" fmla="*/ 2128603 w 9601200"/>
              <a:gd name="connsiteY41" fmla="*/ 1133104 h 6851852"/>
              <a:gd name="connsiteX42" fmla="*/ 2181069 w 9601200"/>
              <a:gd name="connsiteY42" fmla="*/ 1155589 h 6851852"/>
              <a:gd name="connsiteX43" fmla="*/ 2196059 w 9601200"/>
              <a:gd name="connsiteY43" fmla="*/ 1178075 h 6851852"/>
              <a:gd name="connsiteX44" fmla="*/ 2248525 w 9601200"/>
              <a:gd name="connsiteY44" fmla="*/ 1297996 h 6851852"/>
              <a:gd name="connsiteX45" fmla="*/ 2256020 w 9601200"/>
              <a:gd name="connsiteY45" fmla="*/ 1327976 h 6851852"/>
              <a:gd name="connsiteX46" fmla="*/ 2271010 w 9601200"/>
              <a:gd name="connsiteY46" fmla="*/ 1365452 h 6851852"/>
              <a:gd name="connsiteX47" fmla="*/ 2286000 w 9601200"/>
              <a:gd name="connsiteY47" fmla="*/ 1410422 h 6851852"/>
              <a:gd name="connsiteX48" fmla="*/ 2293495 w 9601200"/>
              <a:gd name="connsiteY48" fmla="*/ 1507858 h 6851852"/>
              <a:gd name="connsiteX49" fmla="*/ 2300990 w 9601200"/>
              <a:gd name="connsiteY49" fmla="*/ 1552829 h 6851852"/>
              <a:gd name="connsiteX50" fmla="*/ 2308485 w 9601200"/>
              <a:gd name="connsiteY50" fmla="*/ 1635275 h 6851852"/>
              <a:gd name="connsiteX51" fmla="*/ 2315980 w 9601200"/>
              <a:gd name="connsiteY51" fmla="*/ 2954409 h 6851852"/>
              <a:gd name="connsiteX52" fmla="*/ 2338466 w 9601200"/>
              <a:gd name="connsiteY52" fmla="*/ 3051845 h 6851852"/>
              <a:gd name="connsiteX53" fmla="*/ 2375941 w 9601200"/>
              <a:gd name="connsiteY53" fmla="*/ 3186756 h 6851852"/>
              <a:gd name="connsiteX54" fmla="*/ 2383436 w 9601200"/>
              <a:gd name="connsiteY54" fmla="*/ 3224232 h 6851852"/>
              <a:gd name="connsiteX55" fmla="*/ 2398426 w 9601200"/>
              <a:gd name="connsiteY55" fmla="*/ 3254212 h 6851852"/>
              <a:gd name="connsiteX56" fmla="*/ 2405921 w 9601200"/>
              <a:gd name="connsiteY56" fmla="*/ 3299183 h 6851852"/>
              <a:gd name="connsiteX57" fmla="*/ 2420911 w 9601200"/>
              <a:gd name="connsiteY57" fmla="*/ 3321668 h 6851852"/>
              <a:gd name="connsiteX58" fmla="*/ 2428407 w 9601200"/>
              <a:gd name="connsiteY58" fmla="*/ 3344153 h 6851852"/>
              <a:gd name="connsiteX59" fmla="*/ 2435902 w 9601200"/>
              <a:gd name="connsiteY59" fmla="*/ 3381629 h 6851852"/>
              <a:gd name="connsiteX60" fmla="*/ 2458387 w 9601200"/>
              <a:gd name="connsiteY60" fmla="*/ 3396619 h 6851852"/>
              <a:gd name="connsiteX61" fmla="*/ 2473377 w 9601200"/>
              <a:gd name="connsiteY61" fmla="*/ 3419104 h 6851852"/>
              <a:gd name="connsiteX62" fmla="*/ 2503357 w 9601200"/>
              <a:gd name="connsiteY62" fmla="*/ 3426599 h 6851852"/>
              <a:gd name="connsiteX63" fmla="*/ 2773180 w 9601200"/>
              <a:gd name="connsiteY63" fmla="*/ 3419104 h 6851852"/>
              <a:gd name="connsiteX64" fmla="*/ 2818151 w 9601200"/>
              <a:gd name="connsiteY64" fmla="*/ 3404114 h 6851852"/>
              <a:gd name="connsiteX65" fmla="*/ 2855626 w 9601200"/>
              <a:gd name="connsiteY65" fmla="*/ 3389124 h 6851852"/>
              <a:gd name="connsiteX66" fmla="*/ 2908092 w 9601200"/>
              <a:gd name="connsiteY66" fmla="*/ 3374134 h 6851852"/>
              <a:gd name="connsiteX67" fmla="*/ 2945567 w 9601200"/>
              <a:gd name="connsiteY67" fmla="*/ 3366638 h 6851852"/>
              <a:gd name="connsiteX68" fmla="*/ 3043003 w 9601200"/>
              <a:gd name="connsiteY68" fmla="*/ 3329163 h 6851852"/>
              <a:gd name="connsiteX69" fmla="*/ 3162925 w 9601200"/>
              <a:gd name="connsiteY69" fmla="*/ 3291688 h 6851852"/>
              <a:gd name="connsiteX70" fmla="*/ 3267856 w 9601200"/>
              <a:gd name="connsiteY70" fmla="*/ 3246717 h 6851852"/>
              <a:gd name="connsiteX71" fmla="*/ 3320321 w 9601200"/>
              <a:gd name="connsiteY71" fmla="*/ 3224232 h 6851852"/>
              <a:gd name="connsiteX72" fmla="*/ 3365292 w 9601200"/>
              <a:gd name="connsiteY72" fmla="*/ 3201747 h 6851852"/>
              <a:gd name="connsiteX73" fmla="*/ 3417757 w 9601200"/>
              <a:gd name="connsiteY73" fmla="*/ 3179261 h 6851852"/>
              <a:gd name="connsiteX74" fmla="*/ 3470223 w 9601200"/>
              <a:gd name="connsiteY74" fmla="*/ 3149281 h 6851852"/>
              <a:gd name="connsiteX75" fmla="*/ 3560164 w 9601200"/>
              <a:gd name="connsiteY75" fmla="*/ 3111806 h 6851852"/>
              <a:gd name="connsiteX76" fmla="*/ 3650105 w 9601200"/>
              <a:gd name="connsiteY76" fmla="*/ 3059340 h 6851852"/>
              <a:gd name="connsiteX77" fmla="*/ 3829987 w 9601200"/>
              <a:gd name="connsiteY77" fmla="*/ 2976894 h 6851852"/>
              <a:gd name="connsiteX78" fmla="*/ 3912433 w 9601200"/>
              <a:gd name="connsiteY78" fmla="*/ 2931924 h 6851852"/>
              <a:gd name="connsiteX79" fmla="*/ 3979889 w 9601200"/>
              <a:gd name="connsiteY79" fmla="*/ 2901943 h 6851852"/>
              <a:gd name="connsiteX80" fmla="*/ 4054839 w 9601200"/>
              <a:gd name="connsiteY80" fmla="*/ 2871963 h 6851852"/>
              <a:gd name="connsiteX81" fmla="*/ 4129790 w 9601200"/>
              <a:gd name="connsiteY81" fmla="*/ 2826993 h 6851852"/>
              <a:gd name="connsiteX82" fmla="*/ 4189751 w 9601200"/>
              <a:gd name="connsiteY82" fmla="*/ 2797012 h 6851852"/>
              <a:gd name="connsiteX83" fmla="*/ 4249711 w 9601200"/>
              <a:gd name="connsiteY83" fmla="*/ 2744547 h 6851852"/>
              <a:gd name="connsiteX84" fmla="*/ 4384623 w 9601200"/>
              <a:gd name="connsiteY84" fmla="*/ 2677091 h 6851852"/>
              <a:gd name="connsiteX85" fmla="*/ 4497049 w 9601200"/>
              <a:gd name="connsiteY85" fmla="*/ 2617130 h 6851852"/>
              <a:gd name="connsiteX86" fmla="*/ 4646951 w 9601200"/>
              <a:gd name="connsiteY86" fmla="*/ 2557170 h 6851852"/>
              <a:gd name="connsiteX87" fmla="*/ 4699416 w 9601200"/>
              <a:gd name="connsiteY87" fmla="*/ 2527189 h 6851852"/>
              <a:gd name="connsiteX88" fmla="*/ 4751882 w 9601200"/>
              <a:gd name="connsiteY88" fmla="*/ 2519694 h 6851852"/>
              <a:gd name="connsiteX89" fmla="*/ 4841823 w 9601200"/>
              <a:gd name="connsiteY89" fmla="*/ 2504704 h 6851852"/>
              <a:gd name="connsiteX90" fmla="*/ 5074170 w 9601200"/>
              <a:gd name="connsiteY90" fmla="*/ 2437248 h 6851852"/>
              <a:gd name="connsiteX91" fmla="*/ 5119141 w 9601200"/>
              <a:gd name="connsiteY91" fmla="*/ 2422258 h 6851852"/>
              <a:gd name="connsiteX92" fmla="*/ 5314013 w 9601200"/>
              <a:gd name="connsiteY92" fmla="*/ 2407268 h 6851852"/>
              <a:gd name="connsiteX93" fmla="*/ 5471410 w 9601200"/>
              <a:gd name="connsiteY93" fmla="*/ 2392278 h 6851852"/>
              <a:gd name="connsiteX94" fmla="*/ 5883639 w 9601200"/>
              <a:gd name="connsiteY94" fmla="*/ 2407268 h 6851852"/>
              <a:gd name="connsiteX95" fmla="*/ 5921115 w 9601200"/>
              <a:gd name="connsiteY95" fmla="*/ 2422258 h 6851852"/>
              <a:gd name="connsiteX96" fmla="*/ 5943600 w 9601200"/>
              <a:gd name="connsiteY96" fmla="*/ 2444743 h 6851852"/>
              <a:gd name="connsiteX97" fmla="*/ 5966085 w 9601200"/>
              <a:gd name="connsiteY97" fmla="*/ 2482219 h 6851852"/>
              <a:gd name="connsiteX98" fmla="*/ 5988570 w 9601200"/>
              <a:gd name="connsiteY98" fmla="*/ 2497209 h 6851852"/>
              <a:gd name="connsiteX99" fmla="*/ 6026046 w 9601200"/>
              <a:gd name="connsiteY99" fmla="*/ 2572160 h 6851852"/>
              <a:gd name="connsiteX100" fmla="*/ 6063521 w 9601200"/>
              <a:gd name="connsiteY100" fmla="*/ 2632120 h 6851852"/>
              <a:gd name="connsiteX101" fmla="*/ 6093502 w 9601200"/>
              <a:gd name="connsiteY101" fmla="*/ 2707071 h 6851852"/>
              <a:gd name="connsiteX102" fmla="*/ 6115987 w 9601200"/>
              <a:gd name="connsiteY102" fmla="*/ 2744547 h 6851852"/>
              <a:gd name="connsiteX103" fmla="*/ 6145967 w 9601200"/>
              <a:gd name="connsiteY103" fmla="*/ 2841983 h 6851852"/>
              <a:gd name="connsiteX104" fmla="*/ 6198433 w 9601200"/>
              <a:gd name="connsiteY104" fmla="*/ 2954409 h 6851852"/>
              <a:gd name="connsiteX105" fmla="*/ 6213423 w 9601200"/>
              <a:gd name="connsiteY105" fmla="*/ 3006875 h 6851852"/>
              <a:gd name="connsiteX106" fmla="*/ 6228413 w 9601200"/>
              <a:gd name="connsiteY106" fmla="*/ 3044350 h 6851852"/>
              <a:gd name="connsiteX107" fmla="*/ 6243403 w 9601200"/>
              <a:gd name="connsiteY107" fmla="*/ 3096815 h 6851852"/>
              <a:gd name="connsiteX108" fmla="*/ 6250898 w 9601200"/>
              <a:gd name="connsiteY108" fmla="*/ 3126796 h 6851852"/>
              <a:gd name="connsiteX109" fmla="*/ 6265889 w 9601200"/>
              <a:gd name="connsiteY109" fmla="*/ 3156776 h 6851852"/>
              <a:gd name="connsiteX110" fmla="*/ 6295869 w 9601200"/>
              <a:gd name="connsiteY110" fmla="*/ 3231727 h 6851852"/>
              <a:gd name="connsiteX111" fmla="*/ 6310859 w 9601200"/>
              <a:gd name="connsiteY111" fmla="*/ 3299183 h 6851852"/>
              <a:gd name="connsiteX112" fmla="*/ 6318354 w 9601200"/>
              <a:gd name="connsiteY112" fmla="*/ 3321668 h 6851852"/>
              <a:gd name="connsiteX113" fmla="*/ 6325849 w 9601200"/>
              <a:gd name="connsiteY113" fmla="*/ 3366638 h 6851852"/>
              <a:gd name="connsiteX114" fmla="*/ 6333344 w 9601200"/>
              <a:gd name="connsiteY114" fmla="*/ 3389124 h 6851852"/>
              <a:gd name="connsiteX115" fmla="*/ 6355830 w 9601200"/>
              <a:gd name="connsiteY115" fmla="*/ 3479065 h 6851852"/>
              <a:gd name="connsiteX116" fmla="*/ 6370820 w 9601200"/>
              <a:gd name="connsiteY116" fmla="*/ 3673937 h 6851852"/>
              <a:gd name="connsiteX117" fmla="*/ 6378315 w 9601200"/>
              <a:gd name="connsiteY117" fmla="*/ 3808848 h 6851852"/>
              <a:gd name="connsiteX118" fmla="*/ 6400800 w 9601200"/>
              <a:gd name="connsiteY118" fmla="*/ 3958750 h 6851852"/>
              <a:gd name="connsiteX119" fmla="*/ 6408295 w 9601200"/>
              <a:gd name="connsiteY119" fmla="*/ 4071176 h 6851852"/>
              <a:gd name="connsiteX120" fmla="*/ 6415790 w 9601200"/>
              <a:gd name="connsiteY120" fmla="*/ 4123642 h 6851852"/>
              <a:gd name="connsiteX121" fmla="*/ 6423285 w 9601200"/>
              <a:gd name="connsiteY121" fmla="*/ 4183602 h 6851852"/>
              <a:gd name="connsiteX122" fmla="*/ 6430780 w 9601200"/>
              <a:gd name="connsiteY122" fmla="*/ 4348494 h 6851852"/>
              <a:gd name="connsiteX123" fmla="*/ 6438275 w 9601200"/>
              <a:gd name="connsiteY123" fmla="*/ 4408455 h 6851852"/>
              <a:gd name="connsiteX124" fmla="*/ 6453266 w 9601200"/>
              <a:gd name="connsiteY124" fmla="*/ 4775714 h 6851852"/>
              <a:gd name="connsiteX125" fmla="*/ 6460761 w 9601200"/>
              <a:gd name="connsiteY125" fmla="*/ 4843170 h 6851852"/>
              <a:gd name="connsiteX126" fmla="*/ 6468256 w 9601200"/>
              <a:gd name="connsiteY126" fmla="*/ 4865655 h 6851852"/>
              <a:gd name="connsiteX127" fmla="*/ 6475751 w 9601200"/>
              <a:gd name="connsiteY127" fmla="*/ 4910625 h 6851852"/>
              <a:gd name="connsiteX128" fmla="*/ 6490741 w 9601200"/>
              <a:gd name="connsiteY128" fmla="*/ 4948101 h 6851852"/>
              <a:gd name="connsiteX129" fmla="*/ 6505731 w 9601200"/>
              <a:gd name="connsiteY129" fmla="*/ 5000566 h 6851852"/>
              <a:gd name="connsiteX130" fmla="*/ 6513226 w 9601200"/>
              <a:gd name="connsiteY130" fmla="*/ 5030547 h 6851852"/>
              <a:gd name="connsiteX131" fmla="*/ 6520721 w 9601200"/>
              <a:gd name="connsiteY131" fmla="*/ 5068022 h 6851852"/>
              <a:gd name="connsiteX132" fmla="*/ 6550702 w 9601200"/>
              <a:gd name="connsiteY132" fmla="*/ 5098002 h 6851852"/>
              <a:gd name="connsiteX133" fmla="*/ 6588177 w 9601200"/>
              <a:gd name="connsiteY133" fmla="*/ 5165458 h 6851852"/>
              <a:gd name="connsiteX134" fmla="*/ 6610662 w 9601200"/>
              <a:gd name="connsiteY134" fmla="*/ 5202934 h 6851852"/>
              <a:gd name="connsiteX135" fmla="*/ 6618157 w 9601200"/>
              <a:gd name="connsiteY135" fmla="*/ 5225419 h 6851852"/>
              <a:gd name="connsiteX136" fmla="*/ 6648138 w 9601200"/>
              <a:gd name="connsiteY136" fmla="*/ 5247904 h 6851852"/>
              <a:gd name="connsiteX137" fmla="*/ 6655633 w 9601200"/>
              <a:gd name="connsiteY137" fmla="*/ 5270389 h 6851852"/>
              <a:gd name="connsiteX138" fmla="*/ 6693108 w 9601200"/>
              <a:gd name="connsiteY138" fmla="*/ 5315360 h 6851852"/>
              <a:gd name="connsiteX139" fmla="*/ 6753069 w 9601200"/>
              <a:gd name="connsiteY139" fmla="*/ 5375320 h 6851852"/>
              <a:gd name="connsiteX140" fmla="*/ 6813030 w 9601200"/>
              <a:gd name="connsiteY140" fmla="*/ 5457766 h 6851852"/>
              <a:gd name="connsiteX141" fmla="*/ 6858000 w 9601200"/>
              <a:gd name="connsiteY141" fmla="*/ 5495242 h 6851852"/>
              <a:gd name="connsiteX142" fmla="*/ 6880485 w 9601200"/>
              <a:gd name="connsiteY142" fmla="*/ 5532717 h 6851852"/>
              <a:gd name="connsiteX143" fmla="*/ 6932951 w 9601200"/>
              <a:gd name="connsiteY143" fmla="*/ 5585183 h 6851852"/>
              <a:gd name="connsiteX144" fmla="*/ 6962931 w 9601200"/>
              <a:gd name="connsiteY144" fmla="*/ 5622658 h 6851852"/>
              <a:gd name="connsiteX145" fmla="*/ 6985416 w 9601200"/>
              <a:gd name="connsiteY145" fmla="*/ 5637648 h 6851852"/>
              <a:gd name="connsiteX146" fmla="*/ 7007902 w 9601200"/>
              <a:gd name="connsiteY146" fmla="*/ 5660134 h 6851852"/>
              <a:gd name="connsiteX147" fmla="*/ 7045377 w 9601200"/>
              <a:gd name="connsiteY147" fmla="*/ 5682619 h 6851852"/>
              <a:gd name="connsiteX148" fmla="*/ 7082852 w 9601200"/>
              <a:gd name="connsiteY148" fmla="*/ 5720094 h 6851852"/>
              <a:gd name="connsiteX149" fmla="*/ 7135318 w 9601200"/>
              <a:gd name="connsiteY149" fmla="*/ 5757570 h 6851852"/>
              <a:gd name="connsiteX150" fmla="*/ 7172793 w 9601200"/>
              <a:gd name="connsiteY150" fmla="*/ 5787550 h 6851852"/>
              <a:gd name="connsiteX151" fmla="*/ 7225259 w 9601200"/>
              <a:gd name="connsiteY151" fmla="*/ 5817530 h 6851852"/>
              <a:gd name="connsiteX152" fmla="*/ 7315200 w 9601200"/>
              <a:gd name="connsiteY152" fmla="*/ 5877491 h 6851852"/>
              <a:gd name="connsiteX153" fmla="*/ 7352675 w 9601200"/>
              <a:gd name="connsiteY153" fmla="*/ 5892481 h 6851852"/>
              <a:gd name="connsiteX154" fmla="*/ 7397646 w 9601200"/>
              <a:gd name="connsiteY154" fmla="*/ 5914966 h 6851852"/>
              <a:gd name="connsiteX155" fmla="*/ 7435121 w 9601200"/>
              <a:gd name="connsiteY155" fmla="*/ 5937452 h 6851852"/>
              <a:gd name="connsiteX156" fmla="*/ 7480092 w 9601200"/>
              <a:gd name="connsiteY156" fmla="*/ 5967432 h 6851852"/>
              <a:gd name="connsiteX157" fmla="*/ 7659974 w 9601200"/>
              <a:gd name="connsiteY157" fmla="*/ 6027393 h 6851852"/>
              <a:gd name="connsiteX158" fmla="*/ 7697449 w 9601200"/>
              <a:gd name="connsiteY158" fmla="*/ 6042383 h 6851852"/>
              <a:gd name="connsiteX159" fmla="*/ 7742420 w 9601200"/>
              <a:gd name="connsiteY159" fmla="*/ 6049878 h 6851852"/>
              <a:gd name="connsiteX160" fmla="*/ 7854846 w 9601200"/>
              <a:gd name="connsiteY160" fmla="*/ 6087353 h 6851852"/>
              <a:gd name="connsiteX161" fmla="*/ 7929797 w 9601200"/>
              <a:gd name="connsiteY161" fmla="*/ 6102343 h 6851852"/>
              <a:gd name="connsiteX162" fmla="*/ 7974767 w 9601200"/>
              <a:gd name="connsiteY162" fmla="*/ 6117334 h 6851852"/>
              <a:gd name="connsiteX163" fmla="*/ 8049718 w 9601200"/>
              <a:gd name="connsiteY163" fmla="*/ 6147314 h 6851852"/>
              <a:gd name="connsiteX164" fmla="*/ 8124669 w 9601200"/>
              <a:gd name="connsiteY164" fmla="*/ 6162304 h 6851852"/>
              <a:gd name="connsiteX165" fmla="*/ 8267075 w 9601200"/>
              <a:gd name="connsiteY165" fmla="*/ 6207275 h 6851852"/>
              <a:gd name="connsiteX166" fmla="*/ 8327036 w 9601200"/>
              <a:gd name="connsiteY166" fmla="*/ 6237255 h 6851852"/>
              <a:gd name="connsiteX167" fmla="*/ 8424472 w 9601200"/>
              <a:gd name="connsiteY167" fmla="*/ 6274730 h 6851852"/>
              <a:gd name="connsiteX168" fmla="*/ 8521908 w 9601200"/>
              <a:gd name="connsiteY168" fmla="*/ 6319701 h 6851852"/>
              <a:gd name="connsiteX169" fmla="*/ 8559384 w 9601200"/>
              <a:gd name="connsiteY169" fmla="*/ 6342186 h 6851852"/>
              <a:gd name="connsiteX170" fmla="*/ 8649325 w 9601200"/>
              <a:gd name="connsiteY170" fmla="*/ 6372166 h 6851852"/>
              <a:gd name="connsiteX171" fmla="*/ 8709285 w 9601200"/>
              <a:gd name="connsiteY171" fmla="*/ 6402147 h 6851852"/>
              <a:gd name="connsiteX172" fmla="*/ 8731770 w 9601200"/>
              <a:gd name="connsiteY172" fmla="*/ 6409642 h 6851852"/>
              <a:gd name="connsiteX173" fmla="*/ 8776741 w 9601200"/>
              <a:gd name="connsiteY173" fmla="*/ 6439622 h 6851852"/>
              <a:gd name="connsiteX174" fmla="*/ 8806721 w 9601200"/>
              <a:gd name="connsiteY174" fmla="*/ 6447117 h 6851852"/>
              <a:gd name="connsiteX175" fmla="*/ 8874177 w 9601200"/>
              <a:gd name="connsiteY175" fmla="*/ 6469602 h 6851852"/>
              <a:gd name="connsiteX176" fmla="*/ 8881672 w 9601200"/>
              <a:gd name="connsiteY176" fmla="*/ 6492088 h 6851852"/>
              <a:gd name="connsiteX177" fmla="*/ 8904157 w 9601200"/>
              <a:gd name="connsiteY177" fmla="*/ 6514573 h 6851852"/>
              <a:gd name="connsiteX178" fmla="*/ 8979108 w 9601200"/>
              <a:gd name="connsiteY178" fmla="*/ 6559543 h 6851852"/>
              <a:gd name="connsiteX179" fmla="*/ 9016584 w 9601200"/>
              <a:gd name="connsiteY179" fmla="*/ 6589524 h 6851852"/>
              <a:gd name="connsiteX180" fmla="*/ 9099030 w 9601200"/>
              <a:gd name="connsiteY180" fmla="*/ 6634494 h 6851852"/>
              <a:gd name="connsiteX181" fmla="*/ 9136505 w 9601200"/>
              <a:gd name="connsiteY181" fmla="*/ 6656979 h 6851852"/>
              <a:gd name="connsiteX182" fmla="*/ 9256426 w 9601200"/>
              <a:gd name="connsiteY182" fmla="*/ 6746920 h 6851852"/>
              <a:gd name="connsiteX183" fmla="*/ 9316387 w 9601200"/>
              <a:gd name="connsiteY183" fmla="*/ 6769406 h 6851852"/>
              <a:gd name="connsiteX184" fmla="*/ 9338872 w 9601200"/>
              <a:gd name="connsiteY184" fmla="*/ 6791891 h 6851852"/>
              <a:gd name="connsiteX185" fmla="*/ 9428813 w 9601200"/>
              <a:gd name="connsiteY185" fmla="*/ 6829366 h 6851852"/>
              <a:gd name="connsiteX186" fmla="*/ 9473784 w 9601200"/>
              <a:gd name="connsiteY186" fmla="*/ 6851852 h 6851852"/>
              <a:gd name="connsiteX187" fmla="*/ 9601200 w 9601200"/>
              <a:gd name="connsiteY187" fmla="*/ 6844356 h 685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01200" h="6851852">
                <a:moveTo>
                  <a:pt x="0" y="38822"/>
                </a:moveTo>
                <a:cubicBezTo>
                  <a:pt x="178736" y="-32672"/>
                  <a:pt x="54361" y="11265"/>
                  <a:pt x="502170" y="38822"/>
                </a:cubicBezTo>
                <a:cubicBezTo>
                  <a:pt x="511161" y="39375"/>
                  <a:pt x="516835" y="49343"/>
                  <a:pt x="524656" y="53812"/>
                </a:cubicBezTo>
                <a:cubicBezTo>
                  <a:pt x="534357" y="59355"/>
                  <a:pt x="544643" y="63805"/>
                  <a:pt x="554636" y="68802"/>
                </a:cubicBezTo>
                <a:cubicBezTo>
                  <a:pt x="559633" y="73799"/>
                  <a:pt x="563876" y="79686"/>
                  <a:pt x="569626" y="83793"/>
                </a:cubicBezTo>
                <a:cubicBezTo>
                  <a:pt x="581480" y="92260"/>
                  <a:pt x="596138" y="96685"/>
                  <a:pt x="607102" y="106278"/>
                </a:cubicBezTo>
                <a:cubicBezTo>
                  <a:pt x="636311" y="131835"/>
                  <a:pt x="626401" y="141016"/>
                  <a:pt x="644577" y="173734"/>
                </a:cubicBezTo>
                <a:cubicBezTo>
                  <a:pt x="650643" y="184654"/>
                  <a:pt x="659567" y="193721"/>
                  <a:pt x="667062" y="203714"/>
                </a:cubicBezTo>
                <a:cubicBezTo>
                  <a:pt x="700112" y="302863"/>
                  <a:pt x="680321" y="234876"/>
                  <a:pt x="667062" y="473537"/>
                </a:cubicBezTo>
                <a:cubicBezTo>
                  <a:pt x="666624" y="481425"/>
                  <a:pt x="662679" y="488760"/>
                  <a:pt x="659567" y="496022"/>
                </a:cubicBezTo>
                <a:cubicBezTo>
                  <a:pt x="655166" y="506292"/>
                  <a:pt x="649574" y="516009"/>
                  <a:pt x="644577" y="526002"/>
                </a:cubicBezTo>
                <a:cubicBezTo>
                  <a:pt x="642079" y="535996"/>
                  <a:pt x="641140" y="546515"/>
                  <a:pt x="637082" y="555983"/>
                </a:cubicBezTo>
                <a:cubicBezTo>
                  <a:pt x="633534" y="564263"/>
                  <a:pt x="626866" y="570829"/>
                  <a:pt x="622092" y="578468"/>
                </a:cubicBezTo>
                <a:cubicBezTo>
                  <a:pt x="593069" y="624905"/>
                  <a:pt x="611316" y="604234"/>
                  <a:pt x="584616" y="630934"/>
                </a:cubicBezTo>
                <a:cubicBezTo>
                  <a:pt x="565377" y="707891"/>
                  <a:pt x="591527" y="612503"/>
                  <a:pt x="562131" y="690894"/>
                </a:cubicBezTo>
                <a:cubicBezTo>
                  <a:pt x="554346" y="711654"/>
                  <a:pt x="552460" y="748760"/>
                  <a:pt x="539646" y="765845"/>
                </a:cubicBezTo>
                <a:lnTo>
                  <a:pt x="517161" y="795825"/>
                </a:lnTo>
                <a:cubicBezTo>
                  <a:pt x="519659" y="843294"/>
                  <a:pt x="516153" y="891464"/>
                  <a:pt x="524656" y="938232"/>
                </a:cubicBezTo>
                <a:cubicBezTo>
                  <a:pt x="528200" y="957726"/>
                  <a:pt x="573416" y="972653"/>
                  <a:pt x="584616" y="975707"/>
                </a:cubicBezTo>
                <a:cubicBezTo>
                  <a:pt x="599278" y="979706"/>
                  <a:pt x="614635" y="980483"/>
                  <a:pt x="629587" y="983202"/>
                </a:cubicBezTo>
                <a:cubicBezTo>
                  <a:pt x="676921" y="991808"/>
                  <a:pt x="660512" y="990832"/>
                  <a:pt x="712033" y="998193"/>
                </a:cubicBezTo>
                <a:cubicBezTo>
                  <a:pt x="843406" y="1016962"/>
                  <a:pt x="709622" y="995293"/>
                  <a:pt x="816964" y="1013183"/>
                </a:cubicBezTo>
                <a:lnTo>
                  <a:pt x="989351" y="1005688"/>
                </a:lnTo>
                <a:cubicBezTo>
                  <a:pt x="1018019" y="1003896"/>
                  <a:pt x="1057181" y="1000566"/>
                  <a:pt x="1086787" y="990697"/>
                </a:cubicBezTo>
                <a:cubicBezTo>
                  <a:pt x="1144550" y="971442"/>
                  <a:pt x="1105404" y="981389"/>
                  <a:pt x="1161738" y="953222"/>
                </a:cubicBezTo>
                <a:cubicBezTo>
                  <a:pt x="1168804" y="949689"/>
                  <a:pt x="1177004" y="948936"/>
                  <a:pt x="1184223" y="945727"/>
                </a:cubicBezTo>
                <a:cubicBezTo>
                  <a:pt x="1253887" y="914765"/>
                  <a:pt x="1203419" y="929685"/>
                  <a:pt x="1259174" y="915747"/>
                </a:cubicBezTo>
                <a:cubicBezTo>
                  <a:pt x="1269167" y="910750"/>
                  <a:pt x="1278692" y="904679"/>
                  <a:pt x="1289154" y="900756"/>
                </a:cubicBezTo>
                <a:cubicBezTo>
                  <a:pt x="1298799" y="897139"/>
                  <a:pt x="1309666" y="897319"/>
                  <a:pt x="1319134" y="893261"/>
                </a:cubicBezTo>
                <a:cubicBezTo>
                  <a:pt x="1327414" y="889713"/>
                  <a:pt x="1333563" y="882300"/>
                  <a:pt x="1341620" y="878271"/>
                </a:cubicBezTo>
                <a:cubicBezTo>
                  <a:pt x="1393819" y="852172"/>
                  <a:pt x="1386687" y="857019"/>
                  <a:pt x="1439056" y="848291"/>
                </a:cubicBezTo>
                <a:cubicBezTo>
                  <a:pt x="1519003" y="853288"/>
                  <a:pt x="1599285" y="854435"/>
                  <a:pt x="1678898" y="863281"/>
                </a:cubicBezTo>
                <a:cubicBezTo>
                  <a:pt x="1690003" y="864515"/>
                  <a:pt x="1698279" y="874738"/>
                  <a:pt x="1708879" y="878271"/>
                </a:cubicBezTo>
                <a:cubicBezTo>
                  <a:pt x="1728424" y="884786"/>
                  <a:pt x="1768839" y="893261"/>
                  <a:pt x="1768839" y="893261"/>
                </a:cubicBezTo>
                <a:cubicBezTo>
                  <a:pt x="1910185" y="978070"/>
                  <a:pt x="1694531" y="852361"/>
                  <a:pt x="1851285" y="930737"/>
                </a:cubicBezTo>
                <a:cubicBezTo>
                  <a:pt x="1862458" y="936324"/>
                  <a:pt x="1870554" y="946795"/>
                  <a:pt x="1881266" y="953222"/>
                </a:cubicBezTo>
                <a:cubicBezTo>
                  <a:pt x="1937630" y="987040"/>
                  <a:pt x="1913287" y="962896"/>
                  <a:pt x="1963711" y="998193"/>
                </a:cubicBezTo>
                <a:cubicBezTo>
                  <a:pt x="1976817" y="1007367"/>
                  <a:pt x="1987621" y="1019694"/>
                  <a:pt x="2001187" y="1028173"/>
                </a:cubicBezTo>
                <a:cubicBezTo>
                  <a:pt x="2007887" y="1032360"/>
                  <a:pt x="2016606" y="1032135"/>
                  <a:pt x="2023672" y="1035668"/>
                </a:cubicBezTo>
                <a:cubicBezTo>
                  <a:pt x="2036702" y="1042183"/>
                  <a:pt x="2048656" y="1050658"/>
                  <a:pt x="2061148" y="1058153"/>
                </a:cubicBezTo>
                <a:cubicBezTo>
                  <a:pt x="2134627" y="1156129"/>
                  <a:pt x="2040365" y="1037371"/>
                  <a:pt x="2106118" y="1103124"/>
                </a:cubicBezTo>
                <a:cubicBezTo>
                  <a:pt x="2114951" y="1111957"/>
                  <a:pt x="2118369" y="1125941"/>
                  <a:pt x="2128603" y="1133104"/>
                </a:cubicBezTo>
                <a:cubicBezTo>
                  <a:pt x="2144191" y="1144015"/>
                  <a:pt x="2163580" y="1148094"/>
                  <a:pt x="2181069" y="1155589"/>
                </a:cubicBezTo>
                <a:cubicBezTo>
                  <a:pt x="2186066" y="1163084"/>
                  <a:pt x="2191684" y="1170200"/>
                  <a:pt x="2196059" y="1178075"/>
                </a:cubicBezTo>
                <a:cubicBezTo>
                  <a:pt x="2216909" y="1215605"/>
                  <a:pt x="2234266" y="1258071"/>
                  <a:pt x="2248525" y="1297996"/>
                </a:cubicBezTo>
                <a:cubicBezTo>
                  <a:pt x="2251990" y="1307697"/>
                  <a:pt x="2252763" y="1318204"/>
                  <a:pt x="2256020" y="1327976"/>
                </a:cubicBezTo>
                <a:cubicBezTo>
                  <a:pt x="2260275" y="1340740"/>
                  <a:pt x="2266412" y="1352808"/>
                  <a:pt x="2271010" y="1365452"/>
                </a:cubicBezTo>
                <a:cubicBezTo>
                  <a:pt x="2276410" y="1380302"/>
                  <a:pt x="2281003" y="1395432"/>
                  <a:pt x="2286000" y="1410422"/>
                </a:cubicBezTo>
                <a:cubicBezTo>
                  <a:pt x="2288498" y="1442901"/>
                  <a:pt x="2290085" y="1475462"/>
                  <a:pt x="2293495" y="1507858"/>
                </a:cubicBezTo>
                <a:cubicBezTo>
                  <a:pt x="2295086" y="1522972"/>
                  <a:pt x="2299214" y="1537736"/>
                  <a:pt x="2300990" y="1552829"/>
                </a:cubicBezTo>
                <a:cubicBezTo>
                  <a:pt x="2304214" y="1580235"/>
                  <a:pt x="2305987" y="1607793"/>
                  <a:pt x="2308485" y="1635275"/>
                </a:cubicBezTo>
                <a:cubicBezTo>
                  <a:pt x="2310983" y="2074986"/>
                  <a:pt x="2311148" y="2514717"/>
                  <a:pt x="2315980" y="2954409"/>
                </a:cubicBezTo>
                <a:cubicBezTo>
                  <a:pt x="2316364" y="2989359"/>
                  <a:pt x="2331390" y="3018233"/>
                  <a:pt x="2338466" y="3051845"/>
                </a:cubicBezTo>
                <a:cubicBezTo>
                  <a:pt x="2364278" y="3174452"/>
                  <a:pt x="2335415" y="3105704"/>
                  <a:pt x="2375941" y="3186756"/>
                </a:cubicBezTo>
                <a:cubicBezTo>
                  <a:pt x="2378439" y="3199248"/>
                  <a:pt x="2379408" y="3212146"/>
                  <a:pt x="2383436" y="3224232"/>
                </a:cubicBezTo>
                <a:cubicBezTo>
                  <a:pt x="2386969" y="3234832"/>
                  <a:pt x="2395216" y="3243510"/>
                  <a:pt x="2398426" y="3254212"/>
                </a:cubicBezTo>
                <a:cubicBezTo>
                  <a:pt x="2402793" y="3268768"/>
                  <a:pt x="2401115" y="3284766"/>
                  <a:pt x="2405921" y="3299183"/>
                </a:cubicBezTo>
                <a:cubicBezTo>
                  <a:pt x="2408770" y="3307729"/>
                  <a:pt x="2416882" y="3313611"/>
                  <a:pt x="2420911" y="3321668"/>
                </a:cubicBezTo>
                <a:cubicBezTo>
                  <a:pt x="2424444" y="3328734"/>
                  <a:pt x="2426491" y="3336488"/>
                  <a:pt x="2428407" y="3344153"/>
                </a:cubicBezTo>
                <a:cubicBezTo>
                  <a:pt x="2431497" y="3356512"/>
                  <a:pt x="2429582" y="3370568"/>
                  <a:pt x="2435902" y="3381629"/>
                </a:cubicBezTo>
                <a:cubicBezTo>
                  <a:pt x="2440371" y="3389450"/>
                  <a:pt x="2450892" y="3391622"/>
                  <a:pt x="2458387" y="3396619"/>
                </a:cubicBezTo>
                <a:cubicBezTo>
                  <a:pt x="2463384" y="3404114"/>
                  <a:pt x="2465882" y="3414107"/>
                  <a:pt x="2473377" y="3419104"/>
                </a:cubicBezTo>
                <a:cubicBezTo>
                  <a:pt x="2481948" y="3424818"/>
                  <a:pt x="2493056" y="3426599"/>
                  <a:pt x="2503357" y="3426599"/>
                </a:cubicBezTo>
                <a:cubicBezTo>
                  <a:pt x="2593333" y="3426599"/>
                  <a:pt x="2683239" y="3421602"/>
                  <a:pt x="2773180" y="3419104"/>
                </a:cubicBezTo>
                <a:cubicBezTo>
                  <a:pt x="2788170" y="3414107"/>
                  <a:pt x="2803301" y="3409514"/>
                  <a:pt x="2818151" y="3404114"/>
                </a:cubicBezTo>
                <a:cubicBezTo>
                  <a:pt x="2830795" y="3399516"/>
                  <a:pt x="2842862" y="3393378"/>
                  <a:pt x="2855626" y="3389124"/>
                </a:cubicBezTo>
                <a:cubicBezTo>
                  <a:pt x="2872881" y="3383372"/>
                  <a:pt x="2890447" y="3378545"/>
                  <a:pt x="2908092" y="3374134"/>
                </a:cubicBezTo>
                <a:cubicBezTo>
                  <a:pt x="2920451" y="3371044"/>
                  <a:pt x="2933482" y="3370667"/>
                  <a:pt x="2945567" y="3366638"/>
                </a:cubicBezTo>
                <a:cubicBezTo>
                  <a:pt x="2978579" y="3355634"/>
                  <a:pt x="3010159" y="3340658"/>
                  <a:pt x="3043003" y="3329163"/>
                </a:cubicBezTo>
                <a:cubicBezTo>
                  <a:pt x="3144136" y="3293767"/>
                  <a:pt x="3044493" y="3338031"/>
                  <a:pt x="3162925" y="3291688"/>
                </a:cubicBezTo>
                <a:cubicBezTo>
                  <a:pt x="3198362" y="3277821"/>
                  <a:pt x="3232879" y="3261707"/>
                  <a:pt x="3267856" y="3246717"/>
                </a:cubicBezTo>
                <a:cubicBezTo>
                  <a:pt x="3285344" y="3239222"/>
                  <a:pt x="3303303" y="3232741"/>
                  <a:pt x="3320321" y="3224232"/>
                </a:cubicBezTo>
                <a:cubicBezTo>
                  <a:pt x="3335311" y="3216737"/>
                  <a:pt x="3350075" y="3208770"/>
                  <a:pt x="3365292" y="3201747"/>
                </a:cubicBezTo>
                <a:cubicBezTo>
                  <a:pt x="3382568" y="3193774"/>
                  <a:pt x="3400739" y="3187770"/>
                  <a:pt x="3417757" y="3179261"/>
                </a:cubicBezTo>
                <a:cubicBezTo>
                  <a:pt x="3435773" y="3170253"/>
                  <a:pt x="3452019" y="3157904"/>
                  <a:pt x="3470223" y="3149281"/>
                </a:cubicBezTo>
                <a:cubicBezTo>
                  <a:pt x="3499575" y="3135377"/>
                  <a:pt x="3532110" y="3128171"/>
                  <a:pt x="3560164" y="3111806"/>
                </a:cubicBezTo>
                <a:cubicBezTo>
                  <a:pt x="3590144" y="3094317"/>
                  <a:pt x="3618553" y="3073801"/>
                  <a:pt x="3650105" y="3059340"/>
                </a:cubicBezTo>
                <a:cubicBezTo>
                  <a:pt x="3710066" y="3031858"/>
                  <a:pt x="3772082" y="3008478"/>
                  <a:pt x="3829987" y="2976894"/>
                </a:cubicBezTo>
                <a:cubicBezTo>
                  <a:pt x="3857469" y="2961904"/>
                  <a:pt x="3884434" y="2945924"/>
                  <a:pt x="3912433" y="2931924"/>
                </a:cubicBezTo>
                <a:cubicBezTo>
                  <a:pt x="3934441" y="2920920"/>
                  <a:pt x="3957211" y="2911492"/>
                  <a:pt x="3979889" y="2901943"/>
                </a:cubicBezTo>
                <a:cubicBezTo>
                  <a:pt x="4004688" y="2891501"/>
                  <a:pt x="4030772" y="2883997"/>
                  <a:pt x="4054839" y="2871963"/>
                </a:cubicBezTo>
                <a:cubicBezTo>
                  <a:pt x="4080899" y="2858933"/>
                  <a:pt x="4104321" y="2841142"/>
                  <a:pt x="4129790" y="2826993"/>
                </a:cubicBezTo>
                <a:cubicBezTo>
                  <a:pt x="4149324" y="2816141"/>
                  <a:pt x="4171337" y="2809672"/>
                  <a:pt x="4189751" y="2797012"/>
                </a:cubicBezTo>
                <a:cubicBezTo>
                  <a:pt x="4211636" y="2781966"/>
                  <a:pt x="4227614" y="2759278"/>
                  <a:pt x="4249711" y="2744547"/>
                </a:cubicBezTo>
                <a:cubicBezTo>
                  <a:pt x="4392930" y="2649068"/>
                  <a:pt x="4300521" y="2719142"/>
                  <a:pt x="4384623" y="2677091"/>
                </a:cubicBezTo>
                <a:cubicBezTo>
                  <a:pt x="4422611" y="2658097"/>
                  <a:pt x="4457408" y="2632376"/>
                  <a:pt x="4497049" y="2617130"/>
                </a:cubicBezTo>
                <a:cubicBezTo>
                  <a:pt x="4516622" y="2609602"/>
                  <a:pt x="4614785" y="2573253"/>
                  <a:pt x="4646951" y="2557170"/>
                </a:cubicBezTo>
                <a:cubicBezTo>
                  <a:pt x="4664967" y="2548162"/>
                  <a:pt x="4680447" y="2533964"/>
                  <a:pt x="4699416" y="2527189"/>
                </a:cubicBezTo>
                <a:cubicBezTo>
                  <a:pt x="4716053" y="2521247"/>
                  <a:pt x="4734432" y="2522449"/>
                  <a:pt x="4751882" y="2519694"/>
                </a:cubicBezTo>
                <a:cubicBezTo>
                  <a:pt x="4781904" y="2514954"/>
                  <a:pt x="4812285" y="2511865"/>
                  <a:pt x="4841823" y="2504704"/>
                </a:cubicBezTo>
                <a:cubicBezTo>
                  <a:pt x="4864153" y="2499291"/>
                  <a:pt x="5023511" y="2453079"/>
                  <a:pt x="5074170" y="2437248"/>
                </a:cubicBezTo>
                <a:cubicBezTo>
                  <a:pt x="5089252" y="2432535"/>
                  <a:pt x="5103691" y="2425569"/>
                  <a:pt x="5119141" y="2422258"/>
                </a:cubicBezTo>
                <a:cubicBezTo>
                  <a:pt x="5166554" y="2412098"/>
                  <a:pt x="5286982" y="2409347"/>
                  <a:pt x="5314013" y="2407268"/>
                </a:cubicBezTo>
                <a:cubicBezTo>
                  <a:pt x="5366561" y="2403226"/>
                  <a:pt x="5471410" y="2392278"/>
                  <a:pt x="5471410" y="2392278"/>
                </a:cubicBezTo>
                <a:cubicBezTo>
                  <a:pt x="5588331" y="2394526"/>
                  <a:pt x="5754952" y="2359011"/>
                  <a:pt x="5883639" y="2407268"/>
                </a:cubicBezTo>
                <a:cubicBezTo>
                  <a:pt x="5896237" y="2411992"/>
                  <a:pt x="5908623" y="2417261"/>
                  <a:pt x="5921115" y="2422258"/>
                </a:cubicBezTo>
                <a:cubicBezTo>
                  <a:pt x="5928610" y="2429753"/>
                  <a:pt x="5937240" y="2436263"/>
                  <a:pt x="5943600" y="2444743"/>
                </a:cubicBezTo>
                <a:cubicBezTo>
                  <a:pt x="5952341" y="2456397"/>
                  <a:pt x="5956604" y="2471158"/>
                  <a:pt x="5966085" y="2482219"/>
                </a:cubicBezTo>
                <a:cubicBezTo>
                  <a:pt x="5971947" y="2489058"/>
                  <a:pt x="5981075" y="2492212"/>
                  <a:pt x="5988570" y="2497209"/>
                </a:cubicBezTo>
                <a:cubicBezTo>
                  <a:pt x="6001062" y="2522193"/>
                  <a:pt x="6010552" y="2548919"/>
                  <a:pt x="6026046" y="2572160"/>
                </a:cubicBezTo>
                <a:cubicBezTo>
                  <a:pt x="6036695" y="2588134"/>
                  <a:pt x="6056490" y="2617053"/>
                  <a:pt x="6063521" y="2632120"/>
                </a:cubicBezTo>
                <a:cubicBezTo>
                  <a:pt x="6074900" y="2656504"/>
                  <a:pt x="6079658" y="2683997"/>
                  <a:pt x="6093502" y="2707071"/>
                </a:cubicBezTo>
                <a:cubicBezTo>
                  <a:pt x="6100997" y="2719563"/>
                  <a:pt x="6109959" y="2731285"/>
                  <a:pt x="6115987" y="2744547"/>
                </a:cubicBezTo>
                <a:cubicBezTo>
                  <a:pt x="6128667" y="2772444"/>
                  <a:pt x="6135916" y="2813840"/>
                  <a:pt x="6145967" y="2841983"/>
                </a:cubicBezTo>
                <a:cubicBezTo>
                  <a:pt x="6183205" y="2946250"/>
                  <a:pt x="6152955" y="2840714"/>
                  <a:pt x="6198433" y="2954409"/>
                </a:cubicBezTo>
                <a:cubicBezTo>
                  <a:pt x="6205188" y="2971297"/>
                  <a:pt x="6207671" y="2989620"/>
                  <a:pt x="6213423" y="3006875"/>
                </a:cubicBezTo>
                <a:cubicBezTo>
                  <a:pt x="6217677" y="3019639"/>
                  <a:pt x="6224158" y="3031586"/>
                  <a:pt x="6228413" y="3044350"/>
                </a:cubicBezTo>
                <a:cubicBezTo>
                  <a:pt x="6234165" y="3061605"/>
                  <a:pt x="6238617" y="3079268"/>
                  <a:pt x="6243403" y="3096815"/>
                </a:cubicBezTo>
                <a:cubicBezTo>
                  <a:pt x="6246113" y="3106753"/>
                  <a:pt x="6247281" y="3117151"/>
                  <a:pt x="6250898" y="3126796"/>
                </a:cubicBezTo>
                <a:cubicBezTo>
                  <a:pt x="6254821" y="3137258"/>
                  <a:pt x="6261739" y="3146402"/>
                  <a:pt x="6265889" y="3156776"/>
                </a:cubicBezTo>
                <a:cubicBezTo>
                  <a:pt x="6302941" y="3249405"/>
                  <a:pt x="6260711" y="3161410"/>
                  <a:pt x="6295869" y="3231727"/>
                </a:cubicBezTo>
                <a:cubicBezTo>
                  <a:pt x="6300866" y="3254212"/>
                  <a:pt x="6305273" y="3276837"/>
                  <a:pt x="6310859" y="3299183"/>
                </a:cubicBezTo>
                <a:cubicBezTo>
                  <a:pt x="6312775" y="3306848"/>
                  <a:pt x="6316640" y="3313956"/>
                  <a:pt x="6318354" y="3321668"/>
                </a:cubicBezTo>
                <a:cubicBezTo>
                  <a:pt x="6321651" y="3336503"/>
                  <a:pt x="6322552" y="3351803"/>
                  <a:pt x="6325849" y="3366638"/>
                </a:cubicBezTo>
                <a:cubicBezTo>
                  <a:pt x="6327563" y="3374351"/>
                  <a:pt x="6331308" y="3381490"/>
                  <a:pt x="6333344" y="3389124"/>
                </a:cubicBezTo>
                <a:cubicBezTo>
                  <a:pt x="6341307" y="3418984"/>
                  <a:pt x="6355830" y="3479065"/>
                  <a:pt x="6355830" y="3479065"/>
                </a:cubicBezTo>
                <a:cubicBezTo>
                  <a:pt x="6366499" y="3585754"/>
                  <a:pt x="6363053" y="3541899"/>
                  <a:pt x="6370820" y="3673937"/>
                </a:cubicBezTo>
                <a:cubicBezTo>
                  <a:pt x="6373465" y="3718899"/>
                  <a:pt x="6373833" y="3764032"/>
                  <a:pt x="6378315" y="3808848"/>
                </a:cubicBezTo>
                <a:cubicBezTo>
                  <a:pt x="6405758" y="4083282"/>
                  <a:pt x="6383477" y="3759530"/>
                  <a:pt x="6400800" y="3958750"/>
                </a:cubicBezTo>
                <a:cubicBezTo>
                  <a:pt x="6404054" y="3996167"/>
                  <a:pt x="6404895" y="4033772"/>
                  <a:pt x="6408295" y="4071176"/>
                </a:cubicBezTo>
                <a:cubicBezTo>
                  <a:pt x="6409894" y="4088770"/>
                  <a:pt x="6413455" y="4106131"/>
                  <a:pt x="6415790" y="4123642"/>
                </a:cubicBezTo>
                <a:cubicBezTo>
                  <a:pt x="6418452" y="4143608"/>
                  <a:pt x="6420787" y="4163615"/>
                  <a:pt x="6423285" y="4183602"/>
                </a:cubicBezTo>
                <a:cubicBezTo>
                  <a:pt x="6425783" y="4238566"/>
                  <a:pt x="6427120" y="4293595"/>
                  <a:pt x="6430780" y="4348494"/>
                </a:cubicBezTo>
                <a:cubicBezTo>
                  <a:pt x="6432120" y="4368592"/>
                  <a:pt x="6437454" y="4388329"/>
                  <a:pt x="6438275" y="4408455"/>
                </a:cubicBezTo>
                <a:cubicBezTo>
                  <a:pt x="6457712" y="4884660"/>
                  <a:pt x="6430809" y="4584835"/>
                  <a:pt x="6453266" y="4775714"/>
                </a:cubicBezTo>
                <a:cubicBezTo>
                  <a:pt x="6455910" y="4798183"/>
                  <a:pt x="6457042" y="4820854"/>
                  <a:pt x="6460761" y="4843170"/>
                </a:cubicBezTo>
                <a:cubicBezTo>
                  <a:pt x="6462060" y="4850963"/>
                  <a:pt x="6466542" y="4857943"/>
                  <a:pt x="6468256" y="4865655"/>
                </a:cubicBezTo>
                <a:cubicBezTo>
                  <a:pt x="6471553" y="4880490"/>
                  <a:pt x="6471753" y="4895964"/>
                  <a:pt x="6475751" y="4910625"/>
                </a:cubicBezTo>
                <a:cubicBezTo>
                  <a:pt x="6479291" y="4923605"/>
                  <a:pt x="6486486" y="4935337"/>
                  <a:pt x="6490741" y="4948101"/>
                </a:cubicBezTo>
                <a:cubicBezTo>
                  <a:pt x="6496493" y="4965356"/>
                  <a:pt x="6500945" y="4983019"/>
                  <a:pt x="6505731" y="5000566"/>
                </a:cubicBezTo>
                <a:cubicBezTo>
                  <a:pt x="6508441" y="5010504"/>
                  <a:pt x="6510991" y="5020491"/>
                  <a:pt x="6513226" y="5030547"/>
                </a:cubicBezTo>
                <a:cubicBezTo>
                  <a:pt x="6515989" y="5042983"/>
                  <a:pt x="6514534" y="5056886"/>
                  <a:pt x="6520721" y="5068022"/>
                </a:cubicBezTo>
                <a:cubicBezTo>
                  <a:pt x="6527585" y="5080376"/>
                  <a:pt x="6540708" y="5088009"/>
                  <a:pt x="6550702" y="5098002"/>
                </a:cubicBezTo>
                <a:cubicBezTo>
                  <a:pt x="6563705" y="5150017"/>
                  <a:pt x="6549233" y="5109823"/>
                  <a:pt x="6588177" y="5165458"/>
                </a:cubicBezTo>
                <a:cubicBezTo>
                  <a:pt x="6596531" y="5177393"/>
                  <a:pt x="6604147" y="5189904"/>
                  <a:pt x="6610662" y="5202934"/>
                </a:cubicBezTo>
                <a:cubicBezTo>
                  <a:pt x="6614195" y="5210000"/>
                  <a:pt x="6613099" y="5219350"/>
                  <a:pt x="6618157" y="5225419"/>
                </a:cubicBezTo>
                <a:cubicBezTo>
                  <a:pt x="6626154" y="5235015"/>
                  <a:pt x="6638144" y="5240409"/>
                  <a:pt x="6648138" y="5247904"/>
                </a:cubicBezTo>
                <a:cubicBezTo>
                  <a:pt x="6650636" y="5255399"/>
                  <a:pt x="6651251" y="5263815"/>
                  <a:pt x="6655633" y="5270389"/>
                </a:cubicBezTo>
                <a:cubicBezTo>
                  <a:pt x="6666457" y="5286625"/>
                  <a:pt x="6679830" y="5301061"/>
                  <a:pt x="6693108" y="5315360"/>
                </a:cubicBezTo>
                <a:cubicBezTo>
                  <a:pt x="6712341" y="5336073"/>
                  <a:pt x="6737390" y="5351801"/>
                  <a:pt x="6753069" y="5375320"/>
                </a:cubicBezTo>
                <a:cubicBezTo>
                  <a:pt x="6775893" y="5409556"/>
                  <a:pt x="6785746" y="5433892"/>
                  <a:pt x="6813030" y="5457766"/>
                </a:cubicBezTo>
                <a:cubicBezTo>
                  <a:pt x="6827715" y="5470615"/>
                  <a:pt x="6844947" y="5480738"/>
                  <a:pt x="6858000" y="5495242"/>
                </a:cubicBezTo>
                <a:cubicBezTo>
                  <a:pt x="6867745" y="5506070"/>
                  <a:pt x="6871159" y="5521526"/>
                  <a:pt x="6880485" y="5532717"/>
                </a:cubicBezTo>
                <a:cubicBezTo>
                  <a:pt x="6896319" y="5551717"/>
                  <a:pt x="6917501" y="5565870"/>
                  <a:pt x="6932951" y="5585183"/>
                </a:cubicBezTo>
                <a:cubicBezTo>
                  <a:pt x="6942944" y="5597675"/>
                  <a:pt x="6951619" y="5611346"/>
                  <a:pt x="6962931" y="5622658"/>
                </a:cubicBezTo>
                <a:cubicBezTo>
                  <a:pt x="6969301" y="5629028"/>
                  <a:pt x="6978496" y="5631881"/>
                  <a:pt x="6985416" y="5637648"/>
                </a:cubicBezTo>
                <a:cubicBezTo>
                  <a:pt x="6993559" y="5644434"/>
                  <a:pt x="6999422" y="5653774"/>
                  <a:pt x="7007902" y="5660134"/>
                </a:cubicBezTo>
                <a:cubicBezTo>
                  <a:pt x="7019556" y="5668875"/>
                  <a:pt x="7034002" y="5673519"/>
                  <a:pt x="7045377" y="5682619"/>
                </a:cubicBezTo>
                <a:cubicBezTo>
                  <a:pt x="7059172" y="5693655"/>
                  <a:pt x="7069281" y="5708785"/>
                  <a:pt x="7082852" y="5720094"/>
                </a:cubicBezTo>
                <a:cubicBezTo>
                  <a:pt x="7099363" y="5733853"/>
                  <a:pt x="7118124" y="5744675"/>
                  <a:pt x="7135318" y="5757570"/>
                </a:cubicBezTo>
                <a:cubicBezTo>
                  <a:pt x="7148116" y="5767168"/>
                  <a:pt x="7159483" y="5778676"/>
                  <a:pt x="7172793" y="5787550"/>
                </a:cubicBezTo>
                <a:cubicBezTo>
                  <a:pt x="7189553" y="5798723"/>
                  <a:pt x="7208229" y="5806774"/>
                  <a:pt x="7225259" y="5817530"/>
                </a:cubicBezTo>
                <a:cubicBezTo>
                  <a:pt x="7255724" y="5836771"/>
                  <a:pt x="7284143" y="5859222"/>
                  <a:pt x="7315200" y="5877491"/>
                </a:cubicBezTo>
                <a:cubicBezTo>
                  <a:pt x="7326796" y="5884312"/>
                  <a:pt x="7340427" y="5886914"/>
                  <a:pt x="7352675" y="5892481"/>
                </a:cubicBezTo>
                <a:cubicBezTo>
                  <a:pt x="7367932" y="5899416"/>
                  <a:pt x="7382933" y="5906941"/>
                  <a:pt x="7397646" y="5914966"/>
                </a:cubicBezTo>
                <a:cubicBezTo>
                  <a:pt x="7410435" y="5921942"/>
                  <a:pt x="7422831" y="5929631"/>
                  <a:pt x="7435121" y="5937452"/>
                </a:cubicBezTo>
                <a:cubicBezTo>
                  <a:pt x="7450320" y="5947124"/>
                  <a:pt x="7463365" y="5960741"/>
                  <a:pt x="7480092" y="5967432"/>
                </a:cubicBezTo>
                <a:cubicBezTo>
                  <a:pt x="7538776" y="5990905"/>
                  <a:pt x="7601290" y="6003920"/>
                  <a:pt x="7659974" y="6027393"/>
                </a:cubicBezTo>
                <a:cubicBezTo>
                  <a:pt x="7672466" y="6032390"/>
                  <a:pt x="7684469" y="6038843"/>
                  <a:pt x="7697449" y="6042383"/>
                </a:cubicBezTo>
                <a:cubicBezTo>
                  <a:pt x="7712111" y="6046382"/>
                  <a:pt x="7727430" y="6047380"/>
                  <a:pt x="7742420" y="6049878"/>
                </a:cubicBezTo>
                <a:cubicBezTo>
                  <a:pt x="7779895" y="6062370"/>
                  <a:pt x="7816807" y="6076702"/>
                  <a:pt x="7854846" y="6087353"/>
                </a:cubicBezTo>
                <a:cubicBezTo>
                  <a:pt x="7879381" y="6094223"/>
                  <a:pt x="7905626" y="6094286"/>
                  <a:pt x="7929797" y="6102343"/>
                </a:cubicBezTo>
                <a:cubicBezTo>
                  <a:pt x="7944787" y="6107340"/>
                  <a:pt x="7959972" y="6111786"/>
                  <a:pt x="7974767" y="6117334"/>
                </a:cubicBezTo>
                <a:cubicBezTo>
                  <a:pt x="7999962" y="6126782"/>
                  <a:pt x="8024377" y="6138264"/>
                  <a:pt x="8049718" y="6147314"/>
                </a:cubicBezTo>
                <a:cubicBezTo>
                  <a:pt x="8071876" y="6155228"/>
                  <a:pt x="8102828" y="6157936"/>
                  <a:pt x="8124669" y="6162304"/>
                </a:cubicBezTo>
                <a:cubicBezTo>
                  <a:pt x="8163886" y="6170147"/>
                  <a:pt x="8256419" y="6201947"/>
                  <a:pt x="8267075" y="6207275"/>
                </a:cubicBezTo>
                <a:cubicBezTo>
                  <a:pt x="8287062" y="6217268"/>
                  <a:pt x="8306179" y="6229233"/>
                  <a:pt x="8327036" y="6237255"/>
                </a:cubicBezTo>
                <a:cubicBezTo>
                  <a:pt x="8359515" y="6249747"/>
                  <a:pt x="8395518" y="6255428"/>
                  <a:pt x="8424472" y="6274730"/>
                </a:cubicBezTo>
                <a:cubicBezTo>
                  <a:pt x="8478642" y="6310843"/>
                  <a:pt x="8410825" y="6267862"/>
                  <a:pt x="8521908" y="6319701"/>
                </a:cubicBezTo>
                <a:cubicBezTo>
                  <a:pt x="8535109" y="6325862"/>
                  <a:pt x="8545913" y="6336639"/>
                  <a:pt x="8559384" y="6342186"/>
                </a:cubicBezTo>
                <a:cubicBezTo>
                  <a:pt x="8588606" y="6354218"/>
                  <a:pt x="8621059" y="6358033"/>
                  <a:pt x="8649325" y="6372166"/>
                </a:cubicBezTo>
                <a:cubicBezTo>
                  <a:pt x="8669312" y="6382160"/>
                  <a:pt x="8688942" y="6392900"/>
                  <a:pt x="8709285" y="6402147"/>
                </a:cubicBezTo>
                <a:cubicBezTo>
                  <a:pt x="8716477" y="6405416"/>
                  <a:pt x="8724864" y="6405805"/>
                  <a:pt x="8731770" y="6409642"/>
                </a:cubicBezTo>
                <a:cubicBezTo>
                  <a:pt x="8747519" y="6418391"/>
                  <a:pt x="8760627" y="6431565"/>
                  <a:pt x="8776741" y="6439622"/>
                </a:cubicBezTo>
                <a:cubicBezTo>
                  <a:pt x="8785954" y="6444229"/>
                  <a:pt x="8797076" y="6443500"/>
                  <a:pt x="8806721" y="6447117"/>
                </a:cubicBezTo>
                <a:cubicBezTo>
                  <a:pt x="8877649" y="6473714"/>
                  <a:pt x="8792052" y="6453177"/>
                  <a:pt x="8874177" y="6469602"/>
                </a:cubicBezTo>
                <a:cubicBezTo>
                  <a:pt x="8876675" y="6477097"/>
                  <a:pt x="8877290" y="6485514"/>
                  <a:pt x="8881672" y="6492088"/>
                </a:cubicBezTo>
                <a:cubicBezTo>
                  <a:pt x="8887551" y="6500907"/>
                  <a:pt x="8895880" y="6507952"/>
                  <a:pt x="8904157" y="6514573"/>
                </a:cubicBezTo>
                <a:cubicBezTo>
                  <a:pt x="8952234" y="6553034"/>
                  <a:pt x="8940211" y="6546577"/>
                  <a:pt x="8979108" y="6559543"/>
                </a:cubicBezTo>
                <a:cubicBezTo>
                  <a:pt x="8991600" y="6569537"/>
                  <a:pt x="9003018" y="6581045"/>
                  <a:pt x="9016584" y="6589524"/>
                </a:cubicBezTo>
                <a:cubicBezTo>
                  <a:pt x="9043130" y="6606115"/>
                  <a:pt x="9071746" y="6619147"/>
                  <a:pt x="9099030" y="6634494"/>
                </a:cubicBezTo>
                <a:cubicBezTo>
                  <a:pt x="9111727" y="6641636"/>
                  <a:pt x="9124851" y="6648238"/>
                  <a:pt x="9136505" y="6656979"/>
                </a:cubicBezTo>
                <a:cubicBezTo>
                  <a:pt x="9199004" y="6703854"/>
                  <a:pt x="9182105" y="6707574"/>
                  <a:pt x="9256426" y="6746920"/>
                </a:cubicBezTo>
                <a:cubicBezTo>
                  <a:pt x="9275292" y="6756908"/>
                  <a:pt x="9296400" y="6761911"/>
                  <a:pt x="9316387" y="6769406"/>
                </a:cubicBezTo>
                <a:cubicBezTo>
                  <a:pt x="9323882" y="6776901"/>
                  <a:pt x="9329519" y="6786903"/>
                  <a:pt x="9338872" y="6791891"/>
                </a:cubicBezTo>
                <a:cubicBezTo>
                  <a:pt x="9367530" y="6807175"/>
                  <a:pt x="9401789" y="6811350"/>
                  <a:pt x="9428813" y="6829366"/>
                </a:cubicBezTo>
                <a:cubicBezTo>
                  <a:pt x="9457872" y="6848739"/>
                  <a:pt x="9442752" y="6841507"/>
                  <a:pt x="9473784" y="6851852"/>
                </a:cubicBezTo>
                <a:lnTo>
                  <a:pt x="9601200" y="6844356"/>
                </a:lnTo>
              </a:path>
            </a:pathLst>
          </a:custGeom>
          <a:noFill/>
          <a:ln w="444500">
            <a:gradFill>
              <a:gsLst>
                <a:gs pos="0">
                  <a:schemeClr val="accent4"/>
                </a:gs>
                <a:gs pos="44000">
                  <a:schemeClr val="accent4">
                    <a:lumMod val="60000"/>
                    <a:lumOff val="40000"/>
                  </a:schemeClr>
                </a:gs>
                <a:gs pos="78000">
                  <a:srgbClr val="FFFF00"/>
                </a:gs>
                <a:gs pos="100000">
                  <a:schemeClr val="accent2">
                    <a:lumMod val="20000"/>
                    <a:lumOff val="8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680A13D-0F69-4D09-82C2-89941CC8DCF9}"/>
              </a:ext>
            </a:extLst>
          </p:cNvPr>
          <p:cNvSpPr>
            <a:spLocks noGrp="1"/>
          </p:cNvSpPr>
          <p:nvPr>
            <p:ph type="title"/>
          </p:nvPr>
        </p:nvSpPr>
        <p:spPr/>
        <p:txBody>
          <a:bodyPr/>
          <a:lstStyle/>
          <a:p>
            <a:pPr algn="r"/>
            <a:r>
              <a:rPr lang="en-GB" b="1" dirty="0">
                <a:solidFill>
                  <a:srgbClr val="03D7ED"/>
                </a:solidFill>
              </a:rPr>
              <a:t>So… what is this ‘Golden Thread’?</a:t>
            </a:r>
          </a:p>
        </p:txBody>
      </p:sp>
      <p:sp>
        <p:nvSpPr>
          <p:cNvPr id="3" name="Content Placeholder 2">
            <a:extLst>
              <a:ext uri="{FF2B5EF4-FFF2-40B4-BE49-F238E27FC236}">
                <a16:creationId xmlns:a16="http://schemas.microsoft.com/office/drawing/2014/main" id="{E09E3176-EE32-4544-B629-4A6C4CC1159F}"/>
              </a:ext>
            </a:extLst>
          </p:cNvPr>
          <p:cNvSpPr>
            <a:spLocks noGrp="1"/>
          </p:cNvSpPr>
          <p:nvPr>
            <p:ph idx="1"/>
          </p:nvPr>
        </p:nvSpPr>
        <p:spPr>
          <a:xfrm>
            <a:off x="-76912" y="3341405"/>
            <a:ext cx="8830144" cy="5451587"/>
          </a:xfrm>
        </p:spPr>
        <p:txBody>
          <a:bodyPr>
            <a:normAutofit/>
          </a:bodyPr>
          <a:lstStyle/>
          <a:p>
            <a:r>
              <a:rPr lang="en-GB" sz="2400" dirty="0">
                <a:solidFill>
                  <a:srgbClr val="92D050"/>
                </a:solidFill>
              </a:rPr>
              <a:t>We call it ‘</a:t>
            </a:r>
            <a:r>
              <a:rPr lang="en-GB" sz="2400" b="1" dirty="0">
                <a:solidFill>
                  <a:srgbClr val="92D050"/>
                </a:solidFill>
              </a:rPr>
              <a:t>relational practice</a:t>
            </a:r>
            <a:r>
              <a:rPr lang="en-GB" sz="2400" dirty="0">
                <a:solidFill>
                  <a:srgbClr val="92D050"/>
                </a:solidFill>
              </a:rPr>
              <a:t>’ and </a:t>
            </a:r>
            <a:br>
              <a:rPr lang="en-GB" sz="2400" dirty="0">
                <a:solidFill>
                  <a:srgbClr val="92D050"/>
                </a:solidFill>
              </a:rPr>
            </a:br>
            <a:r>
              <a:rPr lang="en-GB" sz="2400" dirty="0">
                <a:solidFill>
                  <a:srgbClr val="92D050"/>
                </a:solidFill>
              </a:rPr>
              <a:t>‘</a:t>
            </a:r>
            <a:r>
              <a:rPr lang="en-GB" sz="2400" b="1" dirty="0">
                <a:solidFill>
                  <a:srgbClr val="92D050"/>
                </a:solidFill>
              </a:rPr>
              <a:t>democratic mental health</a:t>
            </a:r>
            <a:r>
              <a:rPr lang="en-GB" sz="2400" dirty="0">
                <a:solidFill>
                  <a:srgbClr val="92D050"/>
                </a:solidFill>
              </a:rPr>
              <a:t>’</a:t>
            </a:r>
          </a:p>
          <a:p>
            <a:r>
              <a:rPr lang="en-GB" sz="2400" dirty="0">
                <a:solidFill>
                  <a:srgbClr val="92D050"/>
                </a:solidFill>
              </a:rPr>
              <a:t>We have been doing it in TCs for many </a:t>
            </a:r>
            <a:br>
              <a:rPr lang="en-GB" sz="2400" dirty="0">
                <a:solidFill>
                  <a:srgbClr val="92D050"/>
                </a:solidFill>
              </a:rPr>
            </a:br>
            <a:r>
              <a:rPr lang="en-GB" sz="2400" dirty="0">
                <a:solidFill>
                  <a:srgbClr val="92D050"/>
                </a:solidFill>
              </a:rPr>
              <a:t>years, and it has always existed in many other </a:t>
            </a:r>
            <a:br>
              <a:rPr lang="en-GB" sz="2400" dirty="0">
                <a:solidFill>
                  <a:srgbClr val="92D050"/>
                </a:solidFill>
              </a:rPr>
            </a:br>
            <a:r>
              <a:rPr lang="en-GB" sz="2400" dirty="0">
                <a:solidFill>
                  <a:srgbClr val="92D050"/>
                </a:solidFill>
              </a:rPr>
              <a:t>places too</a:t>
            </a:r>
          </a:p>
          <a:p>
            <a:r>
              <a:rPr lang="en-GB" sz="2400" dirty="0">
                <a:solidFill>
                  <a:srgbClr val="92D050"/>
                </a:solidFill>
              </a:rPr>
              <a:t>It means prioritising ‘human relations’ (aka compassion) </a:t>
            </a:r>
            <a:br>
              <a:rPr lang="en-GB" sz="2400" dirty="0">
                <a:solidFill>
                  <a:srgbClr val="92D050"/>
                </a:solidFill>
              </a:rPr>
            </a:br>
            <a:r>
              <a:rPr lang="en-GB" sz="2400" dirty="0">
                <a:solidFill>
                  <a:srgbClr val="92D050"/>
                </a:solidFill>
              </a:rPr>
              <a:t>above ‘organisational requirements’ (of the economic system)</a:t>
            </a:r>
          </a:p>
          <a:p>
            <a:r>
              <a:rPr lang="en-GB" sz="2400" dirty="0">
                <a:solidFill>
                  <a:srgbClr val="92D050"/>
                </a:solidFill>
              </a:rPr>
              <a:t>There are many other movements that are working for the same ends – a world where priorities are different</a:t>
            </a:r>
          </a:p>
          <a:p>
            <a:endParaRPr lang="en-GB" sz="2400" dirty="0">
              <a:solidFill>
                <a:schemeClr val="accent6">
                  <a:lumMod val="50000"/>
                </a:schemeClr>
              </a:solidFill>
            </a:endParaRPr>
          </a:p>
        </p:txBody>
      </p:sp>
    </p:spTree>
    <p:extLst>
      <p:ext uri="{BB962C8B-B14F-4D97-AF65-F5344CB8AC3E}">
        <p14:creationId xmlns:p14="http://schemas.microsoft.com/office/powerpoint/2010/main" val="381752796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AD0EF-1D69-4284-8488-EE77E3245963}"/>
              </a:ext>
            </a:extLst>
          </p:cNvPr>
          <p:cNvPicPr>
            <a:picLocks noChangeAspect="1"/>
          </p:cNvPicPr>
          <p:nvPr/>
        </p:nvPicPr>
        <p:blipFill>
          <a:blip r:embed="rId2"/>
          <a:stretch>
            <a:fillRect/>
          </a:stretch>
        </p:blipFill>
        <p:spPr>
          <a:xfrm>
            <a:off x="-315756" y="783771"/>
            <a:ext cx="9638778" cy="5290457"/>
          </a:xfrm>
          <a:prstGeom prst="rect">
            <a:avLst/>
          </a:prstGeom>
        </p:spPr>
      </p:pic>
      <p:sp>
        <p:nvSpPr>
          <p:cNvPr id="3" name="Rectangle 2">
            <a:extLst>
              <a:ext uri="{FF2B5EF4-FFF2-40B4-BE49-F238E27FC236}">
                <a16:creationId xmlns:a16="http://schemas.microsoft.com/office/drawing/2014/main" id="{15D0E807-7DD3-4B32-90A4-1CFDAF836F25}"/>
              </a:ext>
            </a:extLst>
          </p:cNvPr>
          <p:cNvSpPr/>
          <p:nvPr/>
        </p:nvSpPr>
        <p:spPr>
          <a:xfrm>
            <a:off x="4936395" y="6074228"/>
            <a:ext cx="4207605" cy="646331"/>
          </a:xfrm>
          <a:prstGeom prst="rect">
            <a:avLst/>
          </a:prstGeom>
        </p:spPr>
        <p:txBody>
          <a:bodyPr wrap="square">
            <a:spAutoFit/>
          </a:bodyPr>
          <a:lstStyle/>
          <a:p>
            <a:pPr lvl="0" algn="r">
              <a:defRPr/>
            </a:pPr>
            <a:r>
              <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a:t>
            </a:r>
            <a:r>
              <a:rPr lang="en-GB" b="1" dirty="0" err="1">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EnablingTownSlough</a:t>
            </a:r>
            <a:endPar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endParaRPr>
          </a:p>
          <a:p>
            <a:pPr algn="r">
              <a:defRPr/>
            </a:pPr>
            <a:r>
              <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a:t>
            </a:r>
            <a:r>
              <a:rPr lang="en-GB" b="1" dirty="0" err="1">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rPr>
              <a:t>EnablingSlough</a:t>
            </a:r>
            <a:endParaRPr lang="en-GB" b="1" dirty="0">
              <a:ln w="6600">
                <a:solidFill>
                  <a:schemeClr val="accent2"/>
                </a:solidFill>
                <a:prstDash val="solid"/>
              </a:ln>
              <a:solidFill>
                <a:srgbClr val="FFFFFF"/>
              </a:solidFill>
              <a:effectLst>
                <a:outerShdw dist="38100" dir="2700000" algn="tl" rotWithShape="0">
                  <a:schemeClr val="accent2"/>
                </a:outerShdw>
              </a:effectLst>
              <a:latin typeface="Verdana Pro Black" panose="020B0A04030504040204" pitchFamily="34" charset="0"/>
            </a:endParaRPr>
          </a:p>
        </p:txBody>
      </p:sp>
    </p:spTree>
    <p:extLst>
      <p:ext uri="{BB962C8B-B14F-4D97-AF65-F5344CB8AC3E}">
        <p14:creationId xmlns:p14="http://schemas.microsoft.com/office/powerpoint/2010/main" val="3329068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427388"/>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73F85-52C6-4CE3-9CC1-081284D048B9}"/>
              </a:ext>
            </a:extLst>
          </p:cNvPr>
          <p:cNvSpPr>
            <a:spLocks noGrp="1"/>
          </p:cNvSpPr>
          <p:nvPr>
            <p:ph idx="1"/>
          </p:nvPr>
        </p:nvSpPr>
        <p:spPr/>
        <p:txBody>
          <a:bodyPr/>
          <a:lstStyle/>
          <a:p>
            <a:pPr marL="514350" marR="0" lvl="0" indent="-514350" algn="l" defTabSz="914400" rtl="0" eaLnBrk="0" fontAlgn="base" latinLnBrk="0" hangingPunct="0">
              <a:lnSpc>
                <a:spcPct val="100000"/>
              </a:lnSpc>
              <a:spcBef>
                <a:spcPct val="0"/>
              </a:spcBef>
              <a:spcAft>
                <a:spcPct val="0"/>
              </a:spcAft>
              <a:buClrTx/>
              <a:buSzTx/>
              <a:buFontTx/>
              <a:buAutoNum type="arabicPlain" startAt="1100"/>
              <a:tabLst/>
            </a:pPr>
            <a:r>
              <a:rPr kumimoji="0" lang="en-GB" altLang="en-US" sz="2800" b="0" i="0" u="none" strike="noStrike" cap="none" normalizeH="0" baseline="0" dirty="0">
                <a:ln>
                  <a:noFill/>
                </a:ln>
                <a:solidFill>
                  <a:srgbClr val="03D7ED"/>
                </a:solidFill>
                <a:effectLst/>
                <a:latin typeface="Calibri" panose="020F0502020204030204" pitchFamily="34" charset="0"/>
                <a:ea typeface="Calibri" panose="020F0502020204030204" pitchFamily="34" charset="0"/>
                <a:cs typeface="Times New Roman" panose="02020603050405020304" pitchFamily="18" charset="0"/>
              </a:rPr>
              <a:t>    	Break</a:t>
            </a:r>
          </a:p>
          <a:p>
            <a:pPr marL="514350" marR="0" lvl="0" indent="-514350" algn="l" defTabSz="914400" rtl="0" eaLnBrk="0" fontAlgn="base" latinLnBrk="0" hangingPunct="0">
              <a:lnSpc>
                <a:spcPct val="100000"/>
              </a:lnSpc>
              <a:spcBef>
                <a:spcPct val="0"/>
              </a:spcBef>
              <a:spcAft>
                <a:spcPct val="0"/>
              </a:spcAft>
              <a:buClrTx/>
              <a:buSzTx/>
              <a:buFontTx/>
              <a:buAutoNum type="arabicPlain" startAt="1100"/>
              <a:tabLst/>
            </a:pPr>
            <a:endParaRPr lang="en-GB" altLang="en-US" dirty="0">
              <a:solidFill>
                <a:srgbClr val="03D7ED"/>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GB" altLang="en-US" sz="2800" b="0" i="0" u="none" strike="noStrike" cap="none" normalizeH="0" baseline="0" dirty="0">
                <a:ln>
                  <a:noFill/>
                </a:ln>
                <a:solidFill>
                  <a:srgbClr val="03D7ED"/>
                </a:solidFill>
                <a:effectLst/>
                <a:latin typeface="Calibri" panose="020F0502020204030204" pitchFamily="34" charset="0"/>
                <a:ea typeface="Calibri" panose="020F0502020204030204" pitchFamily="34" charset="0"/>
                <a:cs typeface="Times New Roman" panose="02020603050405020304" pitchFamily="18" charset="0"/>
              </a:rPr>
              <a:t>1100		EMBRACE film</a:t>
            </a: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GB" altLang="en-US" sz="800" b="0" i="0" u="none" strike="noStrike" cap="none" normalizeH="0" baseline="0" dirty="0">
              <a:ln>
                <a:noFill/>
              </a:ln>
              <a:solidFill>
                <a:srgbClr val="03D7ED"/>
              </a:solidFill>
              <a:effectLst/>
            </a:endParaRPr>
          </a:p>
          <a:p>
            <a:endParaRPr lang="en-GB" dirty="0"/>
          </a:p>
        </p:txBody>
      </p:sp>
    </p:spTree>
    <p:extLst>
      <p:ext uri="{BB962C8B-B14F-4D97-AF65-F5344CB8AC3E}">
        <p14:creationId xmlns:p14="http://schemas.microsoft.com/office/powerpoint/2010/main" val="119726080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A864E-B273-492D-94E1-B33DDA85F38F}"/>
              </a:ext>
            </a:extLst>
          </p:cNvPr>
          <p:cNvSpPr>
            <a:spLocks noGrp="1"/>
          </p:cNvSpPr>
          <p:nvPr>
            <p:ph type="title"/>
          </p:nvPr>
        </p:nvSpPr>
        <p:spPr>
          <a:xfrm>
            <a:off x="629841" y="365126"/>
            <a:ext cx="7886700" cy="828407"/>
          </a:xfrm>
        </p:spPr>
        <p:txBody>
          <a:bodyPr/>
          <a:lstStyle/>
          <a:p>
            <a:r>
              <a:rPr lang="en-GB" dirty="0"/>
              <a:t>A short film</a:t>
            </a:r>
          </a:p>
        </p:txBody>
      </p:sp>
      <p:sp>
        <p:nvSpPr>
          <p:cNvPr id="3" name="Content Placeholder 2">
            <a:extLst>
              <a:ext uri="{FF2B5EF4-FFF2-40B4-BE49-F238E27FC236}">
                <a16:creationId xmlns:a16="http://schemas.microsoft.com/office/drawing/2014/main" id="{6FD3F08E-CD3F-49B5-94C3-AA903158DB0A}"/>
              </a:ext>
            </a:extLst>
          </p:cNvPr>
          <p:cNvSpPr>
            <a:spLocks noGrp="1"/>
          </p:cNvSpPr>
          <p:nvPr>
            <p:ph sz="half" idx="2"/>
          </p:nvPr>
        </p:nvSpPr>
        <p:spPr>
          <a:xfrm>
            <a:off x="514337" y="1520792"/>
            <a:ext cx="8283153" cy="5062888"/>
          </a:xfrm>
        </p:spPr>
        <p:txBody>
          <a:bodyPr>
            <a:normAutofit fontScale="85000" lnSpcReduction="20000"/>
          </a:bodyPr>
          <a:lstStyle/>
          <a:p>
            <a:r>
              <a:rPr lang="en-GB" dirty="0">
                <a:solidFill>
                  <a:srgbClr val="FF9393"/>
                </a:solidFill>
              </a:rPr>
              <a:t>By members of the EMBRACE community</a:t>
            </a:r>
          </a:p>
          <a:p>
            <a:r>
              <a:rPr lang="en-GB" dirty="0">
                <a:solidFill>
                  <a:schemeClr val="accent6">
                    <a:lumMod val="40000"/>
                    <a:lumOff val="60000"/>
                  </a:schemeClr>
                </a:solidFill>
              </a:rPr>
              <a:t>20 minutes</a:t>
            </a:r>
          </a:p>
          <a:p>
            <a:r>
              <a:rPr lang="en-GB" dirty="0">
                <a:solidFill>
                  <a:srgbClr val="FF9393"/>
                </a:solidFill>
              </a:rPr>
              <a:t>To discuss four themes (5 minutes each):</a:t>
            </a:r>
          </a:p>
          <a:p>
            <a:pPr marL="914400" lvl="1" indent="-457200">
              <a:buFont typeface="+mj-lt"/>
              <a:buAutoNum type="arabicPeriod"/>
            </a:pPr>
            <a:endParaRPr lang="en-GB" sz="2200" dirty="0">
              <a:solidFill>
                <a:schemeClr val="accent1">
                  <a:lumMod val="60000"/>
                  <a:lumOff val="40000"/>
                </a:schemeClr>
              </a:solidFill>
            </a:endParaRPr>
          </a:p>
          <a:p>
            <a:pPr marL="914400" lvl="1" indent="-457200">
              <a:buFont typeface="+mj-lt"/>
              <a:buAutoNum type="arabicPeriod"/>
            </a:pPr>
            <a:r>
              <a:rPr lang="en-GB" sz="2200" b="1" dirty="0">
                <a:solidFill>
                  <a:schemeClr val="accent1">
                    <a:lumMod val="60000"/>
                    <a:lumOff val="40000"/>
                  </a:schemeClr>
                </a:solidFill>
              </a:rPr>
              <a:t>CO-PRODUCTION</a:t>
            </a:r>
            <a:r>
              <a:rPr lang="en-GB" sz="2200" dirty="0">
                <a:solidFill>
                  <a:schemeClr val="accent1">
                    <a:lumMod val="60000"/>
                    <a:lumOff val="40000"/>
                  </a:schemeClr>
                </a:solidFill>
              </a:rPr>
              <a:t> </a:t>
            </a:r>
            <a:br>
              <a:rPr lang="en-GB" sz="2200" dirty="0">
                <a:solidFill>
                  <a:schemeClr val="accent1">
                    <a:lumMod val="60000"/>
                    <a:lumOff val="40000"/>
                  </a:schemeClr>
                </a:solidFill>
              </a:rPr>
            </a:br>
            <a:r>
              <a:rPr lang="en-GB" sz="2200" dirty="0">
                <a:solidFill>
                  <a:schemeClr val="accent1">
                    <a:lumMod val="60000"/>
                    <a:lumOff val="40000"/>
                  </a:schemeClr>
                </a:solidFill>
              </a:rPr>
              <a:t>What does ‘co-</a:t>
            </a:r>
            <a:r>
              <a:rPr lang="en-GB" sz="2200" dirty="0" err="1">
                <a:solidFill>
                  <a:schemeClr val="accent1">
                    <a:lumMod val="60000"/>
                    <a:lumOff val="40000"/>
                  </a:schemeClr>
                </a:solidFill>
              </a:rPr>
              <a:t>pro’</a:t>
            </a:r>
            <a:r>
              <a:rPr lang="en-GB" sz="2200" dirty="0">
                <a:solidFill>
                  <a:schemeClr val="accent1">
                    <a:lumMod val="60000"/>
                    <a:lumOff val="40000"/>
                  </a:schemeClr>
                </a:solidFill>
              </a:rPr>
              <a:t> mean? </a:t>
            </a:r>
            <a:br>
              <a:rPr lang="en-GB" sz="2200" dirty="0">
                <a:solidFill>
                  <a:schemeClr val="accent1">
                    <a:lumMod val="60000"/>
                    <a:lumOff val="40000"/>
                  </a:schemeClr>
                </a:solidFill>
              </a:rPr>
            </a:br>
            <a:r>
              <a:rPr lang="en-GB" sz="2200" dirty="0">
                <a:solidFill>
                  <a:schemeClr val="accent1">
                    <a:lumMod val="60000"/>
                    <a:lumOff val="40000"/>
                  </a:schemeClr>
                </a:solidFill>
              </a:rPr>
              <a:t>How have you been involved? What have you done?</a:t>
            </a:r>
            <a:br>
              <a:rPr lang="en-GB" sz="2200" dirty="0">
                <a:solidFill>
                  <a:schemeClr val="accent1">
                    <a:lumMod val="60000"/>
                    <a:lumOff val="40000"/>
                  </a:schemeClr>
                </a:solidFill>
              </a:rPr>
            </a:br>
            <a:endParaRPr lang="en-GB" sz="2200" dirty="0">
              <a:solidFill>
                <a:schemeClr val="accent1">
                  <a:lumMod val="60000"/>
                  <a:lumOff val="40000"/>
                </a:schemeClr>
              </a:solidFill>
            </a:endParaRPr>
          </a:p>
          <a:p>
            <a:pPr marL="914400" lvl="1" indent="-457200">
              <a:buFont typeface="+mj-lt"/>
              <a:buAutoNum type="arabicPeriod"/>
            </a:pPr>
            <a:r>
              <a:rPr lang="en-GB" sz="2200" b="1" dirty="0"/>
              <a:t>RELATIONAL PRACTICE </a:t>
            </a:r>
            <a:br>
              <a:rPr lang="en-GB" sz="2200" dirty="0"/>
            </a:br>
            <a:r>
              <a:rPr lang="en-GB" sz="2200" dirty="0"/>
              <a:t>What are the relationships like in the groups?</a:t>
            </a:r>
            <a:br>
              <a:rPr lang="en-GB" sz="2200" dirty="0"/>
            </a:br>
            <a:r>
              <a:rPr lang="en-GB" sz="2200" dirty="0"/>
              <a:t>What is different from other places? </a:t>
            </a:r>
            <a:br>
              <a:rPr lang="en-GB" sz="2200" dirty="0"/>
            </a:br>
            <a:endParaRPr lang="en-GB" sz="2200" dirty="0"/>
          </a:p>
          <a:p>
            <a:pPr marL="914400" lvl="1" indent="-457200">
              <a:buFont typeface="+mj-lt"/>
              <a:buAutoNum type="arabicPeriod"/>
            </a:pPr>
            <a:r>
              <a:rPr lang="en-GB" sz="2200" b="1" dirty="0">
                <a:solidFill>
                  <a:schemeClr val="accent1">
                    <a:lumMod val="60000"/>
                    <a:lumOff val="40000"/>
                  </a:schemeClr>
                </a:solidFill>
              </a:rPr>
              <a:t>VALUES</a:t>
            </a:r>
            <a:r>
              <a:rPr lang="en-GB" sz="2200" dirty="0">
                <a:solidFill>
                  <a:schemeClr val="accent1">
                    <a:lumMod val="60000"/>
                    <a:lumOff val="40000"/>
                  </a:schemeClr>
                </a:solidFill>
              </a:rPr>
              <a:t> </a:t>
            </a:r>
            <a:br>
              <a:rPr lang="en-GB" sz="2200" dirty="0">
                <a:solidFill>
                  <a:schemeClr val="accent1">
                    <a:lumMod val="60000"/>
                    <a:lumOff val="40000"/>
                  </a:schemeClr>
                </a:solidFill>
              </a:rPr>
            </a:br>
            <a:r>
              <a:rPr lang="en-GB" sz="2200" dirty="0">
                <a:solidFill>
                  <a:schemeClr val="accent1">
                    <a:lumMod val="60000"/>
                    <a:lumOff val="40000"/>
                  </a:schemeClr>
                </a:solidFill>
              </a:rPr>
              <a:t>What are the values that are important to you in this TC? </a:t>
            </a:r>
            <a:br>
              <a:rPr lang="en-GB" sz="2200" dirty="0">
                <a:solidFill>
                  <a:schemeClr val="accent1">
                    <a:lumMod val="60000"/>
                    <a:lumOff val="40000"/>
                  </a:schemeClr>
                </a:solidFill>
              </a:rPr>
            </a:br>
            <a:r>
              <a:rPr lang="en-GB" sz="2200" dirty="0">
                <a:solidFill>
                  <a:schemeClr val="accent1">
                    <a:lumMod val="60000"/>
                    <a:lumOff val="40000"/>
                  </a:schemeClr>
                </a:solidFill>
              </a:rPr>
              <a:t>How do we use them in the groups?</a:t>
            </a:r>
            <a:br>
              <a:rPr lang="en-GB" sz="2200" dirty="0">
                <a:solidFill>
                  <a:schemeClr val="accent1">
                    <a:lumMod val="60000"/>
                    <a:lumOff val="40000"/>
                  </a:schemeClr>
                </a:solidFill>
              </a:rPr>
            </a:br>
            <a:endParaRPr lang="en-GB" sz="2200" dirty="0">
              <a:solidFill>
                <a:schemeClr val="accent1">
                  <a:lumMod val="60000"/>
                  <a:lumOff val="40000"/>
                </a:schemeClr>
              </a:solidFill>
            </a:endParaRPr>
          </a:p>
          <a:p>
            <a:pPr marL="914400" lvl="1" indent="-457200">
              <a:buFont typeface="+mj-lt"/>
              <a:buAutoNum type="arabicPeriod"/>
            </a:pPr>
            <a:r>
              <a:rPr lang="en-GB" sz="2200" b="1" dirty="0"/>
              <a:t>ACROSS THE TOWN  </a:t>
            </a:r>
            <a:br>
              <a:rPr lang="en-GB" sz="2200" dirty="0"/>
            </a:br>
            <a:r>
              <a:rPr lang="en-GB" sz="2200" dirty="0"/>
              <a:t>What does ‘Enabling Town Slough’ do? </a:t>
            </a:r>
            <a:br>
              <a:rPr lang="en-GB" sz="2200" dirty="0"/>
            </a:br>
            <a:r>
              <a:rPr lang="en-GB" sz="2200" dirty="0"/>
              <a:t>How does it relate to the website?</a:t>
            </a:r>
          </a:p>
          <a:p>
            <a:endParaRPr lang="en-GB" dirty="0">
              <a:solidFill>
                <a:schemeClr val="accent6">
                  <a:lumMod val="40000"/>
                  <a:lumOff val="60000"/>
                </a:schemeClr>
              </a:solidFill>
            </a:endParaRPr>
          </a:p>
          <a:p>
            <a:endParaRPr lang="en-GB" dirty="0">
              <a:solidFill>
                <a:schemeClr val="accent6">
                  <a:lumMod val="40000"/>
                  <a:lumOff val="60000"/>
                </a:schemeClr>
              </a:solidFill>
            </a:endParaRPr>
          </a:p>
        </p:txBody>
      </p:sp>
    </p:spTree>
    <p:extLst>
      <p:ext uri="{BB962C8B-B14F-4D97-AF65-F5344CB8AC3E}">
        <p14:creationId xmlns:p14="http://schemas.microsoft.com/office/powerpoint/2010/main" val="269742209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outdoor, tree, grass&#10;&#10;Description generated with very high confidence">
            <a:extLst>
              <a:ext uri="{FF2B5EF4-FFF2-40B4-BE49-F238E27FC236}">
                <a16:creationId xmlns:a16="http://schemas.microsoft.com/office/drawing/2014/main" id="{2BF0516E-4494-48AA-A0DB-2DB67B9BF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77" y="-59821"/>
            <a:ext cx="9660027" cy="7007552"/>
          </a:xfrm>
          <a:prstGeom prst="rect">
            <a:avLst/>
          </a:prstGeom>
          <a:solidFill>
            <a:schemeClr val="tx1"/>
          </a:solidFill>
          <a:ln w="38100">
            <a:solidFill>
              <a:schemeClr val="tx1"/>
            </a:solidFill>
          </a:ln>
        </p:spPr>
      </p:pic>
      <p:sp>
        <p:nvSpPr>
          <p:cNvPr id="4" name="TextBox 3">
            <a:extLst>
              <a:ext uri="{FF2B5EF4-FFF2-40B4-BE49-F238E27FC236}">
                <a16:creationId xmlns:a16="http://schemas.microsoft.com/office/drawing/2014/main" id="{7ADC5D59-0711-48FD-8007-961788360BB3}"/>
              </a:ext>
            </a:extLst>
          </p:cNvPr>
          <p:cNvSpPr txBox="1"/>
          <p:nvPr/>
        </p:nvSpPr>
        <p:spPr>
          <a:xfrm>
            <a:off x="730866" y="1763737"/>
            <a:ext cx="1311578" cy="584775"/>
          </a:xfrm>
          <a:prstGeom prst="rect">
            <a:avLst/>
          </a:prstGeom>
          <a:solidFill>
            <a:srgbClr val="FFFF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Slough</a:t>
            </a:r>
          </a:p>
        </p:txBody>
      </p:sp>
      <p:sp>
        <p:nvSpPr>
          <p:cNvPr id="8" name="Freeform: Shape 7">
            <a:extLst>
              <a:ext uri="{FF2B5EF4-FFF2-40B4-BE49-F238E27FC236}">
                <a16:creationId xmlns:a16="http://schemas.microsoft.com/office/drawing/2014/main" id="{E3A08C62-75E3-4A77-83E4-E3FADA27F3E2}"/>
              </a:ext>
            </a:extLst>
          </p:cNvPr>
          <p:cNvSpPr/>
          <p:nvPr/>
        </p:nvSpPr>
        <p:spPr>
          <a:xfrm>
            <a:off x="2042444" y="1645802"/>
            <a:ext cx="2256090" cy="820646"/>
          </a:xfrm>
          <a:custGeom>
            <a:avLst/>
            <a:gdLst>
              <a:gd name="connsiteX0" fmla="*/ 0 w 2256090"/>
              <a:gd name="connsiteY0" fmla="*/ 606752 h 820646"/>
              <a:gd name="connsiteX1" fmla="*/ 1119499 w 2256090"/>
              <a:gd name="connsiteY1" fmla="*/ 786213 h 820646"/>
              <a:gd name="connsiteX2" fmla="*/ 2256090 w 2256090"/>
              <a:gd name="connsiteY2" fmla="*/ 0 h 820646"/>
            </a:gdLst>
            <a:ahLst/>
            <a:cxnLst>
              <a:cxn ang="0">
                <a:pos x="connsiteX0" y="connsiteY0"/>
              </a:cxn>
              <a:cxn ang="0">
                <a:pos x="connsiteX1" y="connsiteY1"/>
              </a:cxn>
              <a:cxn ang="0">
                <a:pos x="connsiteX2" y="connsiteY2"/>
              </a:cxn>
            </a:cxnLst>
            <a:rect l="l" t="t" r="r" b="b"/>
            <a:pathLst>
              <a:path w="2256090" h="820646">
                <a:moveTo>
                  <a:pt x="0" y="606752"/>
                </a:moveTo>
                <a:cubicBezTo>
                  <a:pt x="371742" y="747045"/>
                  <a:pt x="743484" y="887338"/>
                  <a:pt x="1119499" y="786213"/>
                </a:cubicBezTo>
                <a:cubicBezTo>
                  <a:pt x="1495514" y="685088"/>
                  <a:pt x="1875802" y="342544"/>
                  <a:pt x="2256090" y="0"/>
                </a:cubicBezTo>
              </a:path>
            </a:pathLst>
          </a:custGeom>
          <a:noFill/>
          <a:ln w="63500">
            <a:solidFill>
              <a:srgbClr val="FFFF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421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World Mental Health Day at The Curve">
            <a:hlinkClick r:id="" action="ppaction://media"/>
            <a:extLst>
              <a:ext uri="{FF2B5EF4-FFF2-40B4-BE49-F238E27FC236}">
                <a16:creationId xmlns:a16="http://schemas.microsoft.com/office/drawing/2014/main" id="{DABA528F-6B8B-4B0E-89AB-02FA0BA9AB25}"/>
              </a:ext>
            </a:extLst>
          </p:cNvPr>
          <p:cNvPicPr>
            <a:picLocks noRot="1" noChangeAspect="1"/>
          </p:cNvPicPr>
          <p:nvPr>
            <a:videoFile r:link="rId1"/>
          </p:nvPr>
        </p:nvPicPr>
        <p:blipFill>
          <a:blip r:embed="rId3"/>
          <a:stretch>
            <a:fillRect/>
          </a:stretch>
        </p:blipFill>
        <p:spPr>
          <a:xfrm>
            <a:off x="1" y="888763"/>
            <a:ext cx="9143999" cy="5143500"/>
          </a:xfrm>
          <a:prstGeom prst="rect">
            <a:avLst/>
          </a:prstGeom>
        </p:spPr>
      </p:pic>
    </p:spTree>
    <p:extLst>
      <p:ext uri="{BB962C8B-B14F-4D97-AF65-F5344CB8AC3E}">
        <p14:creationId xmlns:p14="http://schemas.microsoft.com/office/powerpoint/2010/main" val="258529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73F85-52C6-4CE3-9CC1-081284D048B9}"/>
              </a:ext>
            </a:extLst>
          </p:cNvPr>
          <p:cNvSpPr>
            <a:spLocks noGrp="1"/>
          </p:cNvSpPr>
          <p:nvPr>
            <p:ph idx="1"/>
          </p:nvPr>
        </p:nvSpPr>
        <p:spPr>
          <a:xfrm>
            <a:off x="628650" y="324084"/>
            <a:ext cx="7886700" cy="705819"/>
          </a:xfrm>
        </p:spPr>
        <p:txBody>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3D7ED"/>
                </a:solidFill>
                <a:effectLst/>
                <a:latin typeface="Calibri" panose="020F0502020204030204" pitchFamily="34" charset="0"/>
                <a:ea typeface="Calibri" panose="020F0502020204030204" pitchFamily="34" charset="0"/>
                <a:cs typeface="Times New Roman" panose="02020603050405020304" pitchFamily="18" charset="0"/>
              </a:rPr>
              <a:t>1120		Q&amp;A</a:t>
            </a:r>
          </a:p>
          <a:p>
            <a:pPr marL="0" marR="0" lvl="0" indent="457200" algn="l" defTabSz="914400" rtl="0" eaLnBrk="0" fontAlgn="base" latinLnBrk="0" hangingPunct="0">
              <a:lnSpc>
                <a:spcPct val="100000"/>
              </a:lnSpc>
              <a:spcBef>
                <a:spcPct val="0"/>
              </a:spcBef>
              <a:spcAft>
                <a:spcPct val="0"/>
              </a:spcAft>
              <a:buClrTx/>
              <a:buSzTx/>
              <a:buFontTx/>
              <a:buNone/>
              <a:tabLst/>
            </a:pPr>
            <a:endParaRPr lang="en-GB" altLang="en-US" dirty="0">
              <a:solidFill>
                <a:srgbClr val="03D7ED"/>
              </a:solidFill>
              <a:latin typeface="Calibri" panose="020F0502020204030204" pitchFamily="34"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rgbClr val="03D7E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5945561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F407-342B-43CD-AC4F-059F6461A5A2}"/>
              </a:ext>
            </a:extLst>
          </p:cNvPr>
          <p:cNvSpPr>
            <a:spLocks noGrp="1"/>
          </p:cNvSpPr>
          <p:nvPr>
            <p:ph type="title"/>
          </p:nvPr>
        </p:nvSpPr>
        <p:spPr>
          <a:xfrm>
            <a:off x="235543" y="2103437"/>
            <a:ext cx="1823993" cy="1325563"/>
          </a:xfrm>
        </p:spPr>
        <p:txBody>
          <a:bodyPr/>
          <a:lstStyle/>
          <a:p>
            <a:r>
              <a:rPr lang="en-GB" dirty="0"/>
              <a:t>Mad cows?</a:t>
            </a:r>
          </a:p>
        </p:txBody>
      </p:sp>
      <p:pic>
        <p:nvPicPr>
          <p:cNvPr id="4" name="mad cows dance">
            <a:hlinkClick r:id="" action="ppaction://media"/>
            <a:extLst>
              <a:ext uri="{FF2B5EF4-FFF2-40B4-BE49-F238E27FC236}">
                <a16:creationId xmlns:a16="http://schemas.microsoft.com/office/drawing/2014/main" id="{1576E6D5-1592-4B24-A422-ECB1BC75EB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98819" y="12818"/>
            <a:ext cx="6845181" cy="6845182"/>
          </a:xfrm>
        </p:spPr>
      </p:pic>
      <p:sp>
        <p:nvSpPr>
          <p:cNvPr id="5" name="TextBox 4">
            <a:extLst>
              <a:ext uri="{FF2B5EF4-FFF2-40B4-BE49-F238E27FC236}">
                <a16:creationId xmlns:a16="http://schemas.microsoft.com/office/drawing/2014/main" id="{941405A3-C9A5-4AF5-9D39-AFEE53941DD8}"/>
              </a:ext>
            </a:extLst>
          </p:cNvPr>
          <p:cNvSpPr txBox="1"/>
          <p:nvPr/>
        </p:nvSpPr>
        <p:spPr>
          <a:xfrm>
            <a:off x="-179461" y="4489882"/>
            <a:ext cx="1976215" cy="369332"/>
          </a:xfrm>
          <a:prstGeom prst="rect">
            <a:avLst/>
          </a:prstGeom>
          <a:noFill/>
        </p:spPr>
        <p:txBody>
          <a:bodyPr wrap="square">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dirty="0">
                <a:ln>
                  <a:noFill/>
                </a:ln>
                <a:solidFill>
                  <a:srgbClr val="03D7ED"/>
                </a:solidFill>
                <a:effectLst/>
                <a:latin typeface="Calibri" panose="020F0502020204030204" pitchFamily="34" charset="0"/>
                <a:ea typeface="Calibri" panose="020F0502020204030204" pitchFamily="34" charset="0"/>
                <a:cs typeface="Times New Roman" panose="02020603050405020304" pitchFamily="18" charset="0"/>
              </a:rPr>
              <a:t>1230    Finish</a:t>
            </a:r>
            <a:endParaRPr kumimoji="0" lang="en-GB" altLang="en-US" sz="500" b="0" i="0" u="none" strike="noStrike" cap="none" normalizeH="0" baseline="0" dirty="0">
              <a:ln>
                <a:noFill/>
              </a:ln>
              <a:solidFill>
                <a:srgbClr val="03D7ED"/>
              </a:solidFill>
              <a:effectLst/>
            </a:endParaRPr>
          </a:p>
        </p:txBody>
      </p:sp>
    </p:spTree>
    <p:extLst>
      <p:ext uri="{BB962C8B-B14F-4D97-AF65-F5344CB8AC3E}">
        <p14:creationId xmlns:p14="http://schemas.microsoft.com/office/powerpoint/2010/main" val="249075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69210-4E59-426F-93C8-6B431A893507}"/>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74747999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84775"/>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3087"/>
                </a:solidFill>
                <a:effectLst/>
                <a:uLnTx/>
                <a:uFillTx/>
                <a:latin typeface="Arial" charset="0"/>
                <a:ea typeface="ＭＳ Ｐゴシック" pitchFamily="-16" charset="-128"/>
                <a:cs typeface="+mn-cs"/>
              </a:rPr>
              <a:t>Slough: a deprived town near London</a:t>
            </a: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Content Placeholder 2"/>
          <p:cNvSpPr txBox="1">
            <a:spLocks/>
          </p:cNvSpPr>
          <p:nvPr/>
        </p:nvSpPr>
        <p:spPr>
          <a:xfrm>
            <a:off x="192410" y="2105472"/>
            <a:ext cx="9299376" cy="47525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Population 164,000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Deprivation Index = 93 (high)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Transient population with &gt;100 languages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Unemployment, dual diagnosis, comorbidities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Covid 328/100,000 = ‘tier 3’ with most severe restrictions</a:t>
            </a:r>
            <a:endParaRPr kumimoji="0" lang="en-GB" sz="2000"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18188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84775"/>
          </a:xfrm>
          <a:prstGeom prst="rect">
            <a:avLst/>
          </a:prstGeom>
          <a:solidFill>
            <a:schemeClr val="accent5">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3087"/>
                </a:solidFill>
                <a:effectLst/>
                <a:uLnTx/>
                <a:uFillTx/>
                <a:latin typeface="Arial" charset="0"/>
                <a:ea typeface="ＭＳ Ｐゴシック" pitchFamily="-16" charset="-128"/>
                <a:cs typeface="+mn-cs"/>
              </a:rPr>
              <a:t>What it is all about…</a:t>
            </a:r>
          </a:p>
        </p:txBody>
      </p:sp>
      <p:sp>
        <p:nvSpPr>
          <p:cNvPr id="5" name="TextBox 4"/>
          <p:cNvSpPr txBox="1"/>
          <p:nvPr/>
        </p:nvSpPr>
        <p:spPr>
          <a:xfrm>
            <a:off x="192410" y="1340768"/>
            <a:ext cx="8628062" cy="661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Content Placeholder 2"/>
          <p:cNvSpPr txBox="1">
            <a:spLocks/>
          </p:cNvSpPr>
          <p:nvPr/>
        </p:nvSpPr>
        <p:spPr>
          <a:xfrm>
            <a:off x="0" y="1263151"/>
            <a:ext cx="9299376" cy="47525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a:ln>
                  <a:noFill/>
                </a:ln>
                <a:solidFill>
                  <a:srgbClr val="92D050"/>
                </a:solidFill>
                <a:effectLst/>
                <a:uLnTx/>
                <a:uFillTx/>
                <a:latin typeface="Calibri" panose="020F0502020204030204"/>
                <a:ea typeface="+mn-ea"/>
                <a:cs typeface="+mn-cs"/>
              </a:rPr>
              <a:t>Walls and Fields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err="1">
                <a:ln>
                  <a:noFill/>
                </a:ln>
                <a:solidFill>
                  <a:srgbClr val="99CCFF"/>
                </a:solidFill>
                <a:effectLst/>
                <a:uLnTx/>
                <a:uFillTx/>
                <a:latin typeface="Calibri" panose="020F0502020204030204"/>
                <a:ea typeface="+mn-ea"/>
                <a:cs typeface="+mn-cs"/>
              </a:rPr>
              <a:t>Salutogenesis</a:t>
            </a:r>
            <a:r>
              <a:rPr kumimoji="0" lang="en-GB" sz="4400" b="0" i="0" u="none" strike="noStrike" kern="1200" cap="none" spc="0" normalizeH="0" baseline="0" noProof="0" dirty="0">
                <a:ln>
                  <a:noFill/>
                </a:ln>
                <a:solidFill>
                  <a:srgbClr val="99CCFF"/>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a:ln>
                  <a:noFill/>
                </a:ln>
                <a:solidFill>
                  <a:srgbClr val="FF5757"/>
                </a:solidFill>
                <a:effectLst/>
                <a:uLnTx/>
                <a:uFillTx/>
                <a:latin typeface="Calibri" panose="020F0502020204030204"/>
                <a:ea typeface="+mn-ea"/>
                <a:cs typeface="+mn-cs"/>
              </a:rPr>
              <a:t>Community Asset Based Approach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a:ln>
                  <a:noFill/>
                </a:ln>
                <a:solidFill>
                  <a:srgbClr val="FFFF00"/>
                </a:solidFill>
                <a:effectLst/>
                <a:uLnTx/>
                <a:uFillTx/>
                <a:latin typeface="Calibri" panose="020F0502020204030204"/>
                <a:ea typeface="+mn-ea"/>
                <a:cs typeface="+mn-cs"/>
              </a:rPr>
              <a:t>Co-production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a:ln>
                  <a:noFill/>
                </a:ln>
                <a:solidFill>
                  <a:srgbClr val="CC99FF"/>
                </a:solidFill>
                <a:effectLst/>
                <a:uLnTx/>
                <a:uFillTx/>
                <a:latin typeface="Calibri" panose="020F0502020204030204"/>
                <a:ea typeface="+mn-ea"/>
                <a:cs typeface="+mn-cs"/>
              </a:rPr>
              <a:t>Relational integration across the town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Health as a SOCIAL MOVEMENT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53241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om with white walls&#10;&#10;Description automatically generated">
            <a:extLst>
              <a:ext uri="{FF2B5EF4-FFF2-40B4-BE49-F238E27FC236}">
                <a16:creationId xmlns:a16="http://schemas.microsoft.com/office/drawing/2014/main" id="{280A9B44-28C8-489D-B073-797F82EC5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5952543"/>
      </p:ext>
    </p:extLst>
  </p:cSld>
  <p:clrMapOvr>
    <a:masterClrMapping/>
  </p:clrMapOvr>
  <p:transition spd="slow">
    <p:fade/>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13535</TotalTime>
  <Words>2320</Words>
  <Application>Microsoft Office PowerPoint</Application>
  <PresentationFormat>On-screen Show (4:3)</PresentationFormat>
  <Paragraphs>339</Paragraphs>
  <Slides>63</Slides>
  <Notes>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Arial</vt:lpstr>
      <vt:lpstr>Arial</vt:lpstr>
      <vt:lpstr>Arial Nova Light</vt:lpstr>
      <vt:lpstr>Calibri</vt:lpstr>
      <vt:lpstr>Candara</vt:lpstr>
      <vt:lpstr>CIDFont+F1</vt:lpstr>
      <vt:lpstr>Mistral</vt:lpstr>
      <vt:lpstr>Tempus Sans ITC</vt:lpstr>
      <vt:lpstr>Verdana</vt:lpstr>
      <vt:lpstr>Verdana Pro Black</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www.EnablingTownSlough.com </vt:lpstr>
      <vt:lpstr>PowerPoint Presentation</vt:lpstr>
      <vt:lpstr>PowerPoint Presentation</vt:lpstr>
      <vt:lpstr>The BRITISH DEMOCRATIC TC model</vt:lpstr>
      <vt:lpstr>Reduced ‘dose’ in NHS</vt:lpstr>
      <vt:lpstr>Whole Town TC</vt:lpstr>
      <vt:lpstr>PowerPoint Presentation</vt:lpstr>
      <vt:lpstr>Greencare – EU COST 866</vt:lpstr>
      <vt:lpstr>PowerPoint Presentation</vt:lpstr>
      <vt:lpstr>Greencare in Slough </vt:lpstr>
      <vt:lpstr>PowerPoint Presentation</vt:lpstr>
      <vt:lpstr>Quality Assurance: Community of Communities</vt:lpstr>
      <vt:lpstr>Enabling Environments and  ‘the TC in the head’</vt:lpstr>
      <vt:lpstr>PowerPoint Presentation</vt:lpstr>
      <vt:lpstr>Transient Training TC:  ‘Living-Learning Experiences’</vt:lpstr>
      <vt:lpstr>The way forward?</vt:lpstr>
      <vt:lpstr>Problems with mental health services:  World Health Organisation - 1953</vt:lpstr>
      <vt:lpstr>Back to the Future! United Nations Special Rapporteur  - 2017</vt:lpstr>
      <vt:lpstr>Postmodernity …and beyond?</vt:lpstr>
      <vt:lpstr>So… what is this ‘Golden Thread’?</vt:lpstr>
      <vt:lpstr>PowerPoint Presentation</vt:lpstr>
      <vt:lpstr>PowerPoint Presentation</vt:lpstr>
      <vt:lpstr>PowerPoint Presentation</vt:lpstr>
      <vt:lpstr>A short film</vt:lpstr>
      <vt:lpstr>PowerPoint Presentation</vt:lpstr>
      <vt:lpstr>PowerPoint Presentation</vt:lpstr>
      <vt:lpstr>Mad cows?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Rex Haigh</dc:creator>
  <cp:lastModifiedBy>Rex Haigh</cp:lastModifiedBy>
  <cp:revision>71</cp:revision>
  <dcterms:created xsi:type="dcterms:W3CDTF">2019-08-29T09:01:04Z</dcterms:created>
  <dcterms:modified xsi:type="dcterms:W3CDTF">2021-01-15T16:15:20Z</dcterms:modified>
</cp:coreProperties>
</file>